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1" r:id="rId5"/>
  </p:sldMasterIdLst>
  <p:notesMasterIdLst>
    <p:notesMasterId r:id="rId60"/>
  </p:notesMasterIdLst>
  <p:sldIdLst>
    <p:sldId id="835" r:id="rId6"/>
    <p:sldId id="887" r:id="rId7"/>
    <p:sldId id="765" r:id="rId8"/>
    <p:sldId id="833" r:id="rId9"/>
    <p:sldId id="681" r:id="rId10"/>
    <p:sldId id="834" r:id="rId11"/>
    <p:sldId id="888" r:id="rId12"/>
    <p:sldId id="886" r:id="rId13"/>
    <p:sldId id="836" r:id="rId14"/>
    <p:sldId id="837" r:id="rId15"/>
    <p:sldId id="838" r:id="rId16"/>
    <p:sldId id="839" r:id="rId17"/>
    <p:sldId id="843" r:id="rId18"/>
    <p:sldId id="841" r:id="rId19"/>
    <p:sldId id="840" r:id="rId20"/>
    <p:sldId id="758" r:id="rId21"/>
    <p:sldId id="891" r:id="rId22"/>
    <p:sldId id="844" r:id="rId23"/>
    <p:sldId id="798" r:id="rId24"/>
    <p:sldId id="845" r:id="rId25"/>
    <p:sldId id="846" r:id="rId26"/>
    <p:sldId id="847" r:id="rId27"/>
    <p:sldId id="850" r:id="rId28"/>
    <p:sldId id="879" r:id="rId29"/>
    <p:sldId id="851" r:id="rId30"/>
    <p:sldId id="860" r:id="rId31"/>
    <p:sldId id="854" r:id="rId32"/>
    <p:sldId id="855" r:id="rId33"/>
    <p:sldId id="856" r:id="rId34"/>
    <p:sldId id="857" r:id="rId35"/>
    <p:sldId id="858" r:id="rId36"/>
    <p:sldId id="390" r:id="rId37"/>
    <p:sldId id="859" r:id="rId38"/>
    <p:sldId id="892" r:id="rId39"/>
    <p:sldId id="893" r:id="rId40"/>
    <p:sldId id="894" r:id="rId41"/>
    <p:sldId id="895" r:id="rId42"/>
    <p:sldId id="896" r:id="rId43"/>
    <p:sldId id="897" r:id="rId44"/>
    <p:sldId id="898" r:id="rId45"/>
    <p:sldId id="899" r:id="rId46"/>
    <p:sldId id="900" r:id="rId47"/>
    <p:sldId id="901" r:id="rId48"/>
    <p:sldId id="902" r:id="rId49"/>
    <p:sldId id="903" r:id="rId50"/>
    <p:sldId id="904" r:id="rId51"/>
    <p:sldId id="905" r:id="rId52"/>
    <p:sldId id="906" r:id="rId53"/>
    <p:sldId id="907" r:id="rId54"/>
    <p:sldId id="908" r:id="rId55"/>
    <p:sldId id="909" r:id="rId56"/>
    <p:sldId id="910" r:id="rId57"/>
    <p:sldId id="911" r:id="rId58"/>
    <p:sldId id="912"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Open Sans" panose="020B0604020202020204" charset="0"/>
      <p:regular r:id="rId65"/>
      <p:bold r:id="rId66"/>
      <p:italic r:id="rId67"/>
      <p:boldItalic r:id="rId68"/>
    </p:embeddedFont>
    <p:embeddedFont>
      <p:font typeface="Red Hat Display" panose="020B060402020202020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o, Jamie" initials="MJ" lastIdx="130" clrIdx="0">
    <p:extLst>
      <p:ext uri="{19B8F6BF-5375-455C-9EA6-DF929625EA0E}">
        <p15:presenceInfo xmlns:p15="http://schemas.microsoft.com/office/powerpoint/2012/main" userId="S::Jamie.Marino@teamera.com::113cbfba-adf7-4071-9586-9bed73f5eb90" providerId="AD"/>
      </p:ext>
    </p:extLst>
  </p:cmAuthor>
  <p:cmAuthor id="2" name="Reid, Tina" initials="RT" lastIdx="17" clrIdx="1">
    <p:extLst>
      <p:ext uri="{19B8F6BF-5375-455C-9EA6-DF929625EA0E}">
        <p15:presenceInfo xmlns:p15="http://schemas.microsoft.com/office/powerpoint/2012/main" userId="S::Tina.Reid@realogy.com::a8b12118-2437-4818-86ef-e3b25dea8644" providerId="AD"/>
      </p:ext>
    </p:extLst>
  </p:cmAuthor>
  <p:cmAuthor id="3" name="Alexandra Rincones" initials="AR" lastIdx="15" clrIdx="2">
    <p:extLst>
      <p:ext uri="{19B8F6BF-5375-455C-9EA6-DF929625EA0E}">
        <p15:presenceInfo xmlns:p15="http://schemas.microsoft.com/office/powerpoint/2012/main" userId="9da95f26709df5ca" providerId="Windows Live"/>
      </p:ext>
    </p:extLst>
  </p:cmAuthor>
  <p:cmAuthor id="4" name="Rick Jones" initials="RJ" lastIdx="1" clrIdx="3">
    <p:extLst>
      <p:ext uri="{19B8F6BF-5375-455C-9EA6-DF929625EA0E}">
        <p15:presenceInfo xmlns:p15="http://schemas.microsoft.com/office/powerpoint/2012/main" userId="6b7ea5b1b786cd12" providerId="Windows Live"/>
      </p:ext>
    </p:extLst>
  </p:cmAuthor>
  <p:cmAuthor id="5" name="Lydia Lopez @ NM + U" initials="LL@N+U" lastIdx="3" clrIdx="4">
    <p:extLst>
      <p:ext uri="{19B8F6BF-5375-455C-9EA6-DF929625EA0E}">
        <p15:presenceInfo xmlns:p15="http://schemas.microsoft.com/office/powerpoint/2012/main" userId="Lydia Lopez @ NM + 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686"/>
    <a:srgbClr val="969696"/>
    <a:srgbClr val="424244"/>
    <a:srgbClr val="B6C8D6"/>
    <a:srgbClr val="DDD4D5"/>
    <a:srgbClr val="D8DFE5"/>
    <a:srgbClr val="C5C3D1"/>
    <a:srgbClr val="BFB3B5"/>
    <a:srgbClr val="69B491"/>
    <a:srgbClr val="F0F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79101" autoAdjust="0"/>
  </p:normalViewPr>
  <p:slideViewPr>
    <p:cSldViewPr snapToGrid="0">
      <p:cViewPr>
        <p:scale>
          <a:sx n="80" d="100"/>
          <a:sy n="80" d="100"/>
        </p:scale>
        <p:origin x="159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6.fntdata"/><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92B12-C546-4EF2-9722-6DAFC8BBB56A}" type="datetimeFigureOut">
              <a:rPr lang="en-US" smtClean="0"/>
              <a:t>11/10/2020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1D330-1155-4F4A-8A94-5D1C42C6950E}" type="slidenum">
              <a:rPr lang="en-US" smtClean="0"/>
              <a:t>‹#›</a:t>
            </a:fld>
            <a:endParaRPr lang="en-US" dirty="0"/>
          </a:p>
        </p:txBody>
      </p:sp>
    </p:spTree>
    <p:extLst>
      <p:ext uri="{BB962C8B-B14F-4D97-AF65-F5344CB8AC3E}">
        <p14:creationId xmlns:p14="http://schemas.microsoft.com/office/powerpoint/2010/main" val="909135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leverage.era.com/content/era/en/content/agent-tools/listing-distribution.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narrpr.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leverage.era.com/content/era/en/content/agent-tools/Home-Protection-Plan.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leverage.era.com/content/era/en/content/marketing/listing-acquisition.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1</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Insertar testimonio en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Nota: no es necesario utilizar todas las diapositivas de testimonios, elimine las que no sean necesarias</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10</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tLang="en-US" sz="1200" dirty="0"/>
              <a:t>Insertar citas</a:t>
            </a:r>
          </a:p>
          <a:p>
            <a:r>
              <a:rPr lang="es-ES" altLang="en-US" sz="1200" dirty="0"/>
              <a:t>Nota: no es necesario utilizar todas las diapositivas de testimonios, elimine las que no sean necesarias</a:t>
            </a:r>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11</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b="0" i="0" kern="1200" noProof="0" dirty="0">
                <a:solidFill>
                  <a:schemeClr val="tx1"/>
                </a:solidFill>
                <a:effectLst/>
                <a:latin typeface="+mn-lt"/>
                <a:ea typeface="+mn-ea"/>
                <a:cs typeface="+mn-cs"/>
              </a:rPr>
              <a:t>Ingrese sus ventas en la tabla. Si es nuevo, use los porcentajes de su oficina.</a:t>
            </a:r>
          </a:p>
          <a:p>
            <a:r>
              <a:rPr lang="es-CO" sz="1200" b="0" i="0" kern="1200" noProof="0" dirty="0">
                <a:solidFill>
                  <a:schemeClr val="tx1"/>
                </a:solidFill>
                <a:effectLst/>
                <a:latin typeface="+mn-lt"/>
                <a:ea typeface="+mn-ea"/>
                <a:cs typeface="+mn-cs"/>
              </a:rPr>
              <a:t>Si puede obtener la vista del Mapa MLS con todos los cierres y las ventas, ello puede ser aún más efectivo.</a:t>
            </a:r>
          </a:p>
          <a:p>
            <a:endParaRPr lang="es-CO" sz="1200" b="0" i="0" kern="1200" noProof="0" dirty="0">
              <a:solidFill>
                <a:schemeClr val="tx1"/>
              </a:solidFill>
              <a:effectLst/>
              <a:latin typeface="+mn-lt"/>
              <a:ea typeface="+mn-ea"/>
              <a:cs typeface="+mn-cs"/>
            </a:endParaRPr>
          </a:p>
          <a:p>
            <a:r>
              <a:rPr lang="es-CO" sz="1200" b="0" i="0" kern="1200" noProof="0" dirty="0">
                <a:solidFill>
                  <a:schemeClr val="tx1"/>
                </a:solidFill>
                <a:effectLst/>
                <a:latin typeface="+mn-lt"/>
                <a:ea typeface="+mn-ea"/>
                <a:cs typeface="+mn-cs"/>
              </a:rPr>
              <a:t>“Esta es la muestra de algunos de las cotizaciones que tenemos en su área de mercado. Somos una parte vital de esta comunidad y, como resultado, tenemos a muchos de sus vecinos en las listas de cotización/venta".</a:t>
            </a:r>
          </a:p>
          <a:p>
            <a:r>
              <a:rPr lang="es-CO" sz="1200" b="0" i="0" kern="1200" noProof="0" dirty="0">
                <a:solidFill>
                  <a:schemeClr val="tx1"/>
                </a:solidFill>
                <a:effectLst/>
                <a:latin typeface="+mn-lt"/>
                <a:ea typeface="+mn-ea"/>
                <a:cs typeface="+mn-cs"/>
              </a:rPr>
              <a:t>¿Porque es esto importante? Más señales significan más compradores potenciales.</a:t>
            </a:r>
          </a:p>
          <a:p>
            <a:endParaRPr lang="es-CO" sz="1200" b="0" i="0" kern="1200" noProof="0" dirty="0">
              <a:solidFill>
                <a:schemeClr val="tx1"/>
              </a:solidFill>
              <a:effectLst/>
              <a:latin typeface="+mn-lt"/>
              <a:ea typeface="+mn-ea"/>
              <a:cs typeface="+mn-cs"/>
            </a:endParaRPr>
          </a:p>
          <a:p>
            <a:r>
              <a:rPr lang="es-CO" sz="1200" b="0" i="0" kern="1200" noProof="0" dirty="0">
                <a:solidFill>
                  <a:schemeClr val="tx1"/>
                </a:solidFill>
                <a:effectLst/>
                <a:latin typeface="+mn-lt"/>
                <a:ea typeface="+mn-ea"/>
                <a:cs typeface="+mn-cs"/>
              </a:rPr>
              <a:t>Considere descargar el mapa con pines en todos los listados de su MLS.</a:t>
            </a:r>
            <a:endParaRPr lang="es-CO" sz="1200" kern="120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E81D330-1155-4F4A-8A94-5D1C42C6950E}" type="slidenum">
              <a:rPr lang="en-US" smtClean="0"/>
              <a:t>12</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b="0" i="0" kern="1200" noProof="0" dirty="0">
                <a:solidFill>
                  <a:schemeClr val="tx1"/>
                </a:solidFill>
                <a:effectLst/>
                <a:latin typeface="+mn-lt"/>
                <a:ea typeface="+mn-ea"/>
                <a:cs typeface="+mn-cs"/>
              </a:rPr>
              <a:t>Ingrese sus ventas en la tabla. Si es nuevo, use los porcentajes de su oficina.</a:t>
            </a:r>
          </a:p>
          <a:p>
            <a:r>
              <a:rPr lang="es-CO" sz="1200" b="0" i="0" kern="1200" noProof="0" dirty="0">
                <a:solidFill>
                  <a:schemeClr val="tx1"/>
                </a:solidFill>
                <a:effectLst/>
                <a:latin typeface="+mn-lt"/>
                <a:ea typeface="+mn-ea"/>
                <a:cs typeface="+mn-cs"/>
              </a:rPr>
              <a:t>“En promedio, las propiedades que promovemos se venden al XX% de los precios de lista. ¿Qué significa esto para usted? El mercado influye en esto, así como en la ubicación y el estado de su hogar. Es importante mirar el precio de lista frente al precio de venta".</a:t>
            </a:r>
          </a:p>
        </p:txBody>
      </p:sp>
      <p:sp>
        <p:nvSpPr>
          <p:cNvPr id="4" name="Slide Number Placeholder 3"/>
          <p:cNvSpPr>
            <a:spLocks noGrp="1"/>
          </p:cNvSpPr>
          <p:nvPr>
            <p:ph type="sldNum" sz="quarter" idx="5"/>
          </p:nvPr>
        </p:nvSpPr>
        <p:spPr/>
        <p:txBody>
          <a:bodyPr/>
          <a:lstStyle/>
          <a:p>
            <a:fld id="{5E81D330-1155-4F4A-8A94-5D1C42C6950E}" type="slidenum">
              <a:rPr lang="en-US" smtClean="0"/>
              <a:t>13</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noProof="0" dirty="0"/>
              <a:t>“Además de mi propia experiencia y conocimiento del vecindario, poseo una historia arraigada en este mercado y esta comunidad.</a:t>
            </a:r>
          </a:p>
          <a:p>
            <a:pPr algn="l" rtl="0"/>
            <a:endParaRPr lang="es-CO" noProof="0" dirty="0"/>
          </a:p>
          <a:p>
            <a:pPr algn="l" rtl="0"/>
            <a:r>
              <a:rPr lang="es-CO" noProof="0" dirty="0"/>
              <a:t>He estado en el negocio durante X años y he servido a X mercados. Tenemos X número de agentes en X número de oficinas, y mi relación con ellos me brinda una red extendida para darle más exposición a su propiedad. Compartiré la información de su propiedad con mis contactos y los otros agentes en mi oficina. Algunos de esos contactos pueden ser su comprador o conocer a su comprador. Los agentes tal vez trabajen con compradores que buscan una casa como la suya.</a:t>
            </a:r>
          </a:p>
          <a:p>
            <a:pPr algn="l" rtl="0"/>
            <a:endParaRPr lang="es-CO" noProof="0" dirty="0"/>
          </a:p>
          <a:p>
            <a:pPr algn="l" rtl="0"/>
            <a:r>
              <a:rPr lang="es-CO" noProof="0" dirty="0"/>
              <a:t>Mi red junto con el apoyo de mi experiencia y marca pueden ayudarnos a vender su propiedad. Como puede ver, concretamos ventas de X unidades anualmente y generamos X cantidad de volumen anual. Mantenemos una posición sólida en el mercado y tenemos el X% de la participación de mercado. Hacemos esto a través de nuestra amplia red y recursos, experiencia en el área, estrategias de marketing únicas y nuestra participación comunitaria. Servimos a nuestra comunidad al… ”</a:t>
            </a:r>
          </a:p>
          <a:p>
            <a:pPr algn="l" rtl="0"/>
            <a:endParaRPr lang="en-US" dirty="0"/>
          </a:p>
        </p:txBody>
      </p:sp>
      <p:sp>
        <p:nvSpPr>
          <p:cNvPr id="4" name="Slide Number Placeholder 3"/>
          <p:cNvSpPr>
            <a:spLocks noGrp="1"/>
          </p:cNvSpPr>
          <p:nvPr>
            <p:ph type="sldNum" sz="quarter" idx="5"/>
          </p:nvPr>
        </p:nvSpPr>
        <p:spPr/>
        <p:txBody>
          <a:bodyPr/>
          <a:lstStyle/>
          <a:p>
            <a:pPr algn="l" rtl="0"/>
            <a:fld id="{E2AE3BE0-A479-40EF-AA12-B5A11A5CBBD6}" type="slidenum">
              <a:rPr lang="en-US" smtClean="0"/>
              <a:t>14</a:t>
            </a:fld>
            <a:endParaRPr lang="en-US" dirty="0"/>
          </a:p>
        </p:txBody>
      </p:sp>
    </p:spTree>
    <p:extLst>
      <p:ext uri="{BB962C8B-B14F-4D97-AF65-F5344CB8AC3E}">
        <p14:creationId xmlns:p14="http://schemas.microsoft.com/office/powerpoint/2010/main" val="408382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s-CO" sz="1200" b="0" i="0" u="none" strike="noStrike" kern="1200" noProof="0" dirty="0">
                <a:solidFill>
                  <a:schemeClr val="tx1"/>
                </a:solidFill>
                <a:effectLst/>
                <a:latin typeface="+mn-lt"/>
                <a:ea typeface="+mn-ea"/>
                <a:cs typeface="+mn-cs"/>
              </a:rPr>
              <a:t>Aquí puede resaltar algunos de sus logros mostrando las estadísticas. </a:t>
            </a:r>
            <a:r>
              <a:rPr lang="es-CO" sz="1200" b="0" i="0" u="none" strike="noStrike" kern="1200" noProof="0" dirty="0">
                <a:solidFill>
                  <a:schemeClr val="tx1"/>
                </a:solidFill>
                <a:effectLst/>
                <a:highlight>
                  <a:srgbClr val="FFFF00"/>
                </a:highlight>
                <a:latin typeface="+mn-lt"/>
                <a:ea typeface="+mn-ea"/>
                <a:cs typeface="+mn-cs"/>
              </a:rPr>
              <a:t>Esto es una buena </a:t>
            </a:r>
            <a:r>
              <a:rPr lang="es-CO" sz="1200" b="0" i="0" u="none" strike="noStrike" kern="1200" noProof="0" dirty="0">
                <a:solidFill>
                  <a:schemeClr val="tx1"/>
                </a:solidFill>
                <a:effectLst/>
                <a:latin typeface="+mn-lt"/>
                <a:ea typeface="+mn-ea"/>
                <a:cs typeface="+mn-cs"/>
              </a:rPr>
              <a:t>manera de mostrar lo que puede lograr y cómo lo hará. Los cuadros se pueden personalizar acorde a las estadísticas que desea compartir.</a:t>
            </a:r>
          </a:p>
          <a:p>
            <a:pPr marL="171450" indent="-171450" algn="l" rtl="0" fontAlgn="base">
              <a:buFont typeface="Arial" panose="020B0604020202020204" pitchFamily="34" charset="0"/>
              <a:buChar char="•"/>
            </a:pPr>
            <a:r>
              <a:rPr lang="es-CO" sz="1200" b="0" i="0" u="none" strike="noStrike" kern="1200" noProof="0" dirty="0">
                <a:solidFill>
                  <a:schemeClr val="tx1"/>
                </a:solidFill>
                <a:effectLst/>
                <a:latin typeface="+mn-lt"/>
                <a:ea typeface="+mn-ea"/>
                <a:cs typeface="+mn-cs"/>
              </a:rPr>
              <a:t>Acciones oportunas</a:t>
            </a:r>
            <a:r>
              <a:rPr lang="es-CO" sz="1200" b="0" i="0" kern="1200" noProof="0" dirty="0">
                <a:solidFill>
                  <a:schemeClr val="tx1"/>
                </a:solidFill>
                <a:effectLst/>
                <a:latin typeface="+mn-lt"/>
                <a:ea typeface="+mn-ea"/>
                <a:cs typeface="+mn-cs"/>
              </a:rPr>
              <a:t>​</a:t>
            </a:r>
          </a:p>
          <a:p>
            <a:pPr marL="171450" indent="-171450" algn="l" rtl="0" fontAlgn="base">
              <a:buFont typeface="Arial" panose="020B0604020202020204" pitchFamily="34" charset="0"/>
              <a:buChar char="•"/>
            </a:pPr>
            <a:r>
              <a:rPr lang="es-CO" sz="1200" b="0" i="0" u="none" strike="noStrike" kern="1200" noProof="0" dirty="0">
                <a:solidFill>
                  <a:schemeClr val="tx1"/>
                </a:solidFill>
                <a:effectLst/>
                <a:latin typeface="+mn-lt"/>
                <a:ea typeface="+mn-ea"/>
                <a:cs typeface="+mn-cs"/>
              </a:rPr>
              <a:t>Tasas de apreciación</a:t>
            </a:r>
            <a:r>
              <a:rPr lang="es-CO" sz="1200" b="0" i="0" kern="1200" noProof="0" dirty="0">
                <a:solidFill>
                  <a:schemeClr val="tx1"/>
                </a:solidFill>
                <a:effectLst/>
                <a:latin typeface="+mn-lt"/>
                <a:ea typeface="+mn-ea"/>
                <a:cs typeface="+mn-cs"/>
              </a:rPr>
              <a:t>​</a:t>
            </a:r>
          </a:p>
          <a:p>
            <a:pPr marL="171450" indent="-171450" algn="l" rtl="0" fontAlgn="base">
              <a:buFont typeface="Arial" panose="020B0604020202020204" pitchFamily="34" charset="0"/>
              <a:buChar char="•"/>
            </a:pPr>
            <a:r>
              <a:rPr lang="es-CO" sz="1200" b="0" i="0" u="none" strike="noStrike" kern="1200" noProof="0" dirty="0">
                <a:solidFill>
                  <a:schemeClr val="tx1"/>
                </a:solidFill>
                <a:effectLst/>
                <a:latin typeface="+mn-lt"/>
                <a:ea typeface="+mn-ea"/>
                <a:cs typeface="+mn-cs"/>
              </a:rPr>
              <a:t>Días en el mercado</a:t>
            </a:r>
            <a:r>
              <a:rPr lang="es-CO" sz="1200" b="0" i="0" kern="1200" noProof="0" dirty="0">
                <a:solidFill>
                  <a:schemeClr val="tx1"/>
                </a:solidFill>
                <a:effectLst/>
                <a:latin typeface="+mn-lt"/>
                <a:ea typeface="+mn-ea"/>
                <a:cs typeface="+mn-cs"/>
              </a:rPr>
              <a:t>​</a:t>
            </a:r>
          </a:p>
          <a:p>
            <a:pPr marL="171450" indent="-171450" algn="l" rtl="0" fontAlgn="base">
              <a:buFont typeface="Arial" panose="020B0604020202020204" pitchFamily="34" charset="0"/>
              <a:buChar char="•"/>
            </a:pPr>
            <a:r>
              <a:rPr lang="es-CO" sz="1200" b="0" i="0" u="none" strike="noStrike" kern="1200" noProof="0" dirty="0">
                <a:solidFill>
                  <a:schemeClr val="tx1"/>
                </a:solidFill>
                <a:effectLst/>
                <a:latin typeface="+mn-lt"/>
                <a:ea typeface="+mn-ea"/>
                <a:cs typeface="+mn-cs"/>
              </a:rPr>
              <a:t>Precio de venta con relación al precio de lista</a:t>
            </a:r>
            <a:endParaRPr lang="es-CO" sz="1200" b="0" i="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15</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es-CO" sz="1200" b="0" i="0" kern="1200" noProof="0" dirty="0">
                <a:solidFill>
                  <a:schemeClr val="tx1"/>
                </a:solidFill>
                <a:effectLst/>
                <a:latin typeface="+mn-lt"/>
                <a:ea typeface="+mn-ea"/>
                <a:cs typeface="+mn-cs"/>
              </a:rPr>
              <a:t>Somos una empresa increíble que funciona con ERA Real Estate, una marca global reconocida en casi 40 países de todo el mundo. </a:t>
            </a:r>
            <a:r>
              <a:rPr lang="es-CO" sz="1200" noProof="0" dirty="0"/>
              <a:t>Tenemos acceso a herramientas masivas para llegar a los compradores adecuados, ya sea aquí en su comunidad o en todo el mundo. </a:t>
            </a:r>
            <a:endParaRPr lang="es-CO" sz="1200" b="0" i="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16</a:t>
            </a:fld>
            <a:endParaRPr lang="en-US" dirty="0"/>
          </a:p>
        </p:txBody>
      </p:sp>
    </p:spTree>
    <p:extLst>
      <p:ext uri="{BB962C8B-B14F-4D97-AF65-F5344CB8AC3E}">
        <p14:creationId xmlns:p14="http://schemas.microsoft.com/office/powerpoint/2010/main" val="399910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i="0" kern="1200" noProof="0" dirty="0">
                <a:solidFill>
                  <a:schemeClr val="tx1"/>
                </a:solidFill>
                <a:effectLst/>
                <a:latin typeface="+mn-lt"/>
                <a:ea typeface="+mn-ea"/>
                <a:cs typeface="+mn-cs"/>
              </a:rPr>
              <a:t>“Quiero asegurarme de que su posición inicial en el mercado entusiasme a los compradores lo suficiente, para que podamos generar múltiples presentaciones y, con suerte, producir múltiples ofertas. Esta estrategia de mercadeo es la mejor manera de ayudarlo a obtener el precio más alto posible con la menor cantidad de días en el mercado".</a:t>
            </a:r>
          </a:p>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17</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altLang="en-US" sz="1200" noProof="0" dirty="0"/>
              <a:t>"Hay varios pasos que tomaremos para comercializar su casa".</a:t>
            </a:r>
          </a:p>
          <a:p>
            <a:pPr algn="l" rtl="0"/>
            <a:endParaRPr lang="es-CO" altLang="en-US" sz="1200" noProof="0" dirty="0"/>
          </a:p>
          <a:p>
            <a:pPr algn="l" rtl="0"/>
            <a:r>
              <a:rPr lang="es-CO" altLang="en-US" sz="1200" b="1" noProof="0" dirty="0"/>
              <a:t>Nota: </a:t>
            </a:r>
            <a:r>
              <a:rPr lang="es-CO" altLang="en-US" sz="1200" noProof="0" dirty="0"/>
              <a:t>Puede optar por discutir estos a un alto nivel o entrar en más detalles según el nivel de interés del vendedor. </a:t>
            </a:r>
          </a:p>
          <a:p>
            <a:pPr algn="l" rtl="0"/>
            <a:r>
              <a:rPr lang="es-CO" altLang="en-US" sz="1200" noProof="0" dirty="0"/>
              <a:t>Elija esta diapositiva para la charla de alto nivel o las diapositivas más detalladas que siguen (o use ambas).</a:t>
            </a:r>
          </a:p>
          <a:p>
            <a:pPr algn="l" rtl="0"/>
            <a:endParaRPr lang="en-US" altLang="en-US" sz="1200" dirty="0"/>
          </a:p>
          <a:p>
            <a:pPr algn="l" rtl="0"/>
            <a:endParaRPr lang="en-US" altLang="en-US" sz="1200" dirty="0"/>
          </a:p>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18</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es-CO" b="1" noProof="0" dirty="0"/>
              <a:t>Nuestro objetivo será hacer que su casa sea atractiva para la mayoría de los compradores.</a:t>
            </a:r>
          </a:p>
          <a:p>
            <a:pPr marL="0" lvl="0" indent="0" algn="l" rtl="0">
              <a:lnSpc>
                <a:spcPct val="100000"/>
              </a:lnSpc>
              <a:spcBef>
                <a:spcPts val="0"/>
              </a:spcBef>
              <a:buNone/>
              <a:defRPr/>
            </a:pPr>
            <a:endParaRPr lang="es-CO" noProof="0" dirty="0"/>
          </a:p>
          <a:p>
            <a:pPr marL="171450" indent="-171450" algn="l" rtl="0">
              <a:lnSpc>
                <a:spcPct val="100000"/>
              </a:lnSpc>
              <a:spcBef>
                <a:spcPts val="0"/>
              </a:spcBef>
              <a:buFont typeface="Arial" panose="020B0604020202020204" pitchFamily="34" charset="0"/>
              <a:buChar char="•"/>
              <a:defRPr/>
            </a:pPr>
            <a:r>
              <a:rPr lang="es-CO" noProof="0" dirty="0"/>
              <a:t>Sugeriré cambios que puede considerar con el fin de prepararse para ingresar al mercado inmobiliario, como eliminar el desorden, organizar, limpiar y reparar.</a:t>
            </a:r>
          </a:p>
          <a:p>
            <a:pPr marL="171450" indent="-171450" algn="l" rtl="0">
              <a:buFont typeface="Arial" panose="020B0604020202020204" pitchFamily="34" charset="0"/>
              <a:buChar char="•"/>
            </a:pPr>
            <a:r>
              <a:rPr lang="es-CO" noProof="0" dirty="0"/>
              <a:t>La puesta en escena ayuda a neutralizar el entorno para que el comprador pueda visualizar la casa como propia. También ayuda a que las fotos y los videos sean más atractivos, y esto es importante porque la mayoría de los compradores de viviendas comienzan su búsqueda en línea. Podemos hacer esto de forma profesional o incluso virtual.</a:t>
            </a:r>
          </a:p>
          <a:p>
            <a:pPr marL="171450" indent="-171450" algn="l" rtl="0">
              <a:buFont typeface="Arial" panose="020B0604020202020204" pitchFamily="34" charset="0"/>
              <a:buChar char="•"/>
            </a:pPr>
            <a:r>
              <a:rPr lang="es-CO" noProof="0" dirty="0"/>
              <a:t>La fotografía es muy importante en la comercialización de su propiedad. Tanto la calidad como la cantidad de fotos ayudan a los compradores a decidir si están listos para la siguiente etapa de interés.</a:t>
            </a:r>
          </a:p>
          <a:p>
            <a:pPr marL="171450" indent="-171450" algn="l" rtl="0">
              <a:buFont typeface="Arial" panose="020B0604020202020204" pitchFamily="34" charset="0"/>
              <a:buChar char="•"/>
            </a:pPr>
            <a:r>
              <a:rPr lang="es-CO" noProof="0" dirty="0"/>
              <a:t>Su propiedad recibirá automáticamente un recorrido virtual / video de YouTube.</a:t>
            </a:r>
          </a:p>
          <a:p>
            <a:pPr marL="171450" indent="-171450" algn="l" rtl="0">
              <a:buFont typeface="Arial" panose="020B0604020202020204" pitchFamily="34" charset="0"/>
              <a:buChar char="•"/>
            </a:pPr>
            <a:r>
              <a:rPr lang="es-CO" noProof="0" dirty="0"/>
              <a:t>Tienes acceso a varios </a:t>
            </a:r>
            <a:r>
              <a:rPr lang="es-CO" b="1" noProof="0" dirty="0"/>
              <a:t>incentivos al vendedor </a:t>
            </a:r>
            <a:r>
              <a:rPr lang="es-CO" noProof="0" dirty="0"/>
              <a:t>y programas, cuando decide trabajar conmigo.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1" noProof="0" dirty="0"/>
              <a:t>Plan de protección del hogar ERA</a:t>
            </a:r>
            <a:r>
              <a:rPr lang="es-CO" b="0" noProof="0" dirty="0"/>
              <a:t>-UNA</a:t>
            </a:r>
            <a:r>
              <a:rPr lang="es-CO" b="1" noProof="0" dirty="0"/>
              <a:t> </a:t>
            </a:r>
            <a:r>
              <a:rPr lang="es-CO" noProof="0" dirty="0"/>
              <a:t>La garantía de la vivienda puede ayudar a proteger su presupuesto y los artículos cubiertos mientras su casa está en el mercado y puede aumentar la confianza del comprador y ayudar a evitar el estrés por posibles condiciones preexistentes indetectables. Protege la casa para que el comprador pueda concentrarse en convertirla en un hogar.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1" noProof="0" dirty="0"/>
              <a:t>Plan de seguridad del vendedor</a:t>
            </a:r>
            <a:r>
              <a:rPr lang="es-CO" noProof="0" dirty="0"/>
              <a:t>-</a:t>
            </a:r>
            <a:r>
              <a:rPr lang="es-CO" sz="1200" kern="1200" noProof="0" dirty="0">
                <a:solidFill>
                  <a:schemeClr val="tx1"/>
                </a:solidFill>
                <a:latin typeface="+mn-lt"/>
                <a:ea typeface="+mn-ea"/>
                <a:cs typeface="+mn-cs"/>
              </a:rPr>
              <a:t>Somos la única inmobiliaria nacional que ofrece esto, un plan de compra garantizado que se ofrece a nivel nacional.</a:t>
            </a:r>
            <a:endParaRPr lang="es-CO" noProof="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1" noProof="0" dirty="0"/>
              <a:t>Home </a:t>
            </a:r>
            <a:r>
              <a:rPr lang="es-CO" b="1" noProof="0" dirty="0" err="1"/>
              <a:t>Concierge</a:t>
            </a:r>
            <a:r>
              <a:rPr lang="es-CO" b="1" noProof="0" dirty="0"/>
              <a:t> </a:t>
            </a:r>
            <a:r>
              <a:rPr lang="es-CO" b="0" noProof="0" dirty="0"/>
              <a:t>Tendrá acceso a Home </a:t>
            </a:r>
            <a:r>
              <a:rPr lang="es-CO" b="0" noProof="0" dirty="0" err="1"/>
              <a:t>Concierge</a:t>
            </a:r>
            <a:r>
              <a:rPr lang="es-CO" b="0" noProof="0" dirty="0"/>
              <a:t>, que está diseñado para ser un portal conveniente donde puede obtener acceso a contratistas locales de renombre. Ya sea una pequeña mejora para el hogar o una gran renovación, </a:t>
            </a:r>
            <a:r>
              <a:rPr lang="es-CO" sz="1200" noProof="0" dirty="0">
                <a:solidFill>
                  <a:schemeClr val="tx1">
                    <a:lumMod val="95000"/>
                    <a:lumOff val="5000"/>
                  </a:schemeClr>
                </a:solidFill>
                <a:latin typeface="Red Hat Display" panose="02010503040201060303" pitchFamily="2" charset="0"/>
                <a:cs typeface="Arial" panose="020B0604020202020204" pitchFamily="34" charset="0"/>
              </a:rPr>
              <a:t>El portal Home </a:t>
            </a:r>
            <a:r>
              <a:rPr lang="es-CO" sz="1200" noProof="0" dirty="0" err="1">
                <a:solidFill>
                  <a:schemeClr val="tx1">
                    <a:lumMod val="95000"/>
                    <a:lumOff val="5000"/>
                  </a:schemeClr>
                </a:solidFill>
                <a:latin typeface="Red Hat Display" panose="02010503040201060303" pitchFamily="2" charset="0"/>
                <a:cs typeface="Arial" panose="020B0604020202020204" pitchFamily="34" charset="0"/>
              </a:rPr>
              <a:t>Concierge</a:t>
            </a:r>
            <a:r>
              <a:rPr lang="es-CO" sz="1200" noProof="0" dirty="0">
                <a:solidFill>
                  <a:schemeClr val="tx1">
                    <a:lumMod val="95000"/>
                    <a:lumOff val="5000"/>
                  </a:schemeClr>
                </a:solidFill>
                <a:latin typeface="Red Hat Display" panose="02010503040201060303" pitchFamily="2" charset="0"/>
                <a:cs typeface="Arial" panose="020B0604020202020204" pitchFamily="34" charset="0"/>
              </a:rPr>
              <a:t> de ERA lo ayuda a recibir un servicio y una calidad excepcionales en cada proyecto.</a:t>
            </a:r>
            <a:endParaRPr lang="es-CO" b="1" noProof="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1" noProof="0" dirty="0"/>
              <a:t>	Mudanzas ERA</a:t>
            </a:r>
            <a:r>
              <a:rPr lang="es-CO" b="0" noProof="0" dirty="0"/>
              <a:t>-Cuando cotice conmigo, tendrá acceso a ERA </a:t>
            </a:r>
            <a:r>
              <a:rPr lang="es-CO" b="0" noProof="0" dirty="0" err="1"/>
              <a:t>Moves</a:t>
            </a:r>
            <a:r>
              <a:rPr lang="es-CO" b="0" noProof="0" dirty="0"/>
              <a:t>, un programa previo a la mudanza que le ahorra hasta un 25% durante el transcurso de su mudanza y está diseñado para ayudar a facilitar el proceso de mudanza. Incluye servicio de ayuda para conectar sus servicios públicos en su nuevo hogar con una simple llamada telefónica. También recibirá correos electrónicos míos con ofertas locales y nacionales para ayudarlo con su mudanza, como Home </a:t>
            </a:r>
            <a:r>
              <a:rPr lang="es-CO" b="0" noProof="0" dirty="0" err="1"/>
              <a:t>Depot</a:t>
            </a:r>
            <a:r>
              <a:rPr lang="es-CO" b="0" noProof="0" dirty="0"/>
              <a:t>, </a:t>
            </a:r>
            <a:r>
              <a:rPr lang="es-CO" b="0" noProof="0" dirty="0" err="1"/>
              <a:t>Bed</a:t>
            </a:r>
            <a:r>
              <a:rPr lang="es-CO" b="0" noProof="0" dirty="0"/>
              <a:t> Bath &amp; </a:t>
            </a:r>
            <a:r>
              <a:rPr lang="es-CO" b="0" noProof="0" dirty="0" err="1"/>
              <a:t>Beyond</a:t>
            </a:r>
            <a:r>
              <a:rPr lang="es-CO" b="0" noProof="0" dirty="0"/>
              <a:t> y 1-800-</a:t>
            </a:r>
            <a:r>
              <a:rPr lang="es-CO" b="0" noProof="0" dirty="0" err="1"/>
              <a:t>Got</a:t>
            </a:r>
            <a:r>
              <a:rPr lang="es-CO" b="0" noProof="0" dirty="0"/>
              <a:t>-</a:t>
            </a:r>
            <a:r>
              <a:rPr lang="es-CO" b="0" noProof="0" dirty="0" err="1"/>
              <a:t>JUNK</a:t>
            </a:r>
            <a:r>
              <a:rPr lang="es-CO" b="0" noProof="0" dirty="0"/>
              <a:t>.</a:t>
            </a:r>
          </a:p>
          <a:p>
            <a:pPr algn="l" rtl="0"/>
            <a:r>
              <a:rPr lang="es-CO" noProof="0" dirty="0"/>
              <a:t>Nota: En el apéndice se encuentran disponibles diapositivas más detalladas sobre los programas para vendedores.</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19</a:t>
            </a:fld>
            <a:endParaRPr lang="en-US" dirty="0"/>
          </a:p>
        </p:txBody>
      </p:sp>
    </p:spTree>
    <p:extLst>
      <p:ext uri="{BB962C8B-B14F-4D97-AF65-F5344CB8AC3E}">
        <p14:creationId xmlns:p14="http://schemas.microsoft.com/office/powerpoint/2010/main" val="54552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9900" dirty="0"/>
          </a:p>
        </p:txBody>
      </p:sp>
      <p:sp>
        <p:nvSpPr>
          <p:cNvPr id="4" name="Slide Number Placeholder 3"/>
          <p:cNvSpPr>
            <a:spLocks noGrp="1"/>
          </p:cNvSpPr>
          <p:nvPr>
            <p:ph type="sldNum" sz="quarter" idx="5"/>
          </p:nvPr>
        </p:nvSpPr>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29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lnSpc>
                <a:spcPct val="100000"/>
              </a:lnSpc>
              <a:spcBef>
                <a:spcPts val="0"/>
              </a:spcBef>
              <a:buFont typeface="Arial" panose="020B0604020202020204" pitchFamily="34" charset="0"/>
              <a:buChar char="•"/>
              <a:defRPr/>
            </a:pPr>
            <a:r>
              <a:rPr lang="es-CO" sz="1200" noProof="0" dirty="0"/>
              <a:t>Personalmente programaré todas las exhibiciones de su casa con compradores interesados.</a:t>
            </a:r>
          </a:p>
          <a:p>
            <a:pPr marL="171450" indent="-171450" algn="l" rtl="0">
              <a:lnSpc>
                <a:spcPct val="100000"/>
              </a:lnSpc>
              <a:spcBef>
                <a:spcPts val="0"/>
              </a:spcBef>
              <a:buFont typeface="Arial" panose="020B0604020202020204" pitchFamily="34" charset="0"/>
              <a:buChar char="•"/>
              <a:defRPr/>
            </a:pPr>
            <a:endParaRPr lang="es-CO" sz="12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noProof="0" dirty="0">
                <a:latin typeface="Red Hat Display" panose="02010503040201060303" pitchFamily="2" charset="0"/>
              </a:rPr>
              <a:t>Diversificaré mis contactos con los residentes en torno a sus anuncios a través de múltiples canales de mercadeo para ser lo primero en la mente con los vecinos de la comunidad.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O" sz="1200" noProof="0" dirty="0"/>
          </a:p>
          <a:p>
            <a:pPr marL="171450" indent="-171450" algn="l" rtl="0">
              <a:lnSpc>
                <a:spcPct val="100000"/>
              </a:lnSpc>
              <a:spcBef>
                <a:spcPts val="0"/>
              </a:spcBef>
              <a:buFont typeface="Arial" panose="020B0604020202020204" pitchFamily="34" charset="0"/>
              <a:buChar char="•"/>
              <a:defRPr/>
            </a:pPr>
            <a:r>
              <a:rPr lang="es-CO" sz="1200" noProof="0" dirty="0"/>
              <a:t>También realizaré jornadas de apertura al publico general. Una jornada de “open </a:t>
            </a:r>
            <a:r>
              <a:rPr lang="es-CO" sz="1200" noProof="0" dirty="0" err="1"/>
              <a:t>house</a:t>
            </a:r>
            <a:r>
              <a:rPr lang="es-CO" sz="1200" noProof="0" dirty="0"/>
              <a:t>” al publico general nos ayudará a impulsar el tráfico y generar clientes potenciales para su hogar.</a:t>
            </a:r>
          </a:p>
          <a:p>
            <a:pPr marL="171450" indent="-171450" algn="l" rtl="0">
              <a:lnSpc>
                <a:spcPct val="100000"/>
              </a:lnSpc>
              <a:spcBef>
                <a:spcPts val="0"/>
              </a:spcBef>
              <a:buFont typeface="Arial" panose="020B0604020202020204" pitchFamily="34" charset="0"/>
              <a:buChar char="•"/>
              <a:defRPr/>
            </a:pPr>
            <a:endParaRPr lang="es-CO" sz="1200" noProof="0" dirty="0"/>
          </a:p>
          <a:p>
            <a:pPr marL="171450" indent="-171450" algn="l" rtl="0">
              <a:lnSpc>
                <a:spcPct val="100000"/>
              </a:lnSpc>
              <a:spcBef>
                <a:spcPts val="0"/>
              </a:spcBef>
              <a:buFont typeface="Arial" panose="020B0604020202020204" pitchFamily="34" charset="0"/>
              <a:buChar char="•"/>
              <a:defRPr/>
            </a:pPr>
            <a:r>
              <a:rPr lang="es-CO" sz="1200" noProof="0" dirty="0"/>
              <a:t>Aprovecharé mis relaciones con los agentes y organizaré una jornada de “open </a:t>
            </a:r>
            <a:r>
              <a:rPr lang="es-CO" sz="1200" noProof="0" dirty="0" err="1"/>
              <a:t>house</a:t>
            </a:r>
            <a:r>
              <a:rPr lang="es-CO" sz="1200" noProof="0" dirty="0"/>
              <a:t>” para corredores: uno de sus clientes podría ser su comprador. </a:t>
            </a:r>
          </a:p>
          <a:p>
            <a:pPr marL="171450" indent="-171450" algn="l" rtl="0">
              <a:lnSpc>
                <a:spcPct val="100000"/>
              </a:lnSpc>
              <a:spcBef>
                <a:spcPts val="0"/>
              </a:spcBef>
              <a:buFont typeface="Arial" panose="020B0604020202020204" pitchFamily="34" charset="0"/>
              <a:buChar char="•"/>
              <a:defRPr/>
            </a:pPr>
            <a:endParaRPr lang="es-CO" sz="1200" noProof="0" dirty="0"/>
          </a:p>
          <a:p>
            <a:pPr marL="171450" indent="-171450" algn="l" rtl="0">
              <a:lnSpc>
                <a:spcPct val="100000"/>
              </a:lnSpc>
              <a:spcBef>
                <a:spcPts val="0"/>
              </a:spcBef>
              <a:buFont typeface="Arial" panose="020B0604020202020204" pitchFamily="34" charset="0"/>
              <a:buChar char="•"/>
              <a:defRPr/>
            </a:pPr>
            <a:r>
              <a:rPr lang="es-CO" sz="1200" noProof="0" dirty="0"/>
              <a:t>Los compradores todavía usan las jornadas de “open </a:t>
            </a:r>
            <a:r>
              <a:rPr lang="es-CO" sz="1200" noProof="0" dirty="0" err="1"/>
              <a:t>house</a:t>
            </a:r>
            <a:r>
              <a:rPr lang="es-CO" sz="1200" noProof="0" dirty="0"/>
              <a:t>” para encontrar una casa, pero también usan mucho la tecnología, y podemos usar ambas para nuestro beneficio. Además de realizar una jornada de “open </a:t>
            </a:r>
            <a:r>
              <a:rPr lang="es-CO" sz="1200" noProof="0" dirty="0" err="1"/>
              <a:t>house</a:t>
            </a:r>
            <a:r>
              <a:rPr lang="es-CO" sz="1200" noProof="0" dirty="0"/>
              <a:t>” tradicional, también puedo presentar un recorrido en video e incluso grabar un recorrido por su hogar y comercializarlo para posibles compradores.</a:t>
            </a:r>
          </a:p>
          <a:p>
            <a:pPr marL="171450" indent="-171450" algn="l" rtl="0">
              <a:lnSpc>
                <a:spcPct val="100000"/>
              </a:lnSpc>
              <a:spcBef>
                <a:spcPts val="0"/>
              </a:spcBef>
              <a:buFont typeface="Arial" panose="020B0604020202020204" pitchFamily="34" charset="0"/>
              <a:buChar char="•"/>
              <a:defRPr/>
            </a:pPr>
            <a:endParaRPr lang="es-CO"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noProof="0" dirty="0"/>
              <a:t>Con ERA Global </a:t>
            </a:r>
            <a:r>
              <a:rPr lang="es-CO" sz="1200" noProof="0" dirty="0" err="1"/>
              <a:t>Referral</a:t>
            </a:r>
            <a:r>
              <a:rPr lang="es-CO" sz="1200" noProof="0" dirty="0"/>
              <a:t> Network (red global de referidos) puedo ampliar mi alcance e interés en su propiedad en todos los estados e incluso países. El 15% de las transacciones de bienes raíces son de empresas de mudanzas fuera del estado *, por lo que tendré acceso a más negocios de referencia interestatales e incluso más negocios de referencia internacionales.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b="0" noProof="0" dirty="0"/>
              <a:t>* Oficina del Censo de EE.UU. Noviembre de 2019</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20</a:t>
            </a:fld>
            <a:endParaRPr lang="en-US" dirty="0"/>
          </a:p>
        </p:txBody>
      </p:sp>
    </p:spTree>
    <p:extLst>
      <p:ext uri="{BB962C8B-B14F-4D97-AF65-F5344CB8AC3E}">
        <p14:creationId xmlns:p14="http://schemas.microsoft.com/office/powerpoint/2010/main" val="545526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1" noProof="0" dirty="0"/>
              <a:t>Agregue una demostración de </a:t>
            </a:r>
            <a:r>
              <a:rPr lang="es-CO" b="1" noProof="0" dirty="0" err="1"/>
              <a:t>TextERA</a:t>
            </a:r>
            <a:r>
              <a:rPr lang="es-CO" b="1" noProof="0" dirty="0"/>
              <a:t>, para mostrar cómo funciona en tiempo real. El 60% de los clientes potenciales de texto se convierten en clientes reales.</a:t>
            </a:r>
            <a:br>
              <a:rPr lang="es-CO" b="1" noProof="0" dirty="0"/>
            </a:br>
            <a:r>
              <a:rPr lang="es-CO" b="1" noProof="0" dirty="0"/>
              <a:t>Envíe un mensaje de texto con la palabra ERA [o su código de demostración] al 35620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O" b="1" noProof="0" dirty="0"/>
          </a:p>
          <a:p>
            <a:pPr marL="171450" indent="-171450" algn="l" rtl="0">
              <a:buFont typeface="Arial" panose="020B0604020202020204" pitchFamily="34" charset="0"/>
              <a:buChar char="•"/>
            </a:pPr>
            <a:r>
              <a:rPr lang="es-CO" sz="1200" noProof="0" dirty="0"/>
              <a:t>Una vez que el letrero del patio esté en su lugar, agregaremos </a:t>
            </a:r>
            <a:r>
              <a:rPr lang="es-CO" sz="1200" noProof="0" dirty="0" err="1"/>
              <a:t>TextERA</a:t>
            </a:r>
            <a:r>
              <a:rPr lang="es-CO" sz="1200" noProof="0" dirty="0"/>
              <a:t>. </a:t>
            </a:r>
            <a:r>
              <a:rPr lang="es-CO" sz="1200" noProof="0" dirty="0" err="1"/>
              <a:t>TextERA</a:t>
            </a:r>
            <a:r>
              <a:rPr lang="es-CO" sz="1200" noProof="0" dirty="0"/>
              <a:t> permite a los compradores potenciales ver los detalles de la propiedad y comunicarse conmigo a través de un código de texto. Los compradores pueden simplemente enviar un mensaje de texto con una palabra clave o un número proporcionado en el letrero de su jardín y recibirán información sobre su casa directamente en su teléfono. </a:t>
            </a:r>
            <a:r>
              <a:rPr lang="es-CO" sz="1200" noProof="0" dirty="0" err="1"/>
              <a:t>TextERA</a:t>
            </a:r>
            <a:r>
              <a:rPr lang="es-CO" sz="1200" noProof="0" dirty="0"/>
              <a:t> También me envía un correo electrónico con su información de contacto que me permite capturarlos como posibles compradores de su casa.</a:t>
            </a:r>
          </a:p>
          <a:p>
            <a:pPr marL="171450" indent="-171450" algn="l" rtl="0">
              <a:buFont typeface="Arial" panose="020B0604020202020204" pitchFamily="34" charset="0"/>
              <a:buChar char="•"/>
            </a:pPr>
            <a:endParaRPr lang="es-CO" sz="1200" noProof="0" dirty="0"/>
          </a:p>
          <a:p>
            <a:pPr marL="171450" indent="-171450" algn="l" rtl="0">
              <a:buFont typeface="Arial" panose="020B0604020202020204" pitchFamily="34" charset="0"/>
              <a:buChar char="•"/>
            </a:pPr>
            <a:r>
              <a:rPr lang="es-CO" sz="1200" noProof="0" dirty="0"/>
              <a:t>ERA.com proporciona un sistema de gestión de clientes potenciales integrado y dinámico que combina la automatización de mercadeo, la gestión de relaciones con los clientes y datos de clientes potenciales procesables. Las solicitudes en línea de los compradores se envían inmediatamente por teléfono celular y correo electrónico para un seguimiento instantáneo. También rastrea la fuente de todos los clientes potenciales de propiedad para que podamos evaluar nuestro plan de mercadeo de manera continua.</a:t>
            </a:r>
          </a:p>
          <a:p>
            <a:pPr marL="171450" indent="-171450" algn="l" rtl="0">
              <a:buFont typeface="Arial" panose="020B0604020202020204" pitchFamily="34" charset="0"/>
              <a:buChar char="•"/>
            </a:pPr>
            <a:endParaRPr lang="es-CO" sz="1200" noProof="0" dirty="0"/>
          </a:p>
          <a:p>
            <a:pPr marL="171450" indent="-171450" algn="l" rtl="0">
              <a:buFont typeface="Arial" panose="020B0604020202020204" pitchFamily="34" charset="0"/>
              <a:buChar char="•"/>
            </a:pPr>
            <a:r>
              <a:rPr lang="es-CO" sz="1200" noProof="0" dirty="0"/>
              <a:t>Publicaré su propiedad en MLS para una contar con un medio de exposición adicional.</a:t>
            </a:r>
          </a:p>
          <a:p>
            <a:pPr marL="171450" indent="-171450" algn="l" rtl="0">
              <a:buFont typeface="Arial" panose="020B0604020202020204" pitchFamily="34" charset="0"/>
              <a:buChar char="•"/>
            </a:pPr>
            <a:endParaRPr lang="es-CO" sz="1200" noProof="0" dirty="0"/>
          </a:p>
          <a:p>
            <a:pPr marL="171450" indent="-171450" algn="l" rtl="0">
              <a:buFont typeface="Arial" panose="020B0604020202020204" pitchFamily="34" charset="0"/>
              <a:buChar char="•"/>
            </a:pPr>
            <a:r>
              <a:rPr lang="es-CO" sz="1200" noProof="0" dirty="0"/>
              <a:t>Su propiedad tendrá su propio sitio web, además de su página de detalles de propiedad en ERA.com</a:t>
            </a:r>
          </a:p>
          <a:p>
            <a:pPr marL="171450" indent="-171450" algn="l" rtl="0">
              <a:buFont typeface="Arial" panose="020B0604020202020204" pitchFamily="34" charset="0"/>
              <a:buChar char="•"/>
            </a:pPr>
            <a:endParaRPr lang="es-CO" sz="1200" noProof="0" dirty="0"/>
          </a:p>
          <a:p>
            <a:pPr marL="171450" indent="-171450" algn="l" rtl="0">
              <a:buFont typeface="Arial" panose="020B0604020202020204" pitchFamily="34" charset="0"/>
              <a:buChar char="•"/>
            </a:pPr>
            <a:r>
              <a:rPr lang="es-CO" sz="1200" noProof="0" dirty="0"/>
              <a:t>Utilizamos el mercadeo de motores de búsqueda (SEM) para dirigir el tráfico a ERA.com. Su anuncio también se compartirá en</a:t>
            </a:r>
            <a:r>
              <a:rPr lang="es-CO" sz="1200" kern="1200" noProof="0" dirty="0">
                <a:solidFill>
                  <a:schemeClr val="tx1"/>
                </a:solidFill>
                <a:effectLst/>
                <a:latin typeface="+mn-lt"/>
                <a:ea typeface="+mn-ea"/>
                <a:cs typeface="+mn-cs"/>
              </a:rPr>
              <a:t> </a:t>
            </a:r>
            <a:r>
              <a:rPr lang="es-CO" sz="1200" kern="1200" noProof="0" dirty="0">
                <a:solidFill>
                  <a:schemeClr val="tx1"/>
                </a:solidFill>
                <a:effectLst/>
                <a:highlight>
                  <a:srgbClr val="FFFF00"/>
                </a:highlight>
                <a:latin typeface="+mn-lt"/>
                <a:ea typeface="+mn-ea"/>
                <a:cs typeface="+mn-cs"/>
              </a:rPr>
              <a:t>200 de los sitios web inmobiliarios más populares en 20 países de todo el mundo.</a:t>
            </a:r>
            <a:endParaRPr lang="es-CO" sz="1200" noProof="0" dirty="0">
              <a:highlight>
                <a:srgbClr val="FFFF00"/>
              </a:highlight>
            </a:endParaRPr>
          </a:p>
          <a:p>
            <a:pPr marL="0" indent="0" algn="l" rtl="0">
              <a:buFont typeface="Arial" panose="020B0604020202020204" pitchFamily="34" charset="0"/>
              <a:buNone/>
            </a:pPr>
            <a:endParaRPr lang="es-CO" sz="1200" noProof="0" dirty="0"/>
          </a:p>
          <a:p>
            <a:pPr marL="171450" indent="-171450" algn="l" rtl="0">
              <a:buFont typeface="Arial" panose="020B0604020202020204" pitchFamily="34" charset="0"/>
              <a:buChar char="•"/>
            </a:pPr>
            <a:r>
              <a:rPr lang="es-CO" sz="1200" noProof="0" dirty="0"/>
              <a:t>El tiempo de respuesta es tan importante como la exposición. La tecnología de respuesta rápida me permite recibir notificaciones instantáneas cuando hay una consulta en su propiedad.</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21</a:t>
            </a:fld>
            <a:endParaRPr lang="en-US" dirty="0"/>
          </a:p>
        </p:txBody>
      </p:sp>
    </p:spTree>
    <p:extLst>
      <p:ext uri="{BB962C8B-B14F-4D97-AF65-F5344CB8AC3E}">
        <p14:creationId xmlns:p14="http://schemas.microsoft.com/office/powerpoint/2010/main" val="545526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s-CO" sz="1200" noProof="0" dirty="0"/>
              <a:t>La automatización social crea automáticamente videos recientemente agregados y abiertos al publico general para su propiedad, luego los carga en el Facebook</a:t>
            </a:r>
            <a:r>
              <a:rPr lang="es-CO" sz="1200" baseline="30000" noProof="0" dirty="0"/>
              <a:t>®</a:t>
            </a:r>
            <a:r>
              <a:rPr lang="es-CO" sz="1200" noProof="0" dirty="0"/>
              <a:t>, Instagram</a:t>
            </a:r>
            <a:r>
              <a:rPr lang="es-CO" sz="1200" baseline="30000" noProof="0" dirty="0"/>
              <a:t>®</a:t>
            </a:r>
            <a:r>
              <a:rPr lang="es-CO" sz="1200" noProof="0" dirty="0"/>
              <a:t> y YouTube</a:t>
            </a:r>
            <a:r>
              <a:rPr lang="es-CO" sz="1200" baseline="30000" noProof="0" dirty="0"/>
              <a:t>®</a:t>
            </a:r>
            <a:r>
              <a:rPr lang="es-CO" sz="1200" noProof="0" dirty="0"/>
              <a:t>. A partir de ahí, puedo usar las herramientas sociales para crear una campaña en las redes con el fin de apuntar a posibles compradores de viviendas del área. (enlace a las campañas reales que ha creado)</a:t>
            </a:r>
          </a:p>
          <a:p>
            <a:pPr marL="171450" indent="-171450" algn="l" rtl="0">
              <a:buFont typeface="Arial" panose="020B0604020202020204" pitchFamily="34" charset="0"/>
              <a:buChar char="•"/>
            </a:pPr>
            <a:endParaRPr lang="es-CO" sz="1200" noProof="0" dirty="0"/>
          </a:p>
          <a:p>
            <a:pPr marL="171450" indent="-171450" algn="l" rtl="0">
              <a:buFont typeface="Arial" panose="020B0604020202020204" pitchFamily="34" charset="0"/>
              <a:buChar char="•"/>
            </a:pPr>
            <a:r>
              <a:rPr lang="es-CO" sz="1200" noProof="0" dirty="0"/>
              <a:t>Utilizando cualquier contenido digital creado para su propiedad, puedo enviar correos electrónicos a mi red.</a:t>
            </a:r>
          </a:p>
          <a:p>
            <a:pPr marL="171450" indent="-171450" algn="l" rtl="0">
              <a:buFont typeface="Arial" panose="020B0604020202020204" pitchFamily="34" charset="0"/>
              <a:buChar char="•"/>
            </a:pPr>
            <a:endParaRPr lang="es-CO" sz="1200" noProof="0" dirty="0"/>
          </a:p>
          <a:p>
            <a:pPr marL="171450" indent="-171450" algn="l" rtl="0">
              <a:buFont typeface="Arial" panose="020B0604020202020204" pitchFamily="34" charset="0"/>
              <a:buChar char="•"/>
            </a:pPr>
            <a:r>
              <a:rPr lang="es-CO" sz="1200" noProof="0" dirty="0"/>
              <a:t>Incluso en la era de lo digital, el mercadeo impreso siempre jugará un papel importante en el mercadeo inmobiliario. Puedo personalizar y pedir rápidamente una variedad de materiales impresos. También tengo acceso a listas de correo específicas para ayudar a encontrar a su comprador. (de a conocer algunas muestras impresas).</a:t>
            </a:r>
          </a:p>
          <a:p>
            <a:pPr marL="171450" indent="-171450" algn="l" rtl="0">
              <a:buFont typeface="Arial" panose="020B0604020202020204" pitchFamily="34" charset="0"/>
              <a:buChar char="•"/>
            </a:pPr>
            <a:endParaRPr lang="es-CO" sz="1200" noProof="0" dirty="0"/>
          </a:p>
          <a:p>
            <a:pPr marL="171450" indent="-171450" algn="l" rtl="0">
              <a:buFont typeface="Arial" panose="020B0604020202020204" pitchFamily="34" charset="0"/>
              <a:buChar char="•"/>
            </a:pPr>
            <a:r>
              <a:rPr lang="es-CO" sz="1200" noProof="0" dirty="0"/>
              <a:t>También ofrecemos incentivos a los compradores los cuales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1" noProof="0" dirty="0" err="1"/>
              <a:t>AARP</a:t>
            </a:r>
            <a:r>
              <a:rPr lang="es-CO" b="1" baseline="30000" noProof="0" dirty="0"/>
              <a:t>®</a:t>
            </a:r>
            <a:r>
              <a:rPr lang="es-CO" b="1" noProof="0" dirty="0"/>
              <a:t> Beneficios inmobiliarios de </a:t>
            </a:r>
            <a:r>
              <a:rPr lang="es-CO" b="1" noProof="0" dirty="0" err="1"/>
              <a:t>Realogy</a:t>
            </a:r>
            <a:r>
              <a:rPr lang="es-CO" b="1" noProof="0" dirty="0"/>
              <a:t> * -</a:t>
            </a:r>
            <a:r>
              <a:rPr lang="es-CO" sz="1200" noProof="0" dirty="0"/>
              <a:t>Nuestro programa de servicios inmobiliarios ofrece a casi 38 millones de miembros de </a:t>
            </a:r>
            <a:r>
              <a:rPr lang="es-CO" sz="1200" noProof="0" dirty="0" err="1"/>
              <a:t>AARP</a:t>
            </a:r>
            <a:r>
              <a:rPr lang="es-CO" sz="1200" noProof="0" dirty="0"/>
              <a:t> la posibilidad de obtener una recompensa o un bono de devolución de efectivo cuando compran o venden una casa conmigo. (Detalles completos y exenciones de responsabilidad disponibles en el apéndice).</a:t>
            </a:r>
            <a:endParaRPr lang="es-C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b="1" noProof="0" dirty="0"/>
              <a:t>Recompensas militares * -</a:t>
            </a:r>
            <a:r>
              <a:rPr lang="es-CO" sz="1200" b="0" noProof="0" dirty="0"/>
              <a:t> </a:t>
            </a:r>
            <a:r>
              <a:rPr lang="es-CO" sz="1200" noProof="0" dirty="0"/>
              <a:t>Se refiere al personal militar, a los veteranos y a sus familias extensas, el cual se hace efectivo cuando compran y / o venden una casa conmigo, según el precio de venta y / o compra de la casa. </a:t>
            </a:r>
            <a:r>
              <a:rPr lang="es-CO" sz="800" noProof="0" dirty="0"/>
              <a:t>(Detalles completos y exenciones de responsabilidad disponibles en el apéndice).</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1" noProof="0" dirty="0"/>
              <a:t>Héroes de al lado </a:t>
            </a:r>
            <a:r>
              <a:rPr lang="es-CO" b="0" noProof="0" dirty="0"/>
              <a:t>Este es un nuevo programa para trabajadores esenciales. Cuando un trabajador esencial compra o vende una casa conmigo, recibirá una tarjeta de regalo de </a:t>
            </a:r>
            <a:r>
              <a:rPr lang="es-CO" b="0" noProof="0" dirty="0" err="1"/>
              <a:t>The</a:t>
            </a:r>
            <a:r>
              <a:rPr lang="es-CO" b="0" noProof="0" dirty="0"/>
              <a:t> Home </a:t>
            </a:r>
            <a:r>
              <a:rPr lang="es-CO" b="0" noProof="0" dirty="0" err="1"/>
              <a:t>Depot</a:t>
            </a:r>
            <a:r>
              <a:rPr lang="es-CO" b="0" noProof="0" dirty="0"/>
              <a:t> por $200 hasta $1,000 según el precio de venta o compra de su casa. </a:t>
            </a:r>
            <a:r>
              <a:rPr lang="es-CO" sz="1200" noProof="0" dirty="0"/>
              <a:t>(Detalles completos y exenciones de responsabilidad disponibles en el apéndice).</a:t>
            </a:r>
            <a:endParaRPr lang="es-CO"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solidFill>
                  <a:srgbClr val="DA1F33"/>
                </a:solidFill>
              </a:rPr>
              <a:t>*</a:t>
            </a:r>
            <a:r>
              <a:rPr lang="es-CO" b="1" noProof="0" dirty="0">
                <a:solidFill>
                  <a:srgbClr val="DA1F33"/>
                </a:solidFill>
                <a:latin typeface="Arial" pitchFamily="34" charset="0"/>
                <a:cs typeface="Arial" pitchFamily="34" charset="0"/>
              </a:rPr>
              <a:t>Estos programas solo están disponibles para los afiliados de </a:t>
            </a:r>
            <a:r>
              <a:rPr lang="es-CO" b="1" noProof="0" dirty="0" err="1">
                <a:solidFill>
                  <a:srgbClr val="DA1F33"/>
                </a:solidFill>
                <a:latin typeface="Arial" pitchFamily="34" charset="0"/>
                <a:cs typeface="Arial" pitchFamily="34" charset="0"/>
              </a:rPr>
              <a:t>Realogy</a:t>
            </a:r>
            <a:r>
              <a:rPr lang="es-CO" b="1" noProof="0" dirty="0">
                <a:solidFill>
                  <a:srgbClr val="DA1F33"/>
                </a:solidFill>
                <a:latin typeface="Arial" pitchFamily="34" charset="0"/>
                <a:cs typeface="Arial" pitchFamily="34" charset="0"/>
              </a:rPr>
              <a:t> </a:t>
            </a:r>
            <a:r>
              <a:rPr lang="es-CO" b="1" noProof="0" dirty="0" err="1">
                <a:solidFill>
                  <a:srgbClr val="DA1F33"/>
                </a:solidFill>
                <a:latin typeface="Arial" pitchFamily="34" charset="0"/>
                <a:cs typeface="Arial" pitchFamily="34" charset="0"/>
              </a:rPr>
              <a:t>Broker</a:t>
            </a:r>
            <a:r>
              <a:rPr lang="es-CO" b="1" noProof="0" dirty="0">
                <a:solidFill>
                  <a:srgbClr val="DA1F33"/>
                </a:solidFill>
                <a:latin typeface="Arial" pitchFamily="34" charset="0"/>
                <a:cs typeface="Arial" pitchFamily="34" charset="0"/>
              </a:rPr>
              <a:t> Network. Comuníquese con su corredor para obtener más información.</a:t>
            </a:r>
            <a:endParaRPr lang="es-CO" noProof="0" dirty="0">
              <a:solidFill>
                <a:srgbClr val="DA1F33"/>
              </a:solidFill>
            </a:endParaRP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22</a:t>
            </a:fld>
            <a:endParaRPr lang="en-US" dirty="0"/>
          </a:p>
        </p:txBody>
      </p:sp>
    </p:spTree>
    <p:extLst>
      <p:ext uri="{BB962C8B-B14F-4D97-AF65-F5344CB8AC3E}">
        <p14:creationId xmlns:p14="http://schemas.microsoft.com/office/powerpoint/2010/main" val="545526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noProof="0" dirty="0"/>
              <a:t>Compartiré informes de análisis en línea semanales a través de </a:t>
            </a:r>
            <a:r>
              <a:rPr lang="es-CO" sz="1200" noProof="0" dirty="0" err="1"/>
              <a:t>ListTrac</a:t>
            </a:r>
            <a:r>
              <a:rPr lang="es-CO" sz="1200" noProof="0" dirty="0"/>
              <a:t> y analizaré el rendimiento de nuestro mercadeo. Podremos ver qué fuentes están generando la mayor cantidad de visitas y participación de los usuarios para comprender mejor cuánto interés está generando su casa entre los compradores. (</a:t>
            </a:r>
            <a:r>
              <a:rPr lang="es-CO" sz="1200" kern="1200" noProof="0" dirty="0">
                <a:solidFill>
                  <a:schemeClr val="tx1"/>
                </a:solidFill>
                <a:latin typeface="+mn-lt"/>
                <a:ea typeface="+mn-ea"/>
                <a:cs typeface="+mn-cs"/>
              </a:rPr>
              <a:t>Sitio web de la propiedad independiente y recorrido automatizado: podemos rastrear el tráfico hacia él y esta representa una excelente manera de agregar datos).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kern="120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kern="1200" noProof="0" dirty="0">
                <a:solidFill>
                  <a:schemeClr val="tx1"/>
                </a:solidFill>
                <a:latin typeface="+mn-lt"/>
                <a:ea typeface="+mn-ea"/>
                <a:cs typeface="+mn-cs"/>
              </a:rPr>
              <a:t>Con algunos de mis listados anteriores, pude… (insertar resultados / estadísticas de listados anteriores). Debido a estos resultados, algunos de mis clientes dijeron… (insertar comentarios de clientes anteriores como ejemplos).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kern="120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noProof="0" dirty="0"/>
              <a:t>Los anuncios de Facebook atrajeron X cantidad de compradores, X cantidad de exhibiciones (instantánea de resultados de listados anteriores).</a:t>
            </a:r>
            <a:endParaRPr lang="es-CO" sz="1200" kern="120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noProof="0" dirty="0"/>
          </a:p>
          <a:p>
            <a:pPr marL="171450" indent="-171450" algn="l" rtl="0">
              <a:buFont typeface="Arial" panose="020B0604020202020204" pitchFamily="34" charset="0"/>
              <a:buChar char="•"/>
            </a:pPr>
            <a:r>
              <a:rPr lang="es-CO" sz="1200" noProof="0" dirty="0"/>
              <a:t>Siempre compartiré cualquier comentario que reciba sobre su propiedad para que podamos refinar estratégicamente nuestro plan. </a:t>
            </a:r>
          </a:p>
          <a:p>
            <a:pPr marL="171450" indent="-171450" algn="l" rtl="0">
              <a:buFont typeface="Arial" panose="020B0604020202020204" pitchFamily="34" charset="0"/>
              <a:buChar char="•"/>
            </a:pPr>
            <a:endParaRPr lang="es-CO" sz="1200" noProof="0" dirty="0"/>
          </a:p>
          <a:p>
            <a:pPr marL="171450" indent="-171450" algn="l" rtl="0">
              <a:buFont typeface="Arial" panose="020B0604020202020204" pitchFamily="34" charset="0"/>
              <a:buChar char="•"/>
            </a:pPr>
            <a:r>
              <a:rPr lang="es-CO" sz="1200" noProof="0" dirty="0"/>
              <a:t>Durante todo el proceso, supervisaré las condiciones de venta e interpretaré los indicadores del mercado en lo que respecta a la posición de mercado de su listado. Usando muchas de las herramientas analíticas, como el Análisis de Mercadeo Competitivo, la Cuadrícula de Precios y otros recursos, continuaré ofreciendo asesoramiento calificado para asegurar que su casa permanezca en la posición más competitiva.</a:t>
            </a:r>
          </a:p>
          <a:p>
            <a:pPr marL="171450" indent="-171450" algn="l" rtl="0">
              <a:buFont typeface="Arial" panose="020B0604020202020204" pitchFamily="34" charset="0"/>
              <a:buChar char="•"/>
            </a:pPr>
            <a:endParaRPr lang="es-CO" sz="1200" noProof="0" dirty="0"/>
          </a:p>
          <a:p>
            <a:pPr marL="0" indent="0" algn="l" rtl="0">
              <a:buFont typeface="Arial" panose="020B0604020202020204" pitchFamily="34" charset="0"/>
              <a:buNone/>
            </a:pPr>
            <a:r>
              <a:rPr lang="es-CO" sz="1200" noProof="0" dirty="0"/>
              <a:t>Ir </a:t>
            </a:r>
            <a:r>
              <a:rPr lang="es-CO" noProof="0" dirty="0">
                <a:hlinkClick r:id="rId3"/>
              </a:rPr>
              <a:t>https://leverage.era.com/content/era/en/content/agent-tools/listing-distribution.html</a:t>
            </a:r>
            <a:r>
              <a:rPr lang="es-CO" noProof="0" dirty="0"/>
              <a:t> para acceder a la distribución y generación de informes de listados. </a:t>
            </a:r>
            <a:endParaRPr lang="es-CO" sz="1200" noProof="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23</a:t>
            </a:fld>
            <a:endParaRPr lang="en-US" dirty="0"/>
          </a:p>
        </p:txBody>
      </p:sp>
    </p:spTree>
    <p:extLst>
      <p:ext uri="{BB962C8B-B14F-4D97-AF65-F5344CB8AC3E}">
        <p14:creationId xmlns:p14="http://schemas.microsoft.com/office/powerpoint/2010/main" val="2042615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9900" dirty="0"/>
          </a:p>
        </p:txBody>
      </p:sp>
      <p:sp>
        <p:nvSpPr>
          <p:cNvPr id="4" name="Slide Number Placeholder 3"/>
          <p:cNvSpPr>
            <a:spLocks noGrp="1"/>
          </p:cNvSpPr>
          <p:nvPr>
            <p:ph type="sldNum" sz="quarter" idx="5"/>
          </p:nvPr>
        </p:nvSpPr>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052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CO" sz="1200" b="1" i="0" kern="1200" noProof="0" dirty="0">
                <a:solidFill>
                  <a:schemeClr val="tx1"/>
                </a:solidFill>
                <a:effectLst/>
                <a:latin typeface="+mn-lt"/>
                <a:ea typeface="+mn-ea"/>
                <a:cs typeface="+mn-cs"/>
              </a:rPr>
              <a:t>Aquí es donde mostrará su </a:t>
            </a:r>
            <a:r>
              <a:rPr lang="es-CO" sz="1200" b="1" i="0" kern="1200" noProof="0" dirty="0" err="1">
                <a:solidFill>
                  <a:schemeClr val="tx1"/>
                </a:solidFill>
                <a:effectLst/>
                <a:latin typeface="+mn-lt"/>
                <a:ea typeface="+mn-ea"/>
                <a:cs typeface="+mn-cs"/>
              </a:rPr>
              <a:t>CMA</a:t>
            </a:r>
            <a:r>
              <a:rPr lang="es-CO" sz="1200" b="1" i="0" kern="1200" noProof="0" dirty="0">
                <a:solidFill>
                  <a:schemeClr val="tx1"/>
                </a:solidFill>
                <a:effectLst/>
                <a:latin typeface="+mn-lt"/>
                <a:ea typeface="+mn-ea"/>
                <a:cs typeface="+mn-cs"/>
              </a:rPr>
              <a:t>, cualquier otra herramienta de análisis de precios que le gustaría usar y comparativos.</a:t>
            </a:r>
          </a:p>
          <a:p>
            <a:pPr algn="l" rtl="0" fontAlgn="base"/>
            <a:r>
              <a:rPr lang="es-CO" sz="1200" b="0" i="0" kern="1200" noProof="0" dirty="0">
                <a:solidFill>
                  <a:schemeClr val="tx1"/>
                </a:solidFill>
                <a:effectLst/>
                <a:latin typeface="+mn-lt"/>
                <a:ea typeface="+mn-ea"/>
                <a:cs typeface="+mn-cs"/>
              </a:rPr>
              <a:t>Es probable que su vendedor haya investigado en línea y tenga una idea del mercado y el precio de lista de su propiedad. Recuerde que usted es el profesional. Puede proporcionar consultas de expertos, conocimiento real del mercado local y la capacidad de contabilizar de manera efectiva los detalles específicos de la propiedad para determinar el verdadero valor de mercado de la vivienda. Presente sus hallazgos y trabaje en conjunto con el vendedor para llegar a una decisión que sea el resultado natural de su investigación y presentación.</a:t>
            </a:r>
            <a:endParaRPr lang="es-CO" noProof="0" dirty="0"/>
          </a:p>
          <a:p>
            <a:pPr algn="l" rtl="0"/>
            <a:endParaRPr lang="es-C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“Fijar el precio de su propiedad al valor justo de mercado, desde el principio, generará la mayor actividad de los agentes inmobiliarios y compradores de viviendas. El precio debe atraer suficiente atención para que genere en exhibiciones y ofertas.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noProof="0" dirty="0"/>
          </a:p>
          <a:p>
            <a:pPr algn="l" defTabSz="931719" rtl="0">
              <a:defRPr/>
            </a:pPr>
            <a:r>
              <a:rPr lang="es-CO" sz="1200" b="0" i="0" noProof="0" dirty="0">
                <a:latin typeface="Arial" pitchFamily="34" charset="0"/>
              </a:rPr>
              <a:t>Para determinar el valor justo de mercado, pasaremos por un proceso de descubrimiento para tener en cuenta los muchos factores que influyen en el valor de la vivienda. Analizaremos estos factores juntos para ayudar a que la casa esté lista para la venta ".</a:t>
            </a:r>
          </a:p>
          <a:p>
            <a:pPr algn="l" rtl="0"/>
            <a:endParaRPr lang="es-CO" noProof="0" dirty="0"/>
          </a:p>
          <a:p>
            <a:pPr algn="l" rtl="0"/>
            <a:r>
              <a:rPr lang="es-CO" noProof="0" dirty="0"/>
              <a:t>Ofertas del vecindario: uno de los mejores indicadores del valor de su casa es el precio de venta de casas similares en su vecindario que se han vendido recientemente.</a:t>
            </a:r>
          </a:p>
          <a:p>
            <a:pPr algn="l" rtl="0"/>
            <a:r>
              <a:rPr lang="es-CO" noProof="0" dirty="0"/>
              <a:t>Tamaño y espacio habitable: las casas más grandes tienden a venderse a precios más altos</a:t>
            </a:r>
          </a:p>
          <a:p>
            <a:pPr algn="l" rtl="0"/>
            <a:r>
              <a:rPr lang="es-CO" noProof="0" dirty="0"/>
              <a:t>Edad y condición: las casas más nuevas tienden a venderse por más que las casas más antiguas porque normalmente requieren menos mantenimiento. Las mejoras pueden agregar valor, especialmente en casas antiguas y obsoletas.</a:t>
            </a:r>
          </a:p>
          <a:p>
            <a:pPr algn="l" rtl="0"/>
            <a:r>
              <a:rPr lang="es-CO" noProof="0" dirty="0"/>
              <a:t>Ubicación: donde se ubica una propiedad, en relación con buenas escuelas, tiendas, carreteras y transporte público afectará el valor.</a:t>
            </a:r>
          </a:p>
          <a:p>
            <a:pPr algn="l" rtl="0"/>
            <a:r>
              <a:rPr lang="es-CO" noProof="0" dirty="0"/>
              <a:t>Condiciones del mercado: oferta actual de inventario frente a demanda del comprador</a:t>
            </a:r>
          </a:p>
          <a:p>
            <a:pPr algn="l" rtl="0"/>
            <a:r>
              <a:rPr lang="es-CO" noProof="0" dirty="0"/>
              <a:t>Condiciones económicas: el estado de la economía en general influirá en el valor de su vivienda.</a:t>
            </a:r>
          </a:p>
          <a:p>
            <a:pPr algn="l" rtl="0"/>
            <a:endParaRPr lang="es-CO" noProof="0" dirty="0"/>
          </a:p>
          <a:p>
            <a:pPr algn="l" rtl="0"/>
            <a:r>
              <a:rPr lang="es-CO" noProof="0" dirty="0"/>
              <a:t>"Primero, veamos el </a:t>
            </a:r>
            <a:r>
              <a:rPr lang="es-CO" altLang="en-US" sz="1200" b="1" noProof="0" dirty="0"/>
              <a:t>Análisis de mercado competitivo</a:t>
            </a:r>
            <a:r>
              <a:rPr lang="es-CO" altLang="en-US" sz="1200" noProof="0" dirty="0"/>
              <a:t>. " (Entregue a su cliente su </a:t>
            </a:r>
            <a:r>
              <a:rPr lang="es-CO" altLang="en-US" sz="1200" noProof="0" dirty="0" err="1"/>
              <a:t>CMA</a:t>
            </a:r>
            <a:r>
              <a:rPr lang="es-CO" altLang="en-US" sz="1200" noProof="0" dirty="0"/>
              <a:t> personalizado que muestre: casas vendidas recientemente, retiradas, casas actualmente en venta y bajo contrato).</a:t>
            </a:r>
          </a:p>
          <a:p>
            <a:pPr algn="l" rtl="0"/>
            <a:r>
              <a:rPr lang="es-CO" altLang="en-US" sz="1200" noProof="0" dirty="0"/>
              <a:t>“El </a:t>
            </a:r>
            <a:r>
              <a:rPr lang="es-CO" altLang="en-US" sz="1200" noProof="0" dirty="0" err="1"/>
              <a:t>CMA</a:t>
            </a:r>
            <a:r>
              <a:rPr lang="es-CO" altLang="en-US" sz="1200" noProof="0" dirty="0"/>
              <a:t> </a:t>
            </a:r>
            <a:r>
              <a:rPr lang="es-CO" sz="1200" baseline="0" noProof="0" dirty="0"/>
              <a:t>toma datos recientes sobre casas que se han vendido y no se han vendido para ayudarnos a comprender lo que dice el mercado sobre el valor de una casa. </a:t>
            </a:r>
            <a:endParaRPr lang="es-CO" sz="1200" b="0" i="0" kern="1200" noProof="0" dirty="0">
              <a:solidFill>
                <a:schemeClr val="tx1"/>
              </a:solidFill>
              <a:effectLst/>
              <a:latin typeface="+mn-lt"/>
              <a:ea typeface="+mn-ea"/>
              <a:cs typeface="+mn-cs"/>
            </a:endParaRPr>
          </a:p>
          <a:p>
            <a:pPr algn="l" rtl="0"/>
            <a:r>
              <a:rPr lang="es-CO" sz="1200" b="0" i="0" kern="1200" noProof="0" dirty="0">
                <a:solidFill>
                  <a:schemeClr val="tx1"/>
                </a:solidFill>
                <a:effectLst/>
                <a:latin typeface="+mn-lt"/>
                <a:ea typeface="+mn-ea"/>
                <a:cs typeface="+mn-cs"/>
              </a:rPr>
              <a:t>Quiero asegurarme de que su posición inicial en el mercado entusiasme a los compradores lo suficiente, para que podamos generar múltiples presentaciones y, con suerte, producir múltiples ofertas. Esta estrategia es la mejor manera de ayudarlo a obtener el precio más alto posible con la menor cantidad de días en el mercado ".</a:t>
            </a:r>
          </a:p>
          <a:p>
            <a:pPr algn="l" rtl="0"/>
            <a:endParaRPr lang="es-CO" sz="1200" b="0" i="0" kern="1200" noProof="0" dirty="0">
              <a:solidFill>
                <a:schemeClr val="tx1"/>
              </a:solidFill>
              <a:effectLst/>
              <a:latin typeface="+mn-lt"/>
              <a:ea typeface="+mn-ea"/>
              <a:cs typeface="+mn-cs"/>
            </a:endParaRPr>
          </a:p>
          <a:p>
            <a:pPr algn="l" rtl="0"/>
            <a:r>
              <a:rPr lang="es-CO" noProof="0" dirty="0"/>
              <a:t>(Opcional, es posible que ya tenga esta información en su diapositiva completa de </a:t>
            </a:r>
            <a:r>
              <a:rPr lang="es-CO" noProof="0" dirty="0" err="1"/>
              <a:t>CMA</a:t>
            </a:r>
            <a:r>
              <a:rPr lang="es-CO" noProof="0" dirty="0"/>
              <a:t> disponible en el apéndice. De lo contrario, use la herramienta de Análisis de Precios ERA y explique los resultados). Con </a:t>
            </a:r>
            <a:r>
              <a:rPr lang="es-CO" b="1" noProof="0" dirty="0"/>
              <a:t>ERA Suite de análisis de precios</a:t>
            </a:r>
            <a:r>
              <a:rPr lang="es-CO" noProof="0" dirty="0"/>
              <a:t>, obtendremos una imagen clara de lo que los compradores están dispuestos a pagar en el mercado actual, su competencia y, lo más importante, lo que no logró vender. Estos son los datos de los últimos 3 meses para propiedades similares a la suya. La barra verde muestra las que realmente se vendieron, lo que representa lo que los compradores esperan pagar y dónde se tasaron con éxito propiedades similares a la suya en el mercado actual. Además, muchos compradores miran varias casas y las comparan, por lo que debemos mirar a la competencia. Esta barra amarilla representa las propiedades similares a la suya que están actualmente en el mercado y contra las cuales competirá su propiedad ".</a:t>
            </a:r>
          </a:p>
          <a:p>
            <a:pPr algn="l" rtl="0"/>
            <a:endParaRPr lang="es-CO" noProof="0" dirty="0"/>
          </a:p>
          <a:p>
            <a:pPr algn="l" rtl="0"/>
            <a:r>
              <a:rPr lang="es-CO" noProof="0" dirty="0"/>
              <a:t>"Por último, la barra roja representa propiedades similares a la suya que no se vendieron, lo que significa que los compradores dijeron que no pagarían esta cantidad por una compensación similar a la suya en el mercado actual".</a:t>
            </a:r>
          </a:p>
          <a:p>
            <a:pPr algn="l" rtl="0"/>
            <a:endParaRPr lang="es-C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(Opcional, es posible que ya tenga esta información en su </a:t>
            </a:r>
            <a:r>
              <a:rPr lang="es-CO" noProof="0" dirty="0" err="1"/>
              <a:t>CMA</a:t>
            </a:r>
            <a:r>
              <a:rPr lang="es-CO" noProof="0" dirty="0"/>
              <a:t>. La diapositiva completa está disponible en el apéndice) ".</a:t>
            </a:r>
            <a:r>
              <a:rPr lang="es-CO" altLang="en-US" sz="1200" noProof="0" dirty="0"/>
              <a:t>También debemos tener en cuenta la </a:t>
            </a:r>
            <a:r>
              <a:rPr lang="es-CO" altLang="en-US" sz="1200" b="1" noProof="0" dirty="0"/>
              <a:t>tasa de absorción</a:t>
            </a:r>
            <a:r>
              <a:rPr lang="es-CO" altLang="en-US" sz="1200" noProof="0" dirty="0"/>
              <a:t>. Este es un número crítico que ayuda a determinar el tiempo de comercialización esperado y calcula dónde posicionar su casa en el mercado en términos de precio y condición para vender rápidamente ".</a:t>
            </a:r>
          </a:p>
          <a:p>
            <a:pPr algn="l" rtl="0"/>
            <a:endParaRPr lang="es-CO" noProof="0" dirty="0"/>
          </a:p>
          <a:p>
            <a:pPr algn="l" rtl="0"/>
            <a:r>
              <a:rPr lang="es-CO" noProof="0" dirty="0"/>
              <a:t>(Opcional, es posible que ya tenga esta información en su </a:t>
            </a:r>
            <a:r>
              <a:rPr lang="es-CO" noProof="0" dirty="0" err="1"/>
              <a:t>CMA</a:t>
            </a:r>
            <a:r>
              <a:rPr lang="es-CO" noProof="0" dirty="0"/>
              <a:t>. La diapositiva completa está disponible en el apéndice). </a:t>
            </a:r>
            <a:r>
              <a:rPr lang="es-CO" altLang="en-US" sz="1200" b="1" noProof="0" dirty="0"/>
              <a:t>Precio de venta medio</a:t>
            </a:r>
            <a:endParaRPr lang="es-CO" altLang="en-US" sz="1200" noProof="0" dirty="0"/>
          </a:p>
          <a:p>
            <a:pPr algn="l" rtl="0"/>
            <a:r>
              <a:rPr lang="es-CO" altLang="en-US" sz="1200" noProof="0" dirty="0"/>
              <a:t>“Como sabemos, la fijación de precios es una de las herramientas de ventas críticas y comprender la dinámica de la fijación de precios es esencial para una venta exitosa. Echemos un vistazo a dónde cae su propiedad en comparación con el precio de venta promedio del mercado ".</a:t>
            </a:r>
          </a:p>
          <a:p>
            <a:pPr algn="l" rtl="0"/>
            <a:endParaRPr lang="es-CO" altLang="en-US" sz="1200" noProof="0" dirty="0"/>
          </a:p>
          <a:p>
            <a:pPr algn="l" rtl="0"/>
            <a:r>
              <a:rPr lang="es-CO" altLang="en-US" sz="1200" noProof="0" dirty="0"/>
              <a:t>Ahora echemos un vistazo a las compensaciones</a:t>
            </a:r>
            <a:r>
              <a:rPr lang="es-CO" altLang="en-US" sz="1200" b="1" noProof="0" dirty="0"/>
              <a:t>.</a:t>
            </a:r>
          </a:p>
          <a:p>
            <a:pPr marL="0" indent="0" algn="l" rtl="0">
              <a:buNone/>
            </a:pPr>
            <a:r>
              <a:rPr lang="es-CO" sz="1200" b="0" noProof="0" dirty="0"/>
              <a:t>(Es posible que no desee crear composiciones en la presentación real, en caso de que el valor de la propiedad cambie una vez que realice un recorrido y la amplia gama de opciones que podrían existir. Una posible solución es tener una variedad de composiciones y extraer las que son relevantes en tiempo real.) </a:t>
            </a:r>
            <a:r>
              <a:rPr lang="es-CO" noProof="0" dirty="0"/>
              <a:t>Las compensaciones ayudarán al vendedor a comprender cómo ha determinado el valor justo de mercado.</a:t>
            </a:r>
          </a:p>
          <a:p>
            <a:pPr algn="l" rtl="0"/>
            <a:endParaRPr lang="es-CO" noProof="0" dirty="0"/>
          </a:p>
          <a:p>
            <a:pPr algn="l" rtl="0"/>
            <a:r>
              <a:rPr lang="es-CO" sz="1200" b="0" i="0" kern="1200" noProof="0" dirty="0">
                <a:solidFill>
                  <a:schemeClr val="tx1"/>
                </a:solidFill>
                <a:effectLst/>
                <a:latin typeface="+mn-lt"/>
                <a:ea typeface="+mn-ea"/>
                <a:cs typeface="+mn-cs"/>
              </a:rPr>
              <a:t>“Primero veamos las casas más similares a la suya en el área que están activamente en el mercado, y luego las casas que se vendieron recientemente o están bajo contrato y, por último, los listados vencidos. Esto nos dirá qué viviendas se percibieron como un valor y cuáles no ”.</a:t>
            </a:r>
          </a:p>
          <a:p>
            <a:pPr algn="l" rtl="0"/>
            <a:endParaRPr lang="es-CO"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Puede ayudar a superar las objeciones ayudando a los vendedores a comprender la estrategia de precios. Al llevar a los clientes a través de los diferentes factores que influyen en el precio de una vivienda, ha entretejido el fundamento de su estrategia de precios para ayudar a superar las objeciones. </a:t>
            </a:r>
            <a:r>
              <a:rPr lang="es-CO" b="1" noProof="0" dirty="0"/>
              <a:t>Discuta su estrategia de precios y haga cumplir el punto, hagámoslo vendido.</a:t>
            </a:r>
          </a:p>
          <a:p>
            <a:pPr algn="l" rtl="0"/>
            <a:endParaRPr lang="es-CO" sz="1200" b="0" i="0" kern="1200" noProof="0" dirty="0">
              <a:solidFill>
                <a:schemeClr val="tx1"/>
              </a:solidFill>
              <a:effectLst/>
              <a:latin typeface="+mn-lt"/>
              <a:ea typeface="+mn-ea"/>
              <a:cs typeface="+mn-cs"/>
            </a:endParaRPr>
          </a:p>
          <a:p>
            <a:pPr algn="l" rtl="0"/>
            <a:r>
              <a:rPr lang="es-CO" b="1" noProof="0" dirty="0"/>
              <a:t>Acceda a ERA </a:t>
            </a:r>
            <a:r>
              <a:rPr lang="es-CO" b="1" noProof="0" dirty="0" err="1"/>
              <a:t>Pricing</a:t>
            </a:r>
            <a:r>
              <a:rPr lang="es-CO" b="1" noProof="0" dirty="0"/>
              <a:t> </a:t>
            </a:r>
            <a:r>
              <a:rPr lang="es-CO" b="1" noProof="0" dirty="0" err="1"/>
              <a:t>Analysis</a:t>
            </a:r>
            <a:r>
              <a:rPr lang="es-CO" b="1" noProof="0" dirty="0"/>
              <a:t> Suite aquí: https://leverage.era.com/content/era/en/content/marketing/listing-acquisition.html</a:t>
            </a:r>
            <a:endParaRPr lang="es-CO" noProof="0" dirty="0"/>
          </a:p>
          <a:p>
            <a:pPr algn="l" rtl="0"/>
            <a:endParaRPr lang="es-CO" noProof="0" dirty="0"/>
          </a:p>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25</a:t>
            </a:fld>
            <a:endParaRPr lang="en-US" dirty="0"/>
          </a:p>
        </p:txBody>
      </p:sp>
    </p:spTree>
    <p:extLst>
      <p:ext uri="{BB962C8B-B14F-4D97-AF65-F5344CB8AC3E}">
        <p14:creationId xmlns:p14="http://schemas.microsoft.com/office/powerpoint/2010/main" val="949689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b="1" noProof="0" dirty="0"/>
              <a:t>Este es su cierre, así que asegúrese de personalizarlo para mostrar lo que </a:t>
            </a:r>
            <a:r>
              <a:rPr lang="es-CO" sz="1200" b="1" kern="1200" noProof="0" dirty="0">
                <a:solidFill>
                  <a:schemeClr val="tx1"/>
                </a:solidFill>
                <a:latin typeface="+mn-lt"/>
                <a:ea typeface="+mn-ea"/>
                <a:cs typeface="+mn-cs"/>
              </a:rPr>
              <a:t>le hace diferente. </a:t>
            </a:r>
            <a:r>
              <a:rPr lang="es-CO" sz="1200" kern="1200" noProof="0" dirty="0">
                <a:solidFill>
                  <a:schemeClr val="tx1"/>
                </a:solidFill>
                <a:latin typeface="+mn-lt"/>
                <a:ea typeface="+mn-ea"/>
                <a:cs typeface="+mn-cs"/>
              </a:rPr>
              <a:t>Concéntrese en el elemento de servicio al cliente que traerá a la relación y en el hecho de que usted está representando a los vendedores, sea su defensor y busque sus mejores intereses. </a:t>
            </a:r>
          </a:p>
          <a:p>
            <a:pPr algn="l" rtl="0"/>
            <a:endParaRPr lang="es-CO" sz="12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“Puede ver que hay muchos pasos en el camino. Desde preparar su casa hasta ponerla en venta, </a:t>
            </a:r>
            <a:r>
              <a:rPr lang="es-CO" sz="1200" b="0" i="0" u="none" strike="noStrike" kern="1200" noProof="0" dirty="0">
                <a:solidFill>
                  <a:schemeClr val="tx1"/>
                </a:solidFill>
                <a:effectLst/>
                <a:latin typeface="+mn-lt"/>
                <a:ea typeface="+mn-ea"/>
                <a:cs typeface="+mn-cs"/>
              </a:rPr>
              <a:t>evaluando ofertas y negociando el mejor precio y condiciones, mi función no se detiene una vez que encuentre a su comprador. Me aseguraré de que cada detalle se maneje correctamente y en el plazo necesario hasta que se entreguen las llaves. </a:t>
            </a:r>
            <a:r>
              <a:rPr lang="es-CO" noProof="0" dirty="0"/>
              <a:t>Como su agente de bienes raíces, estaré aquí para ayudar en todo."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26</a:t>
            </a:fld>
            <a:endParaRPr lang="en-US" dirty="0"/>
          </a:p>
        </p:txBody>
      </p:sp>
    </p:spTree>
    <p:extLst>
      <p:ext uri="{BB962C8B-B14F-4D97-AF65-F5344CB8AC3E}">
        <p14:creationId xmlns:p14="http://schemas.microsoft.com/office/powerpoint/2010/main" val="777371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endParaRPr lang="en-US" sz="12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27</a:t>
            </a:fld>
            <a:endParaRPr lang="en-US" dirty="0"/>
          </a:p>
        </p:txBody>
      </p:sp>
    </p:spTree>
    <p:extLst>
      <p:ext uri="{BB962C8B-B14F-4D97-AF65-F5344CB8AC3E}">
        <p14:creationId xmlns:p14="http://schemas.microsoft.com/office/powerpoint/2010/main" val="2401440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9900" dirty="0"/>
          </a:p>
        </p:txBody>
      </p:sp>
      <p:sp>
        <p:nvSpPr>
          <p:cNvPr id="4" name="Slide Number Placeholder 3"/>
          <p:cNvSpPr>
            <a:spLocks noGrp="1"/>
          </p:cNvSpPr>
          <p:nvPr>
            <p:ph type="sldNum" sz="quarter" idx="5"/>
          </p:nvPr>
        </p:nvSpPr>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326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96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29</a:t>
            </a:fld>
            <a:endParaRPr lang="en-US" dirty="0"/>
          </a:p>
        </p:txBody>
      </p:sp>
    </p:spTree>
    <p:extLst>
      <p:ext uri="{BB962C8B-B14F-4D97-AF65-F5344CB8AC3E}">
        <p14:creationId xmlns:p14="http://schemas.microsoft.com/office/powerpoint/2010/main" val="364429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noProof="0" dirty="0"/>
              <a:t>Recapitule los detalles a los que tiene acceso antes de la reunión o de su discusión de precalificación para demostrar que hizo su trabajo y escucho los comentarios. Comparta cualquier conexión que tenga con el vecindario para que el vendedor comprenda que usted es el experto local. Analice las características especiales del vecindario que podrían ser importantes para los compradores.</a:t>
            </a:r>
          </a:p>
          <a:p>
            <a:pPr algn="l" rtl="0"/>
            <a:endParaRPr lang="es-C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Detalles de la propiedad de muestra:</a:t>
            </a:r>
          </a:p>
          <a:p>
            <a:pPr algn="l" rtl="0"/>
            <a:r>
              <a:rPr lang="es-CO" noProof="0" dirty="0"/>
              <a:t>Tipo</a:t>
            </a:r>
          </a:p>
          <a:p>
            <a:pPr algn="l" rtl="0"/>
            <a:r>
              <a:rPr lang="es-CO" noProof="0" dirty="0"/>
              <a:t>Año de construcción</a:t>
            </a:r>
          </a:p>
          <a:p>
            <a:pPr algn="l" rtl="0"/>
            <a:r>
              <a:rPr lang="es-CO" noProof="0" dirty="0"/>
              <a:t>Camas</a:t>
            </a:r>
          </a:p>
          <a:p>
            <a:pPr algn="l" rtl="0"/>
            <a:r>
              <a:rPr lang="es-CO" noProof="0" dirty="0"/>
              <a:t>Baños</a:t>
            </a:r>
          </a:p>
          <a:p>
            <a:pPr algn="l" rtl="0"/>
            <a:r>
              <a:rPr lang="es-CO" noProof="0" dirty="0"/>
              <a:t>Calefacción</a:t>
            </a:r>
          </a:p>
          <a:p>
            <a:pPr algn="l" rtl="0"/>
            <a:r>
              <a:rPr lang="es-CO" noProof="0" dirty="0"/>
              <a:t>Enfriamiento</a:t>
            </a:r>
          </a:p>
          <a:p>
            <a:pPr algn="l" rtl="0"/>
            <a:r>
              <a:rPr lang="es-CO" noProof="0" dirty="0"/>
              <a:t>Otros detalles</a:t>
            </a:r>
          </a:p>
          <a:p>
            <a:pPr algn="l" rtl="0"/>
            <a:r>
              <a:rPr lang="es-CO" noProof="0" dirty="0"/>
              <a:t>Detalles del vecindario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noProof="0" dirty="0"/>
          </a:p>
          <a:p>
            <a:pPr algn="l" rtl="0"/>
            <a:r>
              <a:rPr lang="es-CO" i="1" noProof="0" dirty="0"/>
              <a:t>(En camino:</a:t>
            </a:r>
            <a:r>
              <a:rPr lang="es-CO" i="1" baseline="0" noProof="0" dirty="0"/>
              <a:t> cree </a:t>
            </a:r>
            <a:r>
              <a:rPr lang="es-CO" i="1" noProof="0" dirty="0"/>
              <a:t>una buena relación, encuentre algunas cosas</a:t>
            </a:r>
            <a:r>
              <a:rPr lang="es-CO" i="1" baseline="0" noProof="0" dirty="0"/>
              <a:t> en común, etc. En lugar de recorrer la casa, pregunte si podría charlar un poco en la mesa de la cocina) </a:t>
            </a:r>
            <a:endParaRPr lang="es-CO" noProof="0" dirty="0"/>
          </a:p>
          <a:p>
            <a:pPr algn="l" rtl="0"/>
            <a:endParaRPr lang="es-CO" baseline="0" noProof="0" dirty="0"/>
          </a:p>
          <a:p>
            <a:pPr algn="l" rtl="0"/>
            <a:r>
              <a:rPr lang="es-CO" baseline="0" noProof="0" dirty="0"/>
              <a:t>Sr. vendedor gracias por reunirse conmigo hoy para discutir sus necesidades inmobiliarias. Estoy emocionado por participar en su negocio y espero que trabajemos juntos. Para comenzar, me gustaría tomarme un momento para explicar mi proceso y lo que puede esperar de mí y de mi empresa como su consultor inmobiliario. ¿Suena eso bien?</a:t>
            </a:r>
            <a:endParaRPr lang="es-CO"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O" noProof="0" dirty="0"/>
          </a:p>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3</a:t>
            </a:fld>
            <a:endParaRPr lang="en-US" dirty="0"/>
          </a:p>
        </p:txBody>
      </p:sp>
    </p:spTree>
    <p:extLst>
      <p:ext uri="{BB962C8B-B14F-4D97-AF65-F5344CB8AC3E}">
        <p14:creationId xmlns:p14="http://schemas.microsoft.com/office/powerpoint/2010/main" val="2402473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9900" dirty="0"/>
          </a:p>
        </p:txBody>
      </p:sp>
      <p:sp>
        <p:nvSpPr>
          <p:cNvPr id="4" name="Slide Number Placeholder 3"/>
          <p:cNvSpPr>
            <a:spLocks noGrp="1"/>
          </p:cNvSpPr>
          <p:nvPr>
            <p:ph type="sldNum" sz="quarter" idx="5"/>
          </p:nvPr>
        </p:nvSpPr>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315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Puede usar esta diapositiva cuando hable sobre su experiencia y relación con la marca ERA</a:t>
            </a:r>
            <a:r>
              <a:rPr lang="es-CO" baseline="30000" noProof="0" dirty="0"/>
              <a:t>®</a:t>
            </a:r>
            <a:r>
              <a:rPr lang="es-CO" noProof="0" dirty="0"/>
              <a:t>. Esta diapositiva muestra la empresa matriz de ERA y los beneficios que aporta a los vendedores ser parte de la familia </a:t>
            </a:r>
            <a:r>
              <a:rPr lang="es-CO" noProof="0" dirty="0" err="1"/>
              <a:t>Realogy</a:t>
            </a:r>
            <a:r>
              <a:rPr lang="es-CO"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“Estamos respaldados por </a:t>
            </a:r>
            <a:r>
              <a:rPr lang="es-CO" noProof="0" dirty="0" err="1"/>
              <a:t>Realogy</a:t>
            </a:r>
            <a:r>
              <a:rPr lang="es-CO" noProof="0" dirty="0"/>
              <a:t> </a:t>
            </a:r>
            <a:r>
              <a:rPr lang="es-CO" noProof="0" dirty="0" err="1"/>
              <a:t>Corporation</a:t>
            </a:r>
            <a:r>
              <a:rPr lang="es-CO" noProof="0" dirty="0"/>
              <a:t>, uno de los proveedores líderes y más integrados de servicios inmobiliarios residenciales en los Estados Unidos. Nuestra relación con ellos nos da la fuerza para enfocarnos en la tecnología y los productos más innovadores de la industria para servir a nuestros clientes mejor“.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31</a:t>
            </a:fld>
            <a:endParaRPr lang="en-US" dirty="0"/>
          </a:p>
        </p:txBody>
      </p:sp>
    </p:spTree>
    <p:extLst>
      <p:ext uri="{BB962C8B-B14F-4D97-AF65-F5344CB8AC3E}">
        <p14:creationId xmlns:p14="http://schemas.microsoft.com/office/powerpoint/2010/main" val="2837826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 Real Estate es una marca global. Esto es importante cuando se trata de vender su casa porque puedo acceder a nuevos mercados y nuevos compradores.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lgn="l" rtl="0">
              <a:buFontTx/>
              <a:buChar char="-"/>
            </a:pPr>
            <a:r>
              <a:rPr lang="es-CO" sz="1200" b="0" i="0" kern="1200" noProof="0" dirty="0">
                <a:solidFill>
                  <a:schemeClr val="tx1"/>
                </a:solidFill>
                <a:effectLst/>
                <a:latin typeface="+mn-lt"/>
                <a:ea typeface="+mn-ea"/>
                <a:cs typeface="+mn-cs"/>
              </a:rPr>
              <a:t>El 3% de todas las transacciones de bienes raíces residenciales de EE. UU. Las realizan clientes en el extranjero, lo que representa más de 150,000 transacciones en un período de 12 meses * </a:t>
            </a:r>
          </a:p>
          <a:p>
            <a:pPr marL="171450" indent="-171450" algn="l" rtl="0">
              <a:buFontTx/>
              <a:buChar char="-"/>
            </a:pPr>
            <a:endParaRPr lang="es-CO" sz="1200" b="0" i="0" kern="1200" noProof="0" dirty="0">
              <a:solidFill>
                <a:schemeClr val="tx1"/>
              </a:solidFill>
              <a:effectLst/>
              <a:latin typeface="+mn-lt"/>
              <a:ea typeface="+mn-ea"/>
              <a:cs typeface="+mn-cs"/>
            </a:endParaRPr>
          </a:p>
          <a:p>
            <a:pPr marL="171450" indent="-171450" algn="l" rtl="0">
              <a:buFontTx/>
              <a:buChar char="-"/>
            </a:pPr>
            <a:r>
              <a:rPr lang="es-CO" noProof="0" dirty="0"/>
              <a:t>39% de todas las transacciones reportadas por compradores internacionales fueron </a:t>
            </a:r>
            <a:r>
              <a:rPr lang="es-CO" b="0" noProof="0" dirty="0"/>
              <a:t>todas las ventas en efectivo*</a:t>
            </a:r>
          </a:p>
          <a:p>
            <a:pPr marL="0" indent="0" algn="l" rtl="0">
              <a:buFontTx/>
              <a:buNone/>
            </a:pPr>
            <a:endParaRPr lang="es-CO" noProof="0" dirty="0"/>
          </a:p>
          <a:p>
            <a:pPr algn="l" rtl="0"/>
            <a:r>
              <a:rPr lang="es-CO" noProof="0" dirty="0"/>
              <a:t>El aspecto internacional no es el único beneficio, el 15% de las transacciones inmobiliarias </a:t>
            </a:r>
            <a:r>
              <a:rPr lang="es-CO" b="0" noProof="0" dirty="0"/>
              <a:t>son mudanzas que se efectúan desde afuera del estado **. Y al tener una red en 35 países y 44 estados de EE.UU., Puedo acceder a más compradores y llamar más la atención de su hogar para venderlo.</a:t>
            </a:r>
          </a:p>
          <a:p>
            <a:pPr algn="l" rtl="0"/>
            <a:endParaRPr lang="es-CO" b="0" noProof="0" dirty="0"/>
          </a:p>
          <a:p>
            <a:pPr algn="l" rtl="0"/>
            <a:r>
              <a:rPr lang="es-CO" b="0" noProof="0" dirty="0"/>
              <a:t>* </a:t>
            </a:r>
            <a:r>
              <a:rPr lang="es-CO" noProof="0" dirty="0"/>
              <a:t>Informe </a:t>
            </a:r>
            <a:r>
              <a:rPr lang="es-CO" b="0" noProof="0" dirty="0"/>
              <a:t>2020 </a:t>
            </a:r>
            <a:r>
              <a:rPr lang="es-CO" b="0" noProof="0" dirty="0" err="1"/>
              <a:t>NAR</a:t>
            </a:r>
            <a:r>
              <a:rPr lang="es-CO" b="0" noProof="0" dirty="0"/>
              <a:t> </a:t>
            </a:r>
            <a:r>
              <a:rPr lang="es-CO" noProof="0" dirty="0"/>
              <a:t>de transacciones internacionales en bienes raíces residenciales de EE.UU.</a:t>
            </a:r>
            <a:endParaRPr lang="es-CO" b="0" noProof="0" dirty="0"/>
          </a:p>
          <a:p>
            <a:pPr algn="l" rtl="0"/>
            <a:r>
              <a:rPr lang="es-CO" b="0" noProof="0" dirty="0"/>
              <a:t>** Oficina del Censo de EE.UU. Noviembre de 2019 </a:t>
            </a:r>
          </a:p>
        </p:txBody>
      </p:sp>
      <p:sp>
        <p:nvSpPr>
          <p:cNvPr id="4" name="Slide Number Placeholder 3"/>
          <p:cNvSpPr>
            <a:spLocks noGrp="1"/>
          </p:cNvSpPr>
          <p:nvPr>
            <p:ph type="sldNum" sz="quarter" idx="5"/>
          </p:nvPr>
        </p:nvSpPr>
        <p:spPr/>
        <p:txBody>
          <a:bodyPr/>
          <a:lstStyle/>
          <a:p>
            <a:pPr algn="l" rtl="0"/>
            <a:fld id="{A96C0679-9E7F-4940-B4B0-C3F55AA82E02}" type="slidenum">
              <a:rPr lang="en-US" smtClean="0"/>
              <a:t>32</a:t>
            </a:fld>
            <a:endParaRPr lang="en-US" dirty="0"/>
          </a:p>
        </p:txBody>
      </p:sp>
    </p:spTree>
    <p:extLst>
      <p:ext uri="{BB962C8B-B14F-4D97-AF65-F5344CB8AC3E}">
        <p14:creationId xmlns:p14="http://schemas.microsoft.com/office/powerpoint/2010/main" val="565743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900" dirty="0"/>
              <a:t>Puede utilizar las diapositivas en esta sección para su discusión de precios y compensación. Puede insertar estas diapositivas para ayudar a guiar la conversación o si desea mostrar los resultados de las herramientas.</a:t>
            </a:r>
          </a:p>
          <a:p>
            <a:pPr algn="l" rtl="0"/>
            <a:endParaRPr lang="en-US" sz="19900" dirty="0"/>
          </a:p>
        </p:txBody>
      </p:sp>
      <p:sp>
        <p:nvSpPr>
          <p:cNvPr id="4" name="Slide Number Placeholder 3"/>
          <p:cNvSpPr>
            <a:spLocks noGrp="1"/>
          </p:cNvSpPr>
          <p:nvPr>
            <p:ph type="sldNum" sz="quarter" idx="5"/>
          </p:nvPr>
        </p:nvSpPr>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864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CO" altLang="en-US" sz="9600" b="1" noProof="0" dirty="0">
                <a:solidFill>
                  <a:srgbClr val="FF0000"/>
                </a:solidFill>
              </a:rPr>
              <a:t>**** ACTUALICE EL TITULO PARA HACER QUE ESTE REFLEJE SUS RESULTADOS SI LE DA UNA VENTAJA COMPETITIVA. SI SUS RESULTADOS SON MENORES QUE EL PROMEDIO DEL MERCADO, ACTUALICE EL TÍTULO A "Mis resultados: porcentaje del precio de venta recibido“</a:t>
            </a:r>
          </a:p>
          <a:p>
            <a:pPr>
              <a:defRPr/>
            </a:pPr>
            <a:endParaRPr lang="es-CO" altLang="en-US" sz="9600" noProof="0" dirty="0">
              <a:latin typeface="Arial" pitchFamily="34" charset="0"/>
              <a:cs typeface="Arial" pitchFamily="34" charset="0"/>
            </a:endParaRPr>
          </a:p>
          <a:p>
            <a:r>
              <a:rPr lang="es-CO" sz="9600" noProof="0" dirty="0"/>
              <a:t>“Un número clave que es importante para usted es el porcentaje del precio de venta recibido.</a:t>
            </a:r>
          </a:p>
          <a:p>
            <a:endParaRPr lang="es-CO" sz="9600" noProof="0" dirty="0"/>
          </a:p>
          <a:p>
            <a:r>
              <a:rPr lang="es-CO" sz="9600" noProof="0" dirty="0"/>
              <a:t>Este es el porcentaje de lo que los vendedores reciben de su precio de venta en promedio, precio de lista versus precio de venta.</a:t>
            </a:r>
          </a:p>
          <a:p>
            <a:endParaRPr lang="es-CO" sz="9600" noProof="0" dirty="0"/>
          </a:p>
          <a:p>
            <a:r>
              <a:rPr lang="es-CO" sz="9600" noProof="0" dirty="0"/>
              <a:t>En nuestro mercado, si cotiza en una cantidad de $ XXX, obtendrá el 97% de eso. En promedio, los agentes obtienen el 95% del precio. Pero con mi afiliación con la marca ERA® obtengo el 97% porque lo ayudo a preparar su casa y a tenerla lista para el mercado, para mostrarles a los compradores el mayor valor”.</a:t>
            </a:r>
          </a:p>
          <a:p>
            <a:endParaRPr lang="es-CO" sz="9600" noProof="0" dirty="0"/>
          </a:p>
          <a:p>
            <a:r>
              <a:rPr lang="es-CO" sz="9600" noProof="0" dirty="0"/>
              <a:t>*Mostrar ofertas activas y propiedades vendidas en la ciudad y en rango de precios. “Esto es lo que está en el mercado ahora, y en su área, aquí hay algunas cifras interesantes. Cinco casas están a la venta ahora mismo. Y el año pasado, entre $400 y $500 mil, tuvimos 32 ventas. Pero de $500 a $ 650.000 solo hubo ocho. Cree diapositivas que puedan mostrar esa información.</a:t>
            </a:r>
          </a:p>
        </p:txBody>
      </p:sp>
      <p:sp>
        <p:nvSpPr>
          <p:cNvPr id="4" name="Slide Number Placeholder 3"/>
          <p:cNvSpPr>
            <a:spLocks noGrp="1"/>
          </p:cNvSpPr>
          <p:nvPr>
            <p:ph type="sldNum" sz="quarter" idx="5"/>
          </p:nvPr>
        </p:nvSpPr>
        <p:spPr/>
        <p:txBody>
          <a:bodyPr/>
          <a:lstStyle/>
          <a:p>
            <a:fld id="{5E81D330-1155-4F4A-8A94-5D1C42C6950E}" type="slidenum">
              <a:rPr lang="en-US" smtClean="0"/>
              <a:t>34</a:t>
            </a:fld>
            <a:endParaRPr lang="en-US" dirty="0"/>
          </a:p>
        </p:txBody>
      </p:sp>
    </p:spTree>
    <p:extLst>
      <p:ext uri="{BB962C8B-B14F-4D97-AF65-F5344CB8AC3E}">
        <p14:creationId xmlns:p14="http://schemas.microsoft.com/office/powerpoint/2010/main" val="2858620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altLang="en-US" sz="9600" b="1" noProof="0" dirty="0">
                <a:solidFill>
                  <a:srgbClr val="FF0000"/>
                </a:solidFill>
              </a:rPr>
              <a:t>**** ACTUALICE EL TITULO PARA HACER QUE ESTE REFLEJE SUS RESULTADOS SI LE DA UNA VENTAJA COMPETITIVA</a:t>
            </a:r>
            <a:r>
              <a:rPr lang="es-CO" altLang="en-US" sz="9600" b="1" dirty="0">
                <a:solidFill>
                  <a:srgbClr val="FF0000"/>
                </a:solidFill>
              </a:rPr>
              <a:t>. SI SUS RESULTADOS SON MAYORES QUE EL PROMEDIO DEL MERCADO, ACTUALICE EL TITULO </a:t>
            </a:r>
            <a:r>
              <a:rPr lang="es-CO" altLang="en-US" sz="9600" b="1" dirty="0">
                <a:solidFill>
                  <a:srgbClr val="C00000"/>
                </a:solidFill>
              </a:rPr>
              <a:t>"</a:t>
            </a:r>
            <a:r>
              <a:rPr lang="es-CO" altLang="en-US" sz="9600" b="1" dirty="0"/>
              <a:t>Mis resultados: Días en el mercado</a:t>
            </a:r>
            <a:r>
              <a:rPr lang="es-CO" altLang="en-US" sz="9600" b="1" dirty="0">
                <a:solidFill>
                  <a:schemeClr val="tx1"/>
                </a:solidFill>
              </a:rPr>
              <a:t>"</a:t>
            </a:r>
          </a:p>
          <a:p>
            <a:pPr algn="l" rtl="0">
              <a:defRPr/>
            </a:pPr>
            <a:endParaRPr lang="es-CO" altLang="en-US" sz="9600" b="1" dirty="0">
              <a:latin typeface="Arial" pitchFamily="34" charset="0"/>
              <a:cs typeface="Arial" pitchFamily="34" charset="0"/>
            </a:endParaRPr>
          </a:p>
          <a:p>
            <a:pPr algn="l" rtl="0">
              <a:defRPr/>
            </a:pPr>
            <a:r>
              <a:rPr lang="es-CO" altLang="en-US" sz="9600" dirty="0"/>
              <a:t>“Junto con el precio, también es importante que hablemos de los días en el mercado. El tiempo de mercado más corto significa más dinero en su bolsillo por la venta de su casa.</a:t>
            </a:r>
          </a:p>
          <a:p>
            <a:pPr algn="l" rtl="0">
              <a:defRPr/>
            </a:pPr>
            <a:endParaRPr lang="es-CO" altLang="en-US" sz="9600" dirty="0"/>
          </a:p>
          <a:p>
            <a:pPr algn="l" rtl="0">
              <a:defRPr/>
            </a:pPr>
            <a:r>
              <a:rPr lang="es-CO" altLang="en-US" sz="9600" dirty="0"/>
              <a:t>Como puede ver, mis días promedio en el mercado de ____ son menores que el promedio de otros agentes en nuestra área, que es ____. Los días en el mercado dependen de ciertas cosas, ¡y los compradores son expertos hoy! Depende de qué tan lista esté la casa y de que el precio esté bien establecido. Es por eso que trabajaré con usted para asegurarme de que coticemos a un precio competitivo y que su casa esté preparada para salir al mercado. El beneficio para usted es que, cuando aumenta el tiempo de mercado, termina disminuyendo el precio de venta ".</a:t>
            </a:r>
          </a:p>
          <a:p>
            <a:pPr algn="l" rtl="0">
              <a:defRPr/>
            </a:pPr>
            <a:endParaRPr lang="es-CO" altLang="en-US" sz="9600" dirty="0"/>
          </a:p>
          <a:p>
            <a:pPr algn="l" rtl="0">
              <a:defRPr/>
            </a:pPr>
            <a:endParaRPr lang="es-CO" altLang="en-US" sz="9600" dirty="0">
              <a:latin typeface="Arial" pitchFamily="34" charset="0"/>
              <a:cs typeface="Arial" pitchFamily="34" charset="0"/>
            </a:endParaRPr>
          </a:p>
          <a:p>
            <a:pPr algn="l" rtl="0"/>
            <a:endParaRPr lang="en-US" sz="96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35</a:t>
            </a:fld>
            <a:endParaRPr lang="en-US" dirty="0"/>
          </a:p>
        </p:txBody>
      </p:sp>
    </p:spTree>
    <p:extLst>
      <p:ext uri="{BB962C8B-B14F-4D97-AF65-F5344CB8AC3E}">
        <p14:creationId xmlns:p14="http://schemas.microsoft.com/office/powerpoint/2010/main" val="2639020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altLang="en-US" sz="9600" noProof="0" dirty="0"/>
              <a:t>El análisis del mercado competitivo </a:t>
            </a:r>
            <a:r>
              <a:rPr lang="es-CO" sz="9600" baseline="0" noProof="0" dirty="0"/>
              <a:t>toma datos recientes sobre casas que se han vendido y no se han vendido para ayudarnos a comprender lo que dice el mercado sobre el valor de una casa. Desde que encontramos el valor justo de mercado más alto, donde su casa se venderá y lo ayudará a lograr sus objetivos, damos un paso más que la </a:t>
            </a:r>
            <a:r>
              <a:rPr lang="es-CO" sz="9600" baseline="0" noProof="0" dirty="0" err="1"/>
              <a:t>CMA</a:t>
            </a:r>
            <a:r>
              <a:rPr lang="es-CO" sz="9600" baseline="0" noProof="0" dirty="0"/>
              <a:t>.</a:t>
            </a:r>
          </a:p>
          <a:p>
            <a:pPr algn="l" rtl="0"/>
            <a:endParaRPr lang="es-CO" sz="9600" b="0" i="0" kern="1200" noProof="0" dirty="0">
              <a:solidFill>
                <a:schemeClr val="tx1"/>
              </a:solidFill>
              <a:effectLst/>
              <a:latin typeface="+mn-lt"/>
              <a:ea typeface="+mn-ea"/>
              <a:cs typeface="+mn-cs"/>
            </a:endParaRPr>
          </a:p>
          <a:p>
            <a:pPr algn="l" rtl="0"/>
            <a:r>
              <a:rPr lang="es-CO" sz="9600" b="0" i="0" kern="1200" noProof="0" dirty="0">
                <a:solidFill>
                  <a:schemeClr val="tx1"/>
                </a:solidFill>
                <a:effectLst/>
                <a:latin typeface="+mn-lt"/>
                <a:ea typeface="+mn-ea"/>
                <a:cs typeface="+mn-cs"/>
              </a:rPr>
              <a:t>Quiero asegurarme de que su posición inicial en el mercado entusiasme a los compradores lo suficiente, para que podamos generar múltiples presentaciones y, con suerte, producir múltiples ofertas. Esta estrategia es la mejor manera de ayudarlo a obtener el precio más alto posible con la menor cantidad de días en el mercado.</a:t>
            </a:r>
          </a:p>
          <a:p>
            <a:pPr algn="l" rtl="0"/>
            <a:endParaRPr lang="es-CO" sz="9600" b="0" i="0" kern="1200" noProof="0" dirty="0">
              <a:solidFill>
                <a:schemeClr val="tx1"/>
              </a:solidFill>
              <a:effectLst/>
              <a:latin typeface="+mn-lt"/>
              <a:ea typeface="+mn-ea"/>
              <a:cs typeface="+mn-cs"/>
            </a:endParaRPr>
          </a:p>
          <a:p>
            <a:pPr algn="l" rtl="0"/>
            <a:r>
              <a:rPr lang="es-CO" sz="9600" b="1" i="0" kern="1200" noProof="0" dirty="0">
                <a:solidFill>
                  <a:schemeClr val="tx1"/>
                </a:solidFill>
                <a:effectLst/>
                <a:latin typeface="+mn-lt"/>
                <a:ea typeface="+mn-ea"/>
                <a:cs typeface="+mn-cs"/>
              </a:rPr>
              <a:t>*** Para crear un </a:t>
            </a:r>
            <a:r>
              <a:rPr lang="es-CO" sz="9600" b="1" i="0" kern="1200" noProof="0" dirty="0" err="1">
                <a:solidFill>
                  <a:schemeClr val="tx1"/>
                </a:solidFill>
                <a:effectLst/>
                <a:latin typeface="+mn-lt"/>
                <a:ea typeface="+mn-ea"/>
                <a:cs typeface="+mn-cs"/>
              </a:rPr>
              <a:t>CMA</a:t>
            </a:r>
            <a:r>
              <a:rPr lang="es-CO" sz="9600" b="1" i="0" kern="1200" noProof="0" dirty="0">
                <a:solidFill>
                  <a:schemeClr val="tx1"/>
                </a:solidFill>
                <a:effectLst/>
                <a:latin typeface="+mn-lt"/>
                <a:ea typeface="+mn-ea"/>
                <a:cs typeface="+mn-cs"/>
              </a:rPr>
              <a:t>: </a:t>
            </a:r>
            <a:r>
              <a:rPr lang="es-CO" sz="9600" b="0" i="0" kern="1200" noProof="0" dirty="0" err="1">
                <a:solidFill>
                  <a:schemeClr val="tx1"/>
                </a:solidFill>
                <a:effectLst/>
                <a:latin typeface="+mn-lt"/>
                <a:ea typeface="+mn-ea"/>
                <a:cs typeface="+mn-cs"/>
              </a:rPr>
              <a:t>Realtors</a:t>
            </a:r>
            <a:r>
              <a:rPr lang="es-CO" sz="9600" b="0" i="0" kern="1200" noProof="0" dirty="0">
                <a:solidFill>
                  <a:schemeClr val="tx1"/>
                </a:solidFill>
                <a:effectLst/>
                <a:latin typeface="+mn-lt"/>
                <a:ea typeface="+mn-ea"/>
                <a:cs typeface="+mn-cs"/>
              </a:rPr>
              <a:t> </a:t>
            </a:r>
            <a:r>
              <a:rPr lang="es-CO" sz="9600" b="0" i="0" kern="1200" noProof="0" dirty="0" err="1">
                <a:solidFill>
                  <a:schemeClr val="tx1"/>
                </a:solidFill>
                <a:effectLst/>
                <a:latin typeface="+mn-lt"/>
                <a:ea typeface="+mn-ea"/>
                <a:cs typeface="+mn-cs"/>
              </a:rPr>
              <a:t>Property</a:t>
            </a:r>
            <a:r>
              <a:rPr lang="es-CO" sz="9600" b="0" i="0" kern="1200" noProof="0" dirty="0">
                <a:solidFill>
                  <a:schemeClr val="tx1"/>
                </a:solidFill>
                <a:effectLst/>
                <a:latin typeface="+mn-lt"/>
                <a:ea typeface="+mn-ea"/>
                <a:cs typeface="+mn-cs"/>
              </a:rPr>
              <a:t> </a:t>
            </a:r>
            <a:r>
              <a:rPr lang="es-CO" sz="9600" b="0" i="0" kern="1200" noProof="0" dirty="0" err="1">
                <a:solidFill>
                  <a:schemeClr val="tx1"/>
                </a:solidFill>
                <a:effectLst/>
                <a:latin typeface="+mn-lt"/>
                <a:ea typeface="+mn-ea"/>
                <a:cs typeface="+mn-cs"/>
              </a:rPr>
              <a:t>Resource</a:t>
            </a:r>
            <a:r>
              <a:rPr lang="es-CO" sz="9600" b="0" i="0" kern="1200" noProof="0" dirty="0">
                <a:solidFill>
                  <a:schemeClr val="tx1"/>
                </a:solidFill>
                <a:effectLst/>
                <a:latin typeface="+mn-lt"/>
                <a:ea typeface="+mn-ea"/>
                <a:cs typeface="+mn-cs"/>
              </a:rPr>
              <a:t> (</a:t>
            </a:r>
            <a:r>
              <a:rPr lang="es-CO" sz="9600" b="0" i="0" kern="1200" noProof="0" dirty="0" err="1">
                <a:solidFill>
                  <a:schemeClr val="tx1"/>
                </a:solidFill>
                <a:effectLst/>
                <a:latin typeface="+mn-lt"/>
                <a:ea typeface="+mn-ea"/>
                <a:cs typeface="+mn-cs"/>
              </a:rPr>
              <a:t>RPR</a:t>
            </a:r>
            <a:r>
              <a:rPr lang="es-CO" sz="9600" b="0" i="0" kern="1200" noProof="0" dirty="0">
                <a:solidFill>
                  <a:schemeClr val="tx1"/>
                </a:solidFill>
                <a:effectLst/>
                <a:latin typeface="+mn-lt"/>
                <a:ea typeface="+mn-ea"/>
                <a:cs typeface="+mn-cs"/>
              </a:rPr>
              <a:t>) de la Asociación Nacional de </a:t>
            </a:r>
            <a:r>
              <a:rPr lang="es-CO" sz="9600" b="0" i="0" kern="1200" noProof="0" dirty="0" err="1">
                <a:solidFill>
                  <a:schemeClr val="tx1"/>
                </a:solidFill>
                <a:effectLst/>
                <a:latin typeface="+mn-lt"/>
                <a:ea typeface="+mn-ea"/>
                <a:cs typeface="+mn-cs"/>
              </a:rPr>
              <a:t>REALTORS</a:t>
            </a:r>
            <a:r>
              <a:rPr lang="es-CO" sz="9600" b="0" i="0" kern="1200" noProof="0" dirty="0">
                <a:solidFill>
                  <a:schemeClr val="tx1"/>
                </a:solidFill>
                <a:effectLst/>
                <a:latin typeface="+mn-lt"/>
                <a:ea typeface="+mn-ea"/>
                <a:cs typeface="+mn-cs"/>
              </a:rPr>
              <a:t>® (</a:t>
            </a:r>
            <a:r>
              <a:rPr lang="es-CO" sz="9600" b="0" i="0" kern="1200" noProof="0" dirty="0" err="1">
                <a:solidFill>
                  <a:schemeClr val="tx1"/>
                </a:solidFill>
                <a:effectLst/>
                <a:latin typeface="+mn-lt"/>
                <a:ea typeface="+mn-ea"/>
                <a:cs typeface="+mn-cs"/>
              </a:rPr>
              <a:t>NAR</a:t>
            </a:r>
            <a:r>
              <a:rPr lang="es-CO" sz="9600" b="0" i="0" kern="1200" noProof="0" dirty="0">
                <a:solidFill>
                  <a:schemeClr val="tx1"/>
                </a:solidFill>
                <a:effectLst/>
                <a:latin typeface="+mn-lt"/>
                <a:ea typeface="+mn-ea"/>
                <a:cs typeface="+mn-cs"/>
              </a:rPr>
              <a:t>) pone los datos de más de 160 millones de propiedades al alcance de su mano.</a:t>
            </a:r>
          </a:p>
          <a:p>
            <a:pPr algn="l" rtl="0"/>
            <a:r>
              <a:rPr lang="es-CO" sz="9600" b="0" i="0" kern="1200" noProof="0" dirty="0">
                <a:solidFill>
                  <a:schemeClr val="tx1"/>
                </a:solidFill>
                <a:effectLst/>
                <a:latin typeface="+mn-lt"/>
                <a:ea typeface="+mn-ea"/>
                <a:cs typeface="+mn-cs"/>
              </a:rPr>
              <a:t>Ya sea que se encuentre en su oficina o en movimiento, </a:t>
            </a:r>
            <a:r>
              <a:rPr lang="es-CO" sz="9600" b="0" i="0" kern="1200" noProof="0" dirty="0" err="1">
                <a:solidFill>
                  <a:schemeClr val="tx1"/>
                </a:solidFill>
                <a:effectLst/>
                <a:latin typeface="+mn-lt"/>
                <a:ea typeface="+mn-ea"/>
                <a:cs typeface="+mn-cs"/>
              </a:rPr>
              <a:t>RPR</a:t>
            </a:r>
            <a:r>
              <a:rPr lang="es-CO" sz="9600" b="0" i="0" kern="1200" noProof="0" dirty="0">
                <a:solidFill>
                  <a:schemeClr val="tx1"/>
                </a:solidFill>
                <a:effectLst/>
                <a:latin typeface="+mn-lt"/>
                <a:ea typeface="+mn-ea"/>
                <a:cs typeface="+mn-cs"/>
              </a:rPr>
              <a:t> brinda fácil acceso a información detallada sobre propiedades y mercados. Desde informes de propiedades hasta informes de vecindarios, informes escolares, informes de vendedores, informes de actividad del mercado y más, encontrará toda la información que necesita para establecer su negocio en cualquier mercado. Una vez que cree sus informes, es fácil enviarlos por correo electrónico o mensajes de texto a sus clientes. Descargue la aplicación móvil </a:t>
            </a:r>
            <a:r>
              <a:rPr lang="es-CO" sz="9600" b="0" i="0" kern="1200" noProof="0" dirty="0" err="1">
                <a:solidFill>
                  <a:schemeClr val="tx1"/>
                </a:solidFill>
                <a:effectLst/>
                <a:latin typeface="+mn-lt"/>
                <a:ea typeface="+mn-ea"/>
                <a:cs typeface="+mn-cs"/>
              </a:rPr>
              <a:t>RPR</a:t>
            </a:r>
            <a:r>
              <a:rPr lang="es-CO" sz="9600" b="0" i="0" kern="1200" noProof="0" dirty="0">
                <a:solidFill>
                  <a:schemeClr val="tx1"/>
                </a:solidFill>
                <a:effectLst/>
                <a:latin typeface="+mn-lt"/>
                <a:ea typeface="+mn-ea"/>
                <a:cs typeface="+mn-cs"/>
              </a:rPr>
              <a:t> para usar estas poderosas herramientas en cualquier lugar.</a:t>
            </a:r>
          </a:p>
          <a:p>
            <a:pPr algn="l" rtl="0"/>
            <a:r>
              <a:rPr lang="es-CO" sz="9600" b="0" i="0" kern="1200" noProof="0" dirty="0">
                <a:solidFill>
                  <a:schemeClr val="tx1"/>
                </a:solidFill>
                <a:effectLst/>
                <a:latin typeface="+mn-lt"/>
                <a:ea typeface="+mn-ea"/>
                <a:cs typeface="+mn-cs"/>
              </a:rPr>
              <a:t>¿La mejor parte? </a:t>
            </a:r>
            <a:r>
              <a:rPr lang="es-CO" sz="9600" b="0" i="0" kern="1200" noProof="0" dirty="0" err="1">
                <a:solidFill>
                  <a:schemeClr val="tx1"/>
                </a:solidFill>
                <a:effectLst/>
                <a:latin typeface="+mn-lt"/>
                <a:ea typeface="+mn-ea"/>
                <a:cs typeface="+mn-cs"/>
              </a:rPr>
              <a:t>RPR</a:t>
            </a:r>
            <a:r>
              <a:rPr lang="es-CO" sz="9600" b="0" i="0" kern="1200" noProof="0" dirty="0">
                <a:solidFill>
                  <a:schemeClr val="tx1"/>
                </a:solidFill>
                <a:effectLst/>
                <a:latin typeface="+mn-lt"/>
                <a:ea typeface="+mn-ea"/>
                <a:cs typeface="+mn-cs"/>
              </a:rPr>
              <a:t> está incluido en sus cuotas de miembro de </a:t>
            </a:r>
            <a:r>
              <a:rPr lang="es-CO" sz="9600" b="0" i="0" kern="1200" noProof="0" dirty="0" err="1">
                <a:solidFill>
                  <a:schemeClr val="tx1"/>
                </a:solidFill>
                <a:effectLst/>
                <a:latin typeface="+mn-lt"/>
                <a:ea typeface="+mn-ea"/>
                <a:cs typeface="+mn-cs"/>
              </a:rPr>
              <a:t>NAR</a:t>
            </a:r>
            <a:r>
              <a:rPr lang="es-CO" sz="9600" b="0" i="0" kern="1200" noProof="0" dirty="0">
                <a:solidFill>
                  <a:schemeClr val="tx1"/>
                </a:solidFill>
                <a:effectLst/>
                <a:latin typeface="+mn-lt"/>
                <a:ea typeface="+mn-ea"/>
                <a:cs typeface="+mn-cs"/>
              </a:rPr>
              <a:t> y ya tiene la marca de ERA Real Estate. No hay ningún costo adicional para usted.</a:t>
            </a:r>
          </a:p>
          <a:p>
            <a:pPr algn="l" rtl="0"/>
            <a:r>
              <a:rPr lang="es-CO" sz="9600" b="0" i="0" kern="1200" noProof="0" dirty="0">
                <a:solidFill>
                  <a:schemeClr val="tx1"/>
                </a:solidFill>
                <a:effectLst/>
                <a:latin typeface="+mn-lt"/>
                <a:ea typeface="+mn-ea"/>
                <a:cs typeface="+mn-cs"/>
              </a:rPr>
              <a:t>Visitar </a:t>
            </a:r>
            <a:r>
              <a:rPr lang="es-CO" sz="9600" b="0" i="0" u="none" strike="noStrike" kern="1200" noProof="0" dirty="0">
                <a:solidFill>
                  <a:schemeClr val="tx1"/>
                </a:solidFill>
                <a:effectLst/>
                <a:latin typeface="+mn-lt"/>
                <a:ea typeface="+mn-ea"/>
                <a:cs typeface="+mn-cs"/>
                <a:hlinkClick r:id="rId3"/>
              </a:rPr>
              <a:t>www.narrpr.com</a:t>
            </a:r>
            <a:r>
              <a:rPr lang="es-CO" sz="9600" b="0" i="0" kern="1200" noProof="0" dirty="0">
                <a:solidFill>
                  <a:schemeClr val="tx1"/>
                </a:solidFill>
                <a:effectLst/>
                <a:latin typeface="+mn-lt"/>
                <a:ea typeface="+mn-ea"/>
                <a:cs typeface="+mn-cs"/>
              </a:rPr>
              <a:t> para configurar su cuenta y comenzar a usar </a:t>
            </a:r>
            <a:r>
              <a:rPr lang="es-CO" sz="9600" b="0" i="0" kern="1200" noProof="0" dirty="0" err="1">
                <a:solidFill>
                  <a:schemeClr val="tx1"/>
                </a:solidFill>
                <a:effectLst/>
                <a:latin typeface="+mn-lt"/>
                <a:ea typeface="+mn-ea"/>
                <a:cs typeface="+mn-cs"/>
              </a:rPr>
              <a:t>RPR</a:t>
            </a:r>
            <a:endParaRPr lang="es-CO" sz="9600" b="0" i="0" kern="1200" noProof="0" dirty="0">
              <a:solidFill>
                <a:schemeClr val="tx1"/>
              </a:solidFill>
              <a:effectLst/>
              <a:latin typeface="+mn-lt"/>
              <a:ea typeface="+mn-ea"/>
              <a:cs typeface="+mn-cs"/>
            </a:endParaRPr>
          </a:p>
          <a:p>
            <a:pPr algn="l" rtl="0"/>
            <a:endParaRPr lang="es-CO" sz="9600" b="0" i="0" kern="1200" noProof="0" dirty="0">
              <a:solidFill>
                <a:schemeClr val="tx1"/>
              </a:solidFill>
              <a:effectLst/>
              <a:latin typeface="+mn-lt"/>
              <a:ea typeface="+mn-ea"/>
              <a:cs typeface="+mn-cs"/>
            </a:endParaRPr>
          </a:p>
          <a:p>
            <a:pPr algn="l" rtl="0"/>
            <a:r>
              <a:rPr lang="es-CO" sz="9600" b="0" i="0" kern="1200" noProof="0" dirty="0">
                <a:solidFill>
                  <a:schemeClr val="tx1"/>
                </a:solidFill>
                <a:effectLst/>
                <a:latin typeface="+mn-lt"/>
                <a:ea typeface="+mn-ea"/>
                <a:cs typeface="+mn-cs"/>
              </a:rPr>
              <a:t>Otros </a:t>
            </a:r>
            <a:r>
              <a:rPr lang="es-CO" sz="9600" b="0" i="0" kern="1200" noProof="0" dirty="0" err="1">
                <a:solidFill>
                  <a:schemeClr val="tx1"/>
                </a:solidFill>
                <a:effectLst/>
                <a:latin typeface="+mn-lt"/>
                <a:ea typeface="+mn-ea"/>
                <a:cs typeface="+mn-cs"/>
              </a:rPr>
              <a:t>CMA</a:t>
            </a:r>
            <a:r>
              <a:rPr lang="es-CO" sz="9600" b="0" i="0" kern="1200" noProof="0" dirty="0">
                <a:solidFill>
                  <a:schemeClr val="tx1"/>
                </a:solidFill>
                <a:effectLst/>
                <a:latin typeface="+mn-lt"/>
                <a:ea typeface="+mn-ea"/>
                <a:cs typeface="+mn-cs"/>
              </a:rPr>
              <a:t> recomendados, Herramientas </a:t>
            </a:r>
            <a:r>
              <a:rPr lang="es-CO" sz="9600" b="0" i="0" kern="1200" noProof="0" dirty="0" err="1">
                <a:solidFill>
                  <a:schemeClr val="tx1"/>
                </a:solidFill>
                <a:effectLst/>
                <a:latin typeface="+mn-lt"/>
                <a:ea typeface="+mn-ea"/>
                <a:cs typeface="+mn-cs"/>
              </a:rPr>
              <a:t>CMA</a:t>
            </a:r>
            <a:r>
              <a:rPr lang="es-CO" sz="9600" b="0" i="0" kern="1200" noProof="0" dirty="0">
                <a:solidFill>
                  <a:schemeClr val="tx1"/>
                </a:solidFill>
                <a:effectLst/>
                <a:latin typeface="+mn-lt"/>
                <a:ea typeface="+mn-ea"/>
                <a:cs typeface="+mn-cs"/>
              </a:rPr>
              <a:t>, Nube </a:t>
            </a:r>
            <a:r>
              <a:rPr lang="es-CO" sz="9600" b="0" i="0" kern="1200" noProof="0" dirty="0" err="1">
                <a:solidFill>
                  <a:schemeClr val="tx1"/>
                </a:solidFill>
                <a:effectLst/>
                <a:latin typeface="+mn-lt"/>
                <a:ea typeface="+mn-ea"/>
                <a:cs typeface="+mn-cs"/>
              </a:rPr>
              <a:t>CMA</a:t>
            </a:r>
            <a:r>
              <a:rPr lang="es-CO" sz="9600" b="0" i="0" kern="1200" noProof="0" dirty="0">
                <a:solidFill>
                  <a:schemeClr val="tx1"/>
                </a:solidFill>
                <a:effectLst/>
                <a:latin typeface="+mn-lt"/>
                <a:ea typeface="+mn-ea"/>
                <a:cs typeface="+mn-cs"/>
              </a:rPr>
              <a:t>, otras herramientas disponibles a través de su propio MLS.</a:t>
            </a:r>
          </a:p>
          <a:p>
            <a:pPr algn="l" rtl="0"/>
            <a:endParaRPr lang="en-US" sz="9600" b="0" i="0" kern="1200" dirty="0">
              <a:solidFill>
                <a:schemeClr val="tx1"/>
              </a:solidFill>
              <a:effectLst/>
              <a:latin typeface="+mn-lt"/>
              <a:ea typeface="+mn-ea"/>
              <a:cs typeface="+mn-cs"/>
            </a:endParaRPr>
          </a:p>
          <a:p>
            <a:pPr algn="l" rtl="0"/>
            <a:endParaRPr lang="en-US" sz="9600" b="0" i="0" kern="1200" dirty="0">
              <a:solidFill>
                <a:schemeClr val="tx1"/>
              </a:solidFill>
              <a:effectLst/>
              <a:latin typeface="+mn-lt"/>
              <a:ea typeface="+mn-ea"/>
              <a:cs typeface="+mn-cs"/>
            </a:endParaRPr>
          </a:p>
          <a:p>
            <a:pPr algn="l" rtl="0"/>
            <a:endParaRPr lang="en-US" sz="9600" b="0" i="0" kern="1200" dirty="0">
              <a:solidFill>
                <a:schemeClr val="tx1"/>
              </a:solidFill>
              <a:effectLst/>
              <a:latin typeface="+mn-lt"/>
              <a:ea typeface="+mn-ea"/>
              <a:cs typeface="+mn-cs"/>
            </a:endParaRPr>
          </a:p>
          <a:p>
            <a:pPr algn="l" rtl="0"/>
            <a:endParaRPr lang="en-US" altLang="en-US" sz="9600" dirty="0">
              <a:latin typeface="Arial" panose="020B0604020202020204" pitchFamily="34" charset="0"/>
              <a:cs typeface="Arial" panose="020B0604020202020204" pitchFamily="34" charset="0"/>
            </a:endParaRPr>
          </a:p>
          <a:p>
            <a:pPr algn="l" rtl="0"/>
            <a:endParaRPr lang="en-US" altLang="en-US" sz="9600" dirty="0">
              <a:latin typeface="Arial" panose="020B0604020202020204" pitchFamily="34" charset="0"/>
              <a:cs typeface="Arial" panose="020B0604020202020204" pitchFamily="34" charset="0"/>
            </a:endParaRPr>
          </a:p>
          <a:p>
            <a:pPr algn="l" rtl="0"/>
            <a:endParaRPr lang="en-US" sz="96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36</a:t>
            </a:fld>
            <a:endParaRPr lang="en-US" dirty="0"/>
          </a:p>
        </p:txBody>
      </p:sp>
    </p:spTree>
    <p:extLst>
      <p:ext uri="{BB962C8B-B14F-4D97-AF65-F5344CB8AC3E}">
        <p14:creationId xmlns:p14="http://schemas.microsoft.com/office/powerpoint/2010/main" val="3156737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altLang="en-US" sz="1600" b="1" noProof="0" dirty="0"/>
              <a:t>* Dependiendo de la herramienta </a:t>
            </a:r>
            <a:r>
              <a:rPr lang="es-CO" altLang="en-US" sz="1600" b="1" noProof="0" dirty="0" err="1"/>
              <a:t>CMA</a:t>
            </a:r>
            <a:r>
              <a:rPr lang="es-CO" altLang="en-US" sz="1600" b="1" noProof="0" dirty="0"/>
              <a:t> que utilice, esta página puede ser repetitiva e innecesaria.</a:t>
            </a:r>
          </a:p>
          <a:p>
            <a:pPr algn="l" rtl="0"/>
            <a:endParaRPr lang="es-CO" altLang="en-US" sz="1600" b="1" noProof="0" dirty="0"/>
          </a:p>
          <a:p>
            <a:pPr algn="l" rtl="0"/>
            <a:r>
              <a:rPr lang="es-CO" altLang="en-US" sz="1600" noProof="0" dirty="0"/>
              <a:t>Tomemos los datos del Análisis de mercado competitivo (</a:t>
            </a:r>
            <a:r>
              <a:rPr lang="es-CO" altLang="en-US" sz="1600" noProof="0" dirty="0" err="1"/>
              <a:t>CMA</a:t>
            </a:r>
            <a:r>
              <a:rPr lang="es-CO" altLang="en-US" sz="1600" noProof="0" dirty="0"/>
              <a:t>) y creemos una Cuadrícula de análisis de precios, que es exclusiva de la marca ERA®.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altLang="en-US" sz="1800" noProof="0" dirty="0"/>
          </a:p>
          <a:p>
            <a:pPr lvl="0" algn="l" rtl="0">
              <a:defRPr/>
            </a:pPr>
            <a:r>
              <a:rPr lang="es-CO" altLang="en-US" sz="1800" noProof="0" dirty="0"/>
              <a:t>Esta cuadrícula ayuda a superar y evitar las objeciones a los precios. Permite un enfoque honesto sobre el precio.</a:t>
            </a:r>
          </a:p>
          <a:p>
            <a:pPr lvl="0" algn="l" rtl="0">
              <a:defRPr/>
            </a:pPr>
            <a:r>
              <a:rPr lang="es-CO" altLang="en-US" sz="1800" noProof="0" dirty="0"/>
              <a:t>Hable con el vendedor para saber cuánto cree que vale la casa. Indague un poco más sobre el precio que el vendedor imagina. ¿Qué hace que la casa valga el precio que está buscando el vendedor? ¿ Las mejoras? ¿La ubicación?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i="0" kern="1200" noProof="0" dirty="0">
                <a:solidFill>
                  <a:schemeClr val="tx1"/>
                </a:solidFill>
                <a:effectLst/>
                <a:latin typeface="+mn-lt"/>
                <a:ea typeface="+mn-ea"/>
                <a:cs typeface="+mn-cs"/>
              </a:rPr>
              <a:t>***CONSEJO</a:t>
            </a:r>
            <a:r>
              <a:rPr lang="es-CO" sz="1800" b="0" i="0" kern="1200" noProof="0" dirty="0">
                <a:solidFill>
                  <a:schemeClr val="tx1"/>
                </a:solidFill>
                <a:effectLst/>
                <a:latin typeface="+mn-lt"/>
                <a:ea typeface="+mn-ea"/>
                <a:cs typeface="+mn-cs"/>
              </a:rPr>
              <a:t>: Los vendedores tienen mucha información disponible en línea. Esté preparado para discutir su propia evaluación. Las valoraciones en línea suelen ser inexactas. No tienen en cuenta las mejoras realizadas ni las comodidades que pueden sesgar el valor. Esté preparado con hechos y estadísticas, no opiniones. Por ejemplo, suminístrele al vendedor un ejemplo de cuándo una valoración en línea fue mucho más alta o más baja de lo que podría soportar el mercado.</a:t>
            </a:r>
          </a:p>
          <a:p>
            <a:pPr lvl="0" algn="l" rtl="0">
              <a:defRPr/>
            </a:pPr>
            <a:endParaRPr lang="es-CO" altLang="en-US" sz="18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altLang="en-US" sz="1800" noProof="0" dirty="0"/>
              <a:t>Ayuda a establecer un valor justo de mercado.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CO" altLang="en-US" sz="1800" noProof="0" dirty="0"/>
              <a:t>Muestre lo que los compradores están dispuestos a pagar en el mercado actual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CO" altLang="en-US" sz="1800" noProof="0" dirty="0"/>
              <a:t>Muestre lo que los compradores no están dispuestos a pagar en el mercado actual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CO" altLang="en-US" sz="1800" noProof="0" dirty="0"/>
              <a:t>Muestre a los vendedores su competencia</a:t>
            </a:r>
          </a:p>
          <a:p>
            <a:pPr lvl="0" algn="l" rtl="0">
              <a:defRPr/>
            </a:pPr>
            <a:endParaRPr lang="es-CO" altLang="en-US" sz="18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O" altLang="en-US" sz="1600" noProof="0" dirty="0"/>
          </a:p>
          <a:p>
            <a:pPr algn="l" rtl="0"/>
            <a:r>
              <a:rPr lang="es-CO" sz="1600" baseline="0" noProof="0" dirty="0"/>
              <a:t>Esta herramienta nos brinda una imagen clara de lo que los compradores están dispuestos a pagar en el mercado actual, su competencia y, lo que es más importante, lo que no logró vender. Estos son los datos de los últimos 3 meses para propiedades similares a la suya. La barra verde muestra las que realmente se vendieron, lo que representa lo que los compradores esperan pagar y dónde se tasaron con éxito propiedades similares a la suya en el mercado actual. Además, muchos compradores miran varias casas y las comparan, por lo que debemos mirar a la competencia. Esta barra amarilla representa las propiedades similares a la suya que se encuentran actualmente en el mercado y contra las que competirá su propiedad.</a:t>
            </a:r>
          </a:p>
          <a:p>
            <a:pPr algn="l" rtl="0"/>
            <a:endParaRPr lang="es-CO" sz="1600" baseline="0" noProof="0" dirty="0"/>
          </a:p>
          <a:p>
            <a:pPr algn="l" rtl="0"/>
            <a:r>
              <a:rPr lang="es-CO" sz="1600" baseline="0" noProof="0" dirty="0"/>
              <a:t>Por último, la barra roja representa propiedades similares a la suya que no se vendieron, lo que significa que los compradores dijeron que no pagarían esta cantidad por una propiedad similar a la suya en el mercado actual.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altLang="en-US" sz="16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noProof="0" dirty="0"/>
              <a:t>Acceda a ERA </a:t>
            </a:r>
            <a:r>
              <a:rPr lang="es-CO" sz="1600" b="1" noProof="0" dirty="0" err="1"/>
              <a:t>Pricing</a:t>
            </a:r>
            <a:r>
              <a:rPr lang="es-CO" sz="1600" b="1" noProof="0" dirty="0"/>
              <a:t> </a:t>
            </a:r>
            <a:r>
              <a:rPr lang="es-CO" sz="1600" b="1" noProof="0" dirty="0" err="1"/>
              <a:t>Analysis</a:t>
            </a:r>
            <a:r>
              <a:rPr lang="es-CO" sz="1600" b="1" noProof="0" dirty="0"/>
              <a:t> Suite aquí: https://leverage.era.com/content/era/en/content/marketing/listing-acquisition.html</a:t>
            </a:r>
            <a:endParaRPr lang="es-CO" sz="1600" noProof="0" dirty="0"/>
          </a:p>
          <a:p>
            <a:pPr algn="l" rtl="0"/>
            <a:endParaRPr lang="es-CO" altLang="en-US" sz="1600" noProof="0" dirty="0">
              <a:latin typeface="Arial" panose="020B0604020202020204" pitchFamily="34" charset="0"/>
              <a:cs typeface="Arial" panose="020B0604020202020204" pitchFamily="34" charset="0"/>
            </a:endParaRPr>
          </a:p>
          <a:p>
            <a:pPr algn="l" rtl="0"/>
            <a:endParaRPr lang="es-CO" altLang="en-US" sz="1600" noProof="0" dirty="0">
              <a:latin typeface="Arial" panose="020B0604020202020204" pitchFamily="34" charset="0"/>
              <a:cs typeface="Arial" panose="020B0604020202020204" pitchFamily="34" charset="0"/>
            </a:endParaRPr>
          </a:p>
          <a:p>
            <a:pPr algn="l" rtl="0"/>
            <a:endParaRPr lang="en-US" sz="96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37</a:t>
            </a:fld>
            <a:endParaRPr lang="en-US" dirty="0"/>
          </a:p>
        </p:txBody>
      </p:sp>
    </p:spTree>
    <p:extLst>
      <p:ext uri="{BB962C8B-B14F-4D97-AF65-F5344CB8AC3E}">
        <p14:creationId xmlns:p14="http://schemas.microsoft.com/office/powerpoint/2010/main" val="1291620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600" b="1" dirty="0"/>
              <a:t>* </a:t>
            </a:r>
            <a:r>
              <a:rPr lang="es-CO" altLang="en-US" sz="9600" b="1" noProof="0" dirty="0"/>
              <a:t>Dependiendo de la herramienta </a:t>
            </a:r>
            <a:r>
              <a:rPr lang="es-CO" altLang="en-US" sz="9600" b="1" noProof="0" dirty="0" err="1"/>
              <a:t>CMA</a:t>
            </a:r>
            <a:r>
              <a:rPr lang="es-CO" altLang="en-US" sz="9600" b="1" noProof="0" dirty="0"/>
              <a:t> que utilice, esta página puede ser repetitiva e innecesaria</a:t>
            </a:r>
            <a:r>
              <a:rPr lang="en-US" altLang="en-US" sz="9600" b="1" dirty="0"/>
              <a:t>.</a:t>
            </a:r>
          </a:p>
          <a:p>
            <a:pPr algn="l" rtl="0"/>
            <a:endParaRPr lang="en-US" altLang="en-US" sz="9600" b="1" dirty="0"/>
          </a:p>
          <a:p>
            <a:pPr algn="l" rtl="0"/>
            <a:r>
              <a:rPr lang="es-CO" altLang="en-US" sz="9600" noProof="0" dirty="0"/>
              <a:t>También debemos tener en cuenta la tasa de absorción. Este es un número crítico que ayuda a determinar el tiempo de comercialización esperado y calcula dónde posicionar su casa en el mercado en términos de precio y condición para vender rápidamente.</a:t>
            </a:r>
          </a:p>
          <a:p>
            <a:pPr algn="l" rtl="0"/>
            <a:endParaRPr lang="es-CO" altLang="en-US" sz="96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altLang="en-US" sz="9600" noProof="0" dirty="0"/>
              <a:t>Veamos lo que nos dice la herramienta de tasa de absorción sobre el mercado y el valor de su casa.</a:t>
            </a:r>
            <a:br>
              <a:rPr lang="es-CO" altLang="en-US" sz="9600" noProof="0" dirty="0"/>
            </a:br>
            <a:r>
              <a:rPr lang="es-CO" sz="9600" kern="1200" noProof="0" dirty="0">
                <a:solidFill>
                  <a:schemeClr val="tx1"/>
                </a:solidFill>
                <a:latin typeface="+mn-lt"/>
                <a:ea typeface="+mn-ea"/>
                <a:cs typeface="+mn-cs"/>
              </a:rPr>
              <a:t>Ingrese las estadísticas del mercado para resaltar el TIEMPO (cuánto tiempo tomará vender la casa):</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9600" kern="1200" noProof="0" dirty="0">
                <a:solidFill>
                  <a:schemeClr val="tx1"/>
                </a:solidFill>
                <a:latin typeface="+mn-lt"/>
                <a:ea typeface="+mn-ea"/>
                <a:cs typeface="+mn-cs"/>
              </a:rPr>
              <a:t>Relación promedio de precio de lista para la venta</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9600" kern="1200" noProof="0" dirty="0">
                <a:solidFill>
                  <a:schemeClr val="tx1"/>
                </a:solidFill>
                <a:latin typeface="+mn-lt"/>
                <a:ea typeface="+mn-ea"/>
                <a:cs typeface="+mn-cs"/>
              </a:rPr>
              <a:t>Días promedio en el mercado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9600" kern="1200" noProof="0" dirty="0">
                <a:solidFill>
                  <a:schemeClr val="tx1"/>
                </a:solidFill>
                <a:latin typeface="+mn-lt"/>
                <a:ea typeface="+mn-ea"/>
                <a:cs typeface="+mn-cs"/>
              </a:rPr>
              <a:t>Número total de inventario activo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9600" kern="1200" noProof="0" dirty="0">
                <a:solidFill>
                  <a:schemeClr val="tx1"/>
                </a:solidFill>
                <a:latin typeface="+mn-lt"/>
                <a:ea typeface="+mn-ea"/>
                <a:cs typeface="+mn-cs"/>
              </a:rPr>
              <a:t>Precio promedio de la vivienda</a:t>
            </a:r>
            <a:br>
              <a:rPr lang="es-CO" sz="9600" kern="1200" noProof="0" dirty="0">
                <a:solidFill>
                  <a:schemeClr val="tx1"/>
                </a:solidFill>
                <a:latin typeface="+mn-lt"/>
                <a:ea typeface="+mn-ea"/>
                <a:cs typeface="+mn-cs"/>
              </a:rPr>
            </a:br>
            <a:endParaRPr lang="es-CO" sz="96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9600" kern="1200" noProof="0" dirty="0">
                <a:solidFill>
                  <a:schemeClr val="tx1"/>
                </a:solidFill>
                <a:latin typeface="+mn-lt"/>
                <a:ea typeface="+mn-ea"/>
                <a:cs typeface="+mn-cs"/>
              </a:rPr>
              <a:t>Cómo calcular la tasa de absorción:</a:t>
            </a:r>
          </a:p>
          <a:p>
            <a:pPr algn="l" rtl="0"/>
            <a:r>
              <a:rPr lang="es-CO" sz="9600" noProof="0" dirty="0"/>
              <a:t>Calcule el número de ofertas activas actuales en cada rango de precios </a:t>
            </a:r>
          </a:p>
          <a:p>
            <a:pPr algn="l" rtl="0"/>
            <a:r>
              <a:rPr lang="es-CO" sz="9600" noProof="0" dirty="0"/>
              <a:t>Calcule la cantidad de propiedades vendidas en cada rango de precios durante el año pasado</a:t>
            </a:r>
          </a:p>
          <a:p>
            <a:pPr algn="l" rtl="0"/>
            <a:r>
              <a:rPr lang="es-CO" sz="9600" noProof="0" dirty="0"/>
              <a:t>Divida el número vendido por el número de ofertas, luego multiplique por 12 para obtener los meses de suministro.</a:t>
            </a:r>
          </a:p>
          <a:p>
            <a:pPr algn="l" rtl="0"/>
            <a:r>
              <a:rPr lang="es-CO" sz="9600" noProof="0" dirty="0"/>
              <a:t>Ejemplo 5 ofertas activas divididas por 10 vendidas = .5</a:t>
            </a:r>
          </a:p>
          <a:p>
            <a:pPr algn="l" rtl="0"/>
            <a:r>
              <a:rPr lang="es-CO" sz="9600" noProof="0" dirty="0"/>
              <a:t>.5 X 12 meses = 6 meses de suministro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9600" kern="120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s-CO" sz="9600" kern="1200" noProof="0" dirty="0">
                <a:solidFill>
                  <a:schemeClr val="tx1"/>
                </a:solidFill>
                <a:latin typeface="+mn-lt"/>
                <a:ea typeface="+mn-ea"/>
                <a:cs typeface="+mn-cs"/>
              </a:rPr>
            </a:br>
            <a:r>
              <a:rPr lang="es-CO" sz="9600" b="1" noProof="0" dirty="0"/>
              <a:t>Acceda a ERA </a:t>
            </a:r>
            <a:r>
              <a:rPr lang="es-CO" sz="9600" b="1" noProof="0" dirty="0" err="1"/>
              <a:t>Pricing</a:t>
            </a:r>
            <a:r>
              <a:rPr lang="es-CO" sz="9600" b="1" noProof="0" dirty="0"/>
              <a:t> </a:t>
            </a:r>
            <a:r>
              <a:rPr lang="es-CO" sz="9600" b="1" noProof="0" dirty="0" err="1"/>
              <a:t>Analysis</a:t>
            </a:r>
            <a:r>
              <a:rPr lang="es-CO" sz="9600" b="1" noProof="0" dirty="0"/>
              <a:t> Suite aquí: https://leverage.era.com/content/era/en/content/marketing/listing-acquisition.html</a:t>
            </a:r>
            <a:endParaRPr lang="es-CO" sz="96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CO" altLang="en-US" sz="9600" noProof="0" dirty="0">
              <a:latin typeface="Arial" panose="020B0604020202020204" pitchFamily="34" charset="0"/>
              <a:cs typeface="Arial" panose="020B0604020202020204" pitchFamily="34" charset="0"/>
            </a:endParaRPr>
          </a:p>
          <a:p>
            <a:pPr algn="l" rtl="0"/>
            <a:endParaRPr lang="es-CO" altLang="en-US" sz="9600" noProof="0" dirty="0">
              <a:latin typeface="Arial" panose="020B0604020202020204" pitchFamily="34" charset="0"/>
              <a:cs typeface="Arial" panose="020B0604020202020204" pitchFamily="34" charset="0"/>
            </a:endParaRPr>
          </a:p>
          <a:p>
            <a:pPr algn="l" rtl="0"/>
            <a:endParaRPr lang="en-US" sz="96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38</a:t>
            </a:fld>
            <a:endParaRPr lang="en-US" dirty="0"/>
          </a:p>
        </p:txBody>
      </p:sp>
    </p:spTree>
    <p:extLst>
      <p:ext uri="{BB962C8B-B14F-4D97-AF65-F5344CB8AC3E}">
        <p14:creationId xmlns:p14="http://schemas.microsoft.com/office/powerpoint/2010/main" val="3129056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altLang="en-US" sz="9600" b="1" noProof="0" dirty="0">
                <a:solidFill>
                  <a:srgbClr val="C00000"/>
                </a:solidFill>
              </a:rPr>
              <a:t>Personalice el gráfico para mostrar que este es exclusivo para el cliente</a:t>
            </a:r>
            <a:r>
              <a:rPr lang="es-CO" altLang="en-US" sz="9600" noProof="0" dirty="0">
                <a:solidFill>
                  <a:srgbClr val="C00000"/>
                </a:solidFill>
              </a:rPr>
              <a:t>** </a:t>
            </a:r>
            <a:r>
              <a:rPr lang="es-CO" altLang="en-US" sz="9600" noProof="0" dirty="0"/>
              <a:t>Para editar el gráfico, haga clic en el gráfico y luego haga clic con el botón derecho del ratón. Algunas versiones de PowerPoint mostrarán "editar datos" mientras que otras harán que haga clic en "objeto de gráfico" y luego en "editar datos" (objeto de gráfico / editar datos). Una vez que ingrese a "editar datos", puede cambiar los números dentro del documento de Excel y luego presionar “</a:t>
            </a:r>
            <a:r>
              <a:rPr lang="es-CO" altLang="en-US" sz="9600" noProof="0" dirty="0" err="1"/>
              <a:t>Enter</a:t>
            </a:r>
            <a:r>
              <a:rPr lang="es-CO" altLang="en-US" sz="9600" noProof="0" dirty="0"/>
              <a:t>” para enviar. Eso cambiará el gráfico con las cifras que desee.</a:t>
            </a:r>
          </a:p>
          <a:p>
            <a:pPr algn="l" rtl="0"/>
            <a:endParaRPr lang="es-CO" altLang="en-US" sz="9600" noProof="0" dirty="0">
              <a:latin typeface="Arial" panose="020B0604020202020204" pitchFamily="34" charset="0"/>
              <a:cs typeface="Arial" panose="020B0604020202020204" pitchFamily="34" charset="0"/>
            </a:endParaRPr>
          </a:p>
          <a:p>
            <a:pPr algn="l" rtl="0"/>
            <a:r>
              <a:rPr lang="es-CO" altLang="en-US" sz="9600" b="1" noProof="0" dirty="0"/>
              <a:t>Precio de venta promedio</a:t>
            </a:r>
            <a:endParaRPr lang="es-CO" altLang="en-US" sz="9600" noProof="0" dirty="0"/>
          </a:p>
          <a:p>
            <a:pPr algn="l" rtl="0"/>
            <a:r>
              <a:rPr lang="es-CO" altLang="en-US" sz="9600" noProof="0" dirty="0"/>
              <a:t>Como sabemos, la fijación de precios es una de las herramientas de ventas críticas y comprender la dinámica de la fijación de precios es esencial para una venta exitosa. Demos un vistazo a la ubicación de su propiedad en comparación con el precio de venta promedio del mercado.</a:t>
            </a:r>
          </a:p>
          <a:p>
            <a:pPr algn="l" rtl="0"/>
            <a:endParaRPr lang="en-US" altLang="en-US" sz="9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39</a:t>
            </a:fld>
            <a:endParaRPr lang="en-US" dirty="0"/>
          </a:p>
        </p:txBody>
      </p:sp>
    </p:spTree>
    <p:extLst>
      <p:ext uri="{BB962C8B-B14F-4D97-AF65-F5344CB8AC3E}">
        <p14:creationId xmlns:p14="http://schemas.microsoft.com/office/powerpoint/2010/main" val="883384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noProof="0" dirty="0"/>
              <a:t>Haga preguntas para comprender la motivación del vendedor. Puede obtener esta información de una llamada previa a la cotización. Si ya tiene esta información, aproveche la oportunidad para recapitular lo que el vendedor ha compartido anteriormente.</a:t>
            </a:r>
          </a:p>
          <a:p>
            <a:pPr algn="l" rtl="0" fontAlgn="base"/>
            <a:r>
              <a:rPr lang="es-CO" sz="1200" b="0" i="0" u="none" strike="noStrike" kern="1200" noProof="0" dirty="0">
                <a:solidFill>
                  <a:schemeClr val="tx1"/>
                </a:solidFill>
                <a:effectLst/>
                <a:latin typeface="+mn-lt"/>
                <a:ea typeface="+mn-ea"/>
                <a:cs typeface="+mn-cs"/>
              </a:rPr>
              <a:t>Información de inteligencia del vendedor</a:t>
            </a:r>
            <a:r>
              <a:rPr lang="es-CO" sz="1200" b="0" i="0" kern="1200" noProof="0" dirty="0">
                <a:solidFill>
                  <a:schemeClr val="tx1"/>
                </a:solidFill>
                <a:effectLst/>
                <a:latin typeface="+mn-lt"/>
                <a:ea typeface="+mn-ea"/>
                <a:cs typeface="+mn-cs"/>
              </a:rPr>
              <a:t>:</a:t>
            </a:r>
          </a:p>
          <a:p>
            <a:pPr algn="l" rtl="0" fontAlgn="base"/>
            <a:r>
              <a:rPr lang="es-CO" sz="1200" b="1" i="0" u="none" strike="noStrike" kern="1200" noProof="0" dirty="0">
                <a:solidFill>
                  <a:schemeClr val="tx1"/>
                </a:solidFill>
                <a:effectLst/>
                <a:latin typeface="+mn-lt"/>
                <a:ea typeface="+mn-ea"/>
                <a:cs typeface="+mn-cs"/>
              </a:rPr>
              <a:t>Motivación</a:t>
            </a:r>
            <a:r>
              <a:rPr lang="es-CO" sz="1200" b="1" i="0" kern="1200" noProof="0" dirty="0">
                <a:solidFill>
                  <a:schemeClr val="tx1"/>
                </a:solidFill>
                <a:effectLst/>
                <a:latin typeface="+mn-lt"/>
                <a:ea typeface="+mn-ea"/>
                <a:cs typeface="+mn-cs"/>
              </a:rPr>
              <a:t>​</a:t>
            </a:r>
          </a:p>
          <a:p>
            <a:pPr algn="l" rtl="0" fontAlgn="base"/>
            <a:r>
              <a:rPr lang="es-CO" sz="1200" b="0" i="0" kern="1200" noProof="0" dirty="0">
                <a:solidFill>
                  <a:schemeClr val="tx1"/>
                </a:solidFill>
                <a:effectLst/>
                <a:latin typeface="+mn-lt"/>
                <a:ea typeface="+mn-ea"/>
                <a:cs typeface="+mn-cs"/>
              </a:rPr>
              <a:t>¿Por qué vendes?</a:t>
            </a:r>
          </a:p>
          <a:p>
            <a:pPr algn="l" rtl="0" fontAlgn="base"/>
            <a:r>
              <a:rPr lang="es-CO" sz="1200" b="0" i="0" kern="1200" noProof="0" dirty="0">
                <a:solidFill>
                  <a:schemeClr val="tx1"/>
                </a:solidFill>
                <a:effectLst/>
                <a:latin typeface="+mn-lt"/>
                <a:ea typeface="+mn-ea"/>
                <a:cs typeface="+mn-cs"/>
              </a:rPr>
              <a:t>¿A dónde te mudas?</a:t>
            </a:r>
          </a:p>
          <a:p>
            <a:pPr algn="l" rtl="0" fontAlgn="base"/>
            <a:r>
              <a:rPr lang="es-CO" sz="1200" b="0" i="0" kern="1200" noProof="0" dirty="0">
                <a:solidFill>
                  <a:schemeClr val="tx1"/>
                </a:solidFill>
                <a:effectLst/>
                <a:latin typeface="+mn-lt"/>
                <a:ea typeface="+mn-ea"/>
                <a:cs typeface="+mn-cs"/>
              </a:rPr>
              <a:t>¿Que tan pronto tienes que mudarte?</a:t>
            </a:r>
          </a:p>
          <a:p>
            <a:pPr algn="l" rtl="0" fontAlgn="base"/>
            <a:r>
              <a:rPr lang="es-CO" sz="1200" b="0" i="0" kern="1200" noProof="0" dirty="0">
                <a:solidFill>
                  <a:schemeClr val="tx1"/>
                </a:solidFill>
                <a:effectLst/>
                <a:latin typeface="+mn-lt"/>
                <a:ea typeface="+mn-ea"/>
                <a:cs typeface="+mn-cs"/>
              </a:rPr>
              <a:t>¿Qué es lo más importante para ti? ¿Precio, tiempo? ¿Qué sea una transacción fácil?</a:t>
            </a:r>
          </a:p>
          <a:p>
            <a:pPr algn="l" rtl="0" fontAlgn="base"/>
            <a:r>
              <a:rPr lang="es-CO" sz="1200" b="1" i="0" u="none" strike="noStrike" kern="1200" noProof="0" dirty="0">
                <a:solidFill>
                  <a:schemeClr val="tx1"/>
                </a:solidFill>
                <a:effectLst/>
                <a:latin typeface="+mn-lt"/>
                <a:ea typeface="+mn-ea"/>
                <a:cs typeface="+mn-cs"/>
              </a:rPr>
              <a:t>Capacidad</a:t>
            </a:r>
            <a:r>
              <a:rPr lang="es-CO" sz="1200" b="1" i="0" kern="1200" noProof="0" dirty="0">
                <a:solidFill>
                  <a:schemeClr val="tx1"/>
                </a:solidFill>
                <a:effectLst/>
                <a:latin typeface="+mn-lt"/>
                <a:ea typeface="+mn-ea"/>
                <a:cs typeface="+mn-cs"/>
              </a:rPr>
              <a:t>​</a:t>
            </a:r>
          </a:p>
          <a:p>
            <a:pPr algn="l" rtl="0" fontAlgn="base"/>
            <a:r>
              <a:rPr lang="es-CO" sz="1200" b="0" i="0" kern="1200" noProof="0" dirty="0">
                <a:solidFill>
                  <a:schemeClr val="tx1"/>
                </a:solidFill>
                <a:effectLst/>
                <a:latin typeface="+mn-lt"/>
                <a:ea typeface="+mn-ea"/>
                <a:cs typeface="+mn-cs"/>
              </a:rPr>
              <a:t>¿Cuánto capital tiene en la propiedad?</a:t>
            </a:r>
          </a:p>
          <a:p>
            <a:pPr algn="l" rtl="0" fontAlgn="base"/>
            <a:r>
              <a:rPr lang="es-CO" sz="1200" b="0" i="0" kern="1200" noProof="0" dirty="0">
                <a:solidFill>
                  <a:schemeClr val="tx1"/>
                </a:solidFill>
                <a:effectLst/>
                <a:latin typeface="+mn-lt"/>
                <a:ea typeface="+mn-ea"/>
                <a:cs typeface="+mn-cs"/>
              </a:rPr>
              <a:t>¿Qué porcentaje de las ganancias de esta casa planea usar en la compra de su próxima casa?</a:t>
            </a:r>
          </a:p>
          <a:p>
            <a:pPr algn="l" rtl="0" fontAlgn="base"/>
            <a:r>
              <a:rPr lang="es-CO" sz="1200" b="1" i="0" u="none" strike="noStrike" kern="1200" noProof="0" dirty="0">
                <a:solidFill>
                  <a:schemeClr val="tx1"/>
                </a:solidFill>
                <a:effectLst/>
                <a:latin typeface="+mn-lt"/>
                <a:ea typeface="+mn-ea"/>
                <a:cs typeface="+mn-cs"/>
              </a:rPr>
              <a:t>Experiencia</a:t>
            </a:r>
            <a:r>
              <a:rPr lang="es-CO" sz="1200" b="0" i="0" kern="1200" noProof="0" dirty="0">
                <a:solidFill>
                  <a:schemeClr val="tx1"/>
                </a:solidFill>
                <a:effectLst/>
                <a:latin typeface="+mn-lt"/>
                <a:ea typeface="+mn-ea"/>
                <a:cs typeface="+mn-cs"/>
              </a:rPr>
              <a:t>​</a:t>
            </a:r>
          </a:p>
          <a:p>
            <a:pPr algn="l" rtl="0" fontAlgn="base"/>
            <a:r>
              <a:rPr lang="es-CO" sz="1200" b="0" i="0" kern="1200" noProof="0" dirty="0">
                <a:solidFill>
                  <a:schemeClr val="tx1"/>
                </a:solidFill>
                <a:effectLst/>
                <a:latin typeface="+mn-lt"/>
                <a:ea typeface="+mn-ea"/>
                <a:cs typeface="+mn-cs"/>
              </a:rPr>
              <a:t>¿Alguna vez vendió una casa antes? ¿En esta área?</a:t>
            </a:r>
          </a:p>
          <a:p>
            <a:pPr algn="l" rtl="0" fontAlgn="base"/>
            <a:r>
              <a:rPr lang="es-CO" sz="1200" b="0" i="0" kern="1200" noProof="0" dirty="0">
                <a:solidFill>
                  <a:schemeClr val="tx1"/>
                </a:solidFill>
                <a:effectLst/>
                <a:latin typeface="+mn-lt"/>
                <a:ea typeface="+mn-ea"/>
                <a:cs typeface="+mn-cs"/>
              </a:rPr>
              <a:t>¿Qué es lo que menos y más le gustó de esa experiencia y de los otros agentes con los que ha trabajado?</a:t>
            </a:r>
          </a:p>
          <a:p>
            <a:pPr algn="l" rtl="0" fontAlgn="base"/>
            <a:r>
              <a:rPr lang="es-CO" sz="1200" b="0" i="0" u="none" strike="noStrike" kern="1200" noProof="0" dirty="0">
                <a:solidFill>
                  <a:schemeClr val="tx1"/>
                </a:solidFill>
                <a:effectLst/>
                <a:latin typeface="+mn-lt"/>
                <a:ea typeface="+mn-ea"/>
                <a:cs typeface="+mn-cs"/>
              </a:rPr>
              <a:t>Información de la Propiedad </a:t>
            </a:r>
            <a:r>
              <a:rPr lang="es-CO" sz="1200" b="0" i="0" kern="1200" noProof="0" dirty="0">
                <a:solidFill>
                  <a:schemeClr val="tx1"/>
                </a:solidFill>
                <a:effectLst/>
                <a:latin typeface="+mn-lt"/>
                <a:ea typeface="+mn-ea"/>
                <a:cs typeface="+mn-cs"/>
              </a:rPr>
              <a:t>/ </a:t>
            </a:r>
            <a:r>
              <a:rPr lang="es-CO" sz="1200" b="0" i="0" u="none" strike="noStrike" kern="1200" noProof="0" dirty="0">
                <a:solidFill>
                  <a:schemeClr val="tx1"/>
                </a:solidFill>
                <a:effectLst/>
                <a:latin typeface="+mn-lt"/>
                <a:ea typeface="+mn-ea"/>
                <a:cs typeface="+mn-cs"/>
              </a:rPr>
              <a:t>Conceptos básicos de la propiedad</a:t>
            </a:r>
            <a:r>
              <a:rPr lang="es-CO" sz="1200" b="0" i="0" kern="1200" noProof="0" dirty="0">
                <a:solidFill>
                  <a:schemeClr val="tx1"/>
                </a:solidFill>
                <a:effectLst/>
                <a:latin typeface="+mn-lt"/>
                <a:ea typeface="+mn-ea"/>
                <a:cs typeface="+mn-cs"/>
              </a:rPr>
              <a:t>: Tengo muchas ganas de ver tu casa. ¿Puedes contarme un poco al respecto? Dormitorios, baños, estilo, </a:t>
            </a:r>
            <a:r>
              <a:rPr lang="es-CO" sz="1200" b="0" i="0" kern="1200" noProof="0" dirty="0" err="1">
                <a:solidFill>
                  <a:srgbClr val="FF0000"/>
                </a:solidFill>
                <a:effectLst/>
                <a:latin typeface="+mn-lt"/>
                <a:ea typeface="+mn-ea"/>
                <a:cs typeface="+mn-cs"/>
              </a:rPr>
              <a:t>etc</a:t>
            </a:r>
            <a:r>
              <a:rPr lang="es-CO" sz="1200" b="0" i="0" kern="1200" noProof="0" dirty="0">
                <a:solidFill>
                  <a:schemeClr val="tx1"/>
                </a:solidFill>
                <a:effectLst/>
                <a:latin typeface="+mn-lt"/>
                <a:ea typeface="+mn-ea"/>
                <a:cs typeface="+mn-cs"/>
              </a:rPr>
              <a:t>?</a:t>
            </a:r>
          </a:p>
          <a:p>
            <a:pPr algn="l" rtl="0" fontAlgn="base"/>
            <a:r>
              <a:rPr lang="es-CO" sz="1200" b="0" i="0" kern="1200" noProof="0" dirty="0">
                <a:solidFill>
                  <a:schemeClr val="tx1"/>
                </a:solidFill>
                <a:effectLst/>
                <a:latin typeface="+mn-lt"/>
                <a:ea typeface="+mn-ea"/>
                <a:cs typeface="+mn-cs"/>
              </a:rPr>
              <a:t>Cuál es tu característica favorita</a:t>
            </a:r>
            <a:r>
              <a:rPr lang="es-CO" sz="1200" b="0" i="0" strike="noStrike" kern="1200" noProof="0" dirty="0">
                <a:solidFill>
                  <a:schemeClr val="tx1"/>
                </a:solidFill>
                <a:effectLst/>
                <a:latin typeface="+mn-lt"/>
                <a:ea typeface="+mn-ea"/>
                <a:cs typeface="+mn-cs"/>
              </a:rPr>
              <a:t>?</a:t>
            </a:r>
            <a:endParaRPr lang="es-CO" strike="sngStrike" noProof="0" dirty="0"/>
          </a:p>
          <a:p>
            <a:pPr algn="l" rtl="0"/>
            <a:endParaRPr lang="es-CO" noProof="0" dirty="0"/>
          </a:p>
          <a:p>
            <a:pPr algn="l" rtl="0"/>
            <a:r>
              <a:rPr lang="es-CO" sz="1200" kern="1200" noProof="0" dirty="0">
                <a:solidFill>
                  <a:schemeClr val="tx1"/>
                </a:solidFill>
                <a:effectLst/>
                <a:latin typeface="+mn-lt"/>
                <a:ea typeface="+mn-ea"/>
                <a:cs typeface="+mn-cs"/>
              </a:rPr>
              <a:t>¿Ha investigado ya un precio? (Si es así), ¿tiene un precio en mente?</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4</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sz="19900" b="1" noProof="0" dirty="0"/>
              <a:t>Puede utilizar las siguientes diapositivas para su sección de mercadeo, si reúne los requisitos para utilizar estos programas. </a:t>
            </a:r>
          </a:p>
        </p:txBody>
      </p:sp>
      <p:sp>
        <p:nvSpPr>
          <p:cNvPr id="4" name="Slide Number Placeholder 3"/>
          <p:cNvSpPr>
            <a:spLocks noGrp="1"/>
          </p:cNvSpPr>
          <p:nvPr>
            <p:ph type="sldNum" sz="quarter" idx="5"/>
          </p:nvPr>
        </p:nvSpPr>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36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9600" noProof="0" dirty="0"/>
              <a:t>En ERA, ofrecemos varios programas para ayudar a vender su casa y atraer a los compradores.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9600" b="1" noProof="0" dirty="0"/>
              <a:t>* Consulte con su gerente para ver si participa en estos programas. Edite los programas que no se aplican a usted.</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41</a:t>
            </a:fld>
            <a:endParaRPr lang="en-US" dirty="0"/>
          </a:p>
        </p:txBody>
      </p:sp>
    </p:spTree>
    <p:extLst>
      <p:ext uri="{BB962C8B-B14F-4D97-AF65-F5344CB8AC3E}">
        <p14:creationId xmlns:p14="http://schemas.microsoft.com/office/powerpoint/2010/main" val="3547325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en-US" sz="1400" b="1" dirty="0"/>
              <a:t>Beneficios del plan de protección del hogar para vendedores</a:t>
            </a:r>
          </a:p>
          <a:p>
            <a:pPr marL="0" indent="0" algn="l" rtl="0">
              <a:buNone/>
            </a:pPr>
            <a:r>
              <a:rPr lang="en-US" sz="1400" dirty="0"/>
              <a:t>-Un plan de protección del hogar puede mitigar problemas inesperados de la inspección de la casa y mantener la venta por buen camino.</a:t>
            </a:r>
          </a:p>
          <a:p>
            <a:pPr algn="l" rtl="0"/>
            <a:r>
              <a:rPr lang="en-US" sz="1400" dirty="0"/>
              <a:t>-Aumenta la confianza del comprador </a:t>
            </a:r>
          </a:p>
          <a:p>
            <a:pPr algn="l" rtl="0"/>
            <a:r>
              <a:rPr lang="en-US" sz="1400" dirty="0"/>
              <a:t>-Costo mínimo en comparación con las reparaciones del aparato o del sistema</a:t>
            </a:r>
          </a:p>
          <a:p>
            <a:pPr algn="l" rtl="0"/>
            <a:r>
              <a:rPr lang="en-US" sz="1400" dirty="0"/>
              <a:t>-Agrega valor y diferenciación, y mejora la comerciabilidad del listado</a:t>
            </a:r>
          </a:p>
          <a:p>
            <a:pPr algn="l" rtl="0"/>
            <a:r>
              <a:rPr lang="en-US" sz="1400" dirty="0"/>
              <a:t>-Alivio de averías inesperadas y cubiertas mientras una casa está en el mercado</a:t>
            </a:r>
          </a:p>
          <a:p>
            <a:pPr algn="l" rtl="0"/>
            <a:r>
              <a:rPr lang="en-US" sz="1400" dirty="0"/>
              <a:t>-Reducir la necesidad de negociar el precio si una inspección encuentra problemas</a:t>
            </a:r>
          </a:p>
          <a:p>
            <a:pPr algn="l" rtl="0" eaLnBrk="1" hangingPunct="1"/>
            <a:r>
              <a:rPr lang="en-US" altLang="en-US" sz="1400" b="1" dirty="0">
                <a:solidFill>
                  <a:srgbClr val="250E62"/>
                </a:solidFill>
              </a:rPr>
              <a:t>Para compradores de vivienda:</a:t>
            </a:r>
          </a:p>
          <a:p>
            <a:pPr algn="l" rtl="0" eaLnBrk="1" hangingPunct="1"/>
            <a:r>
              <a:rPr lang="en-US" altLang="en-US" sz="1400" dirty="0">
                <a:solidFill>
                  <a:srgbClr val="250E62"/>
                </a:solidFill>
              </a:rPr>
              <a:t>Una garantía AHS protege la casa para que el comprador pueda concentrarse en convertirla en una casa. Puede ayudarlos a evitar el estrés por posibles condiciones preexistentes indetectables, como la falta de mantenimiento y los sistemas que no coinciden. La confianza adicional proviene de la red nacional de expertos en reparación de viviendas de AHS, quienes son preseleccionados y monitoreados.</a:t>
            </a:r>
          </a:p>
          <a:p>
            <a:pPr lvl="1" algn="l" rtl="0" eaLnBrk="1" hangingPunct="1">
              <a:buClr>
                <a:srgbClr val="C8102E"/>
              </a:buClr>
              <a:buFont typeface="Wingdings" panose="05000000000000000000" pitchFamily="2" charset="2"/>
              <a:buChar char="§"/>
            </a:pPr>
            <a:r>
              <a:rPr lang="en-US" altLang="en-US" sz="1400" dirty="0">
                <a:solidFill>
                  <a:srgbClr val="250E62"/>
                </a:solidFill>
              </a:rPr>
              <a:t>Proporciona soluciones de reparación en lugar de tensiones de reparación.</a:t>
            </a:r>
          </a:p>
          <a:p>
            <a:pPr lvl="1" algn="l" rtl="0" eaLnBrk="1" hangingPunct="1">
              <a:buClr>
                <a:srgbClr val="C8102E"/>
              </a:buClr>
              <a:buFont typeface="Wingdings" panose="05000000000000000000" pitchFamily="2" charset="2"/>
              <a:buChar char="§"/>
            </a:pPr>
            <a:r>
              <a:rPr lang="en-US" altLang="en-US" sz="1400" dirty="0">
                <a:solidFill>
                  <a:srgbClr val="250E62"/>
                </a:solidFill>
              </a:rPr>
              <a:t>Agrega un proceso de reparación acelerado en los artículos cubiertos</a:t>
            </a:r>
          </a:p>
          <a:p>
            <a:pPr lvl="1" algn="l" rtl="0" eaLnBrk="1" hangingPunct="1">
              <a:buClr>
                <a:srgbClr val="C8102E"/>
              </a:buClr>
              <a:buFont typeface="Wingdings" panose="05000000000000000000" pitchFamily="2" charset="2"/>
              <a:buChar char="§"/>
            </a:pPr>
            <a:r>
              <a:rPr lang="en-US" altLang="en-US" sz="1400" dirty="0">
                <a:solidFill>
                  <a:srgbClr val="250E62"/>
                </a:solidFill>
              </a:rPr>
              <a:t>Protección presupuestaria durante el cierre de la crisis de efectivo</a:t>
            </a:r>
          </a:p>
          <a:p>
            <a:pPr lvl="1" algn="l" rtl="0" eaLnBrk="1" hangingPunct="1">
              <a:buClr>
                <a:srgbClr val="C8102E"/>
              </a:buClr>
              <a:buFont typeface="Wingdings" panose="05000000000000000000" pitchFamily="2" charset="2"/>
              <a:buChar char="§"/>
            </a:pPr>
            <a:r>
              <a:rPr lang="en-US" altLang="en-US" sz="1400" dirty="0">
                <a:solidFill>
                  <a:srgbClr val="250E62"/>
                </a:solidFill>
              </a:rPr>
              <a:t>Hace y ofrece destaque en un mercado competitivo.</a:t>
            </a:r>
          </a:p>
          <a:p>
            <a:pPr algn="l" rtl="0" eaLnBrk="1" hangingPunct="1">
              <a:buClr>
                <a:srgbClr val="C8102E"/>
              </a:buClr>
            </a:pPr>
            <a:endParaRPr lang="en-US" altLang="en-US" sz="1400" dirty="0">
              <a:solidFill>
                <a:srgbClr val="250E6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Para obtener más información sobre este programa, visite: </a:t>
            </a:r>
            <a:r>
              <a:rPr lang="en-US" sz="1200" b="1" i="0" kern="1200" dirty="0">
                <a:solidFill>
                  <a:schemeClr val="tx1"/>
                </a:solidFill>
                <a:effectLst/>
                <a:latin typeface="+mn-lt"/>
                <a:ea typeface="+mn-ea"/>
                <a:cs typeface="+mn-cs"/>
                <a:hlinkClick r:id="rId3" tooltip="https://leverage.era.com/content/era/en/content/agent-tools/home-protection-plan.html"/>
              </a:rPr>
              <a:t>https://leverage.era.com/content/era/en/content/agent-tools/Home-Protection-Plan.html</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42</a:t>
            </a:fld>
            <a:endParaRPr lang="en-US" dirty="0"/>
          </a:p>
        </p:txBody>
      </p:sp>
    </p:spTree>
    <p:extLst>
      <p:ext uri="{BB962C8B-B14F-4D97-AF65-F5344CB8AC3E}">
        <p14:creationId xmlns:p14="http://schemas.microsoft.com/office/powerpoint/2010/main" val="3615314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sz="1400" b="1" noProof="0" dirty="0"/>
              <a:t>*** Consulte con su representante para asegurarse de ofrecer este programa ***</a:t>
            </a:r>
          </a:p>
          <a:p>
            <a:pPr algn="l" rtl="0"/>
            <a:endParaRPr lang="es-CO" sz="1400" noProof="0" dirty="0"/>
          </a:p>
          <a:p>
            <a:pPr algn="l" rtl="0"/>
            <a:r>
              <a:rPr lang="es-CO" sz="1400" noProof="0" dirty="0"/>
              <a:t>Concepto de elección:</a:t>
            </a:r>
          </a:p>
          <a:p>
            <a:pPr algn="l" rtl="0"/>
            <a:r>
              <a:rPr lang="es-CO" sz="1400" kern="1200" noProof="0" dirty="0">
                <a:solidFill>
                  <a:schemeClr val="tx1"/>
                </a:solidFill>
                <a:latin typeface="+mn-lt"/>
                <a:ea typeface="+mn-ea"/>
                <a:cs typeface="+mn-cs"/>
              </a:rPr>
              <a:t>Somos la única inmobiliaria nacional que ofrece esto, un plan de compra garantizado que se ofrece a nivel nacional. Esto le brinda certeza y seguridad durante el proceso de venta de la vivienda para que pueda mudarse a su próxima casa con un poco menos de estrés.</a:t>
            </a:r>
          </a:p>
          <a:p>
            <a:pPr algn="l" rtl="0"/>
            <a:endParaRPr lang="es-CO" sz="1400" kern="1200" noProof="0" dirty="0">
              <a:solidFill>
                <a:schemeClr val="tx1"/>
              </a:solidFill>
              <a:latin typeface="+mn-lt"/>
              <a:ea typeface="+mn-ea"/>
              <a:cs typeface="+mn-cs"/>
            </a:endParaRPr>
          </a:p>
          <a:p>
            <a:pPr algn="l" rtl="0"/>
            <a:r>
              <a:rPr lang="es-CO" sz="1400" b="1" kern="1200" noProof="0" dirty="0">
                <a:solidFill>
                  <a:schemeClr val="tx1"/>
                </a:solidFill>
                <a:latin typeface="+mn-lt"/>
                <a:ea typeface="+mn-ea"/>
                <a:cs typeface="+mn-cs"/>
              </a:rPr>
              <a:t>Para obtener más información sobre este programa, visite: https://leverage.era.com/content/era/en/content/agent-tools/sellers-security-plan.html</a:t>
            </a:r>
          </a:p>
          <a:p>
            <a:pPr algn="l" rtl="0"/>
            <a:endParaRPr lang="en-US" sz="14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43</a:t>
            </a:fld>
            <a:endParaRPr lang="en-US" dirty="0"/>
          </a:p>
        </p:txBody>
      </p:sp>
    </p:spTree>
    <p:extLst>
      <p:ext uri="{BB962C8B-B14F-4D97-AF65-F5344CB8AC3E}">
        <p14:creationId xmlns:p14="http://schemas.microsoft.com/office/powerpoint/2010/main" val="3403655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sz="1400" noProof="0" dirty="0"/>
              <a:t>Tendrá acceso a Home </a:t>
            </a:r>
            <a:r>
              <a:rPr lang="es-CO" sz="1400" noProof="0" dirty="0" err="1"/>
              <a:t>Concierge</a:t>
            </a:r>
            <a:r>
              <a:rPr lang="es-CO" sz="1400" noProof="0" dirty="0"/>
              <a:t>, el cual está diseñado para ser un portal conveniente donde puede obtener acceso a contratistas locales de renombre.</a:t>
            </a:r>
            <a:endParaRPr lang="es-CO" sz="1400" strike="sngStrike" noProof="0" dirty="0"/>
          </a:p>
          <a:p>
            <a:pPr algn="l" rtl="0"/>
            <a:endParaRPr lang="es-CO" sz="1400" noProof="0" dirty="0"/>
          </a:p>
          <a:p>
            <a:pPr algn="l" rtl="0"/>
            <a:r>
              <a:rPr lang="es-CO" sz="1400" kern="1200" noProof="0" dirty="0">
                <a:solidFill>
                  <a:schemeClr val="tx1"/>
                </a:solidFill>
                <a:latin typeface="+mn-lt"/>
                <a:ea typeface="+mn-ea"/>
                <a:cs typeface="+mn-cs"/>
              </a:rPr>
              <a:t>A continuación, se muestra un ejemplo en el que es posible que desee mencionar u ofrecer los beneficios de Home </a:t>
            </a:r>
            <a:r>
              <a:rPr lang="es-CO" sz="1400" kern="1200" noProof="0" dirty="0" err="1">
                <a:solidFill>
                  <a:schemeClr val="tx1"/>
                </a:solidFill>
                <a:latin typeface="+mn-lt"/>
                <a:ea typeface="+mn-ea"/>
                <a:cs typeface="+mn-cs"/>
              </a:rPr>
              <a:t>Concierge</a:t>
            </a:r>
            <a:r>
              <a:rPr lang="es-CO" sz="1400" kern="1200" noProof="0" dirty="0">
                <a:solidFill>
                  <a:schemeClr val="tx1"/>
                </a:solidFill>
                <a:latin typeface="+mn-lt"/>
                <a:ea typeface="+mn-ea"/>
                <a:cs typeface="+mn-cs"/>
              </a:rPr>
              <a:t>:</a:t>
            </a:r>
          </a:p>
          <a:p>
            <a:pPr algn="l" rtl="0"/>
            <a:endParaRPr lang="es-CO" sz="1400" kern="1200" noProof="0" dirty="0">
              <a:solidFill>
                <a:schemeClr val="tx1"/>
              </a:solidFill>
              <a:latin typeface="+mn-lt"/>
              <a:ea typeface="+mn-ea"/>
              <a:cs typeface="+mn-cs"/>
            </a:endParaRPr>
          </a:p>
          <a:p>
            <a:pPr algn="l" rtl="0"/>
            <a:r>
              <a:rPr lang="es-CO" sz="1400" noProof="0" dirty="0"/>
              <a:t>“El mercado dice que esto es lo que hay que hacer, obtener el precio de lista/ser competitivo con las empresas de la zona. A través de la relación de mi empresa con HomeAdvisor, tengo acceso a contratistas y proveedores de servicios que pueden ayudarlo a preparar su mercado local".</a:t>
            </a:r>
          </a:p>
          <a:p>
            <a:pPr algn="l" rtl="0"/>
            <a:endParaRPr lang="en-US" sz="14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44</a:t>
            </a:fld>
            <a:endParaRPr lang="en-US" dirty="0"/>
          </a:p>
        </p:txBody>
      </p:sp>
    </p:spTree>
    <p:extLst>
      <p:ext uri="{BB962C8B-B14F-4D97-AF65-F5344CB8AC3E}">
        <p14:creationId xmlns:p14="http://schemas.microsoft.com/office/powerpoint/2010/main" val="1760934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noProof="0" dirty="0"/>
              <a:t>Cuando cotice conmigo, tendrá acceso a ERA </a:t>
            </a:r>
            <a:r>
              <a:rPr lang="es-CO" sz="1400" noProof="0" dirty="0" err="1"/>
              <a:t>Moves</a:t>
            </a:r>
            <a:r>
              <a:rPr lang="es-CO" sz="1400" noProof="0" dirty="0"/>
              <a:t>, un programa previo a la mudanza que le ahorra hasta un 25% durante su mudanza y está diseñado para ayudar a facilitar el proceso de mudanza. Incluye un servicio que ayuda a conectar sus servicios públicos en su nuevo hogar con una simple llamada telefónica. También recibirá correos electrónicos míos con ofertas locales y nacionales.</a:t>
            </a:r>
          </a:p>
          <a:p>
            <a:pPr algn="l" rtl="0"/>
            <a:endParaRPr lang="es-CO" sz="1400" kern="1200" noProof="0" dirty="0">
              <a:solidFill>
                <a:schemeClr val="tx1"/>
              </a:solidFill>
              <a:latin typeface="+mn-lt"/>
              <a:ea typeface="+mn-ea"/>
              <a:cs typeface="+mn-cs"/>
            </a:endParaRPr>
          </a:p>
          <a:p>
            <a:pPr algn="l" rtl="0"/>
            <a:r>
              <a:rPr lang="es-CO" sz="1400" b="1" kern="1200" noProof="0" dirty="0">
                <a:solidFill>
                  <a:schemeClr val="tx1"/>
                </a:solidFill>
                <a:latin typeface="+mn-lt"/>
                <a:ea typeface="+mn-ea"/>
                <a:cs typeface="+mn-cs"/>
              </a:rPr>
              <a:t>Para obtener más información sobre este programa, visite</a:t>
            </a:r>
            <a:r>
              <a:rPr lang="es-CO" sz="1400" b="0" kern="1200" noProof="0" dirty="0">
                <a:solidFill>
                  <a:schemeClr val="tx1"/>
                </a:solidFill>
                <a:latin typeface="+mn-lt"/>
                <a:ea typeface="+mn-ea"/>
                <a:cs typeface="+mn-cs"/>
              </a:rPr>
              <a:t>: </a:t>
            </a:r>
            <a:r>
              <a:rPr lang="es-CO" sz="1400" b="1" noProof="0" dirty="0"/>
              <a:t>https://leverage.era.com/content/era/en/content/agent-tools/era-moves.html </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45</a:t>
            </a:fld>
            <a:endParaRPr lang="en-US" dirty="0"/>
          </a:p>
        </p:txBody>
      </p:sp>
    </p:spTree>
    <p:extLst>
      <p:ext uri="{BB962C8B-B14F-4D97-AF65-F5344CB8AC3E}">
        <p14:creationId xmlns:p14="http://schemas.microsoft.com/office/powerpoint/2010/main" val="1912927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sz="19900" b="1" noProof="0" dirty="0"/>
              <a:t>Puede utilizar las siguientes diapositivas para su sección de mercadeo, si reúne los requisitos para utilizar estos programas. </a:t>
            </a:r>
          </a:p>
        </p:txBody>
      </p:sp>
      <p:sp>
        <p:nvSpPr>
          <p:cNvPr id="4" name="Slide Number Placeholder 3"/>
          <p:cNvSpPr>
            <a:spLocks noGrp="1"/>
          </p:cNvSpPr>
          <p:nvPr>
            <p:ph type="sldNum" sz="quarter" idx="5"/>
          </p:nvPr>
        </p:nvSpPr>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094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noProof="0" dirty="0"/>
              <a:t>ERA está muy centrado no solo en conseguirle clientes potenciales, sino también en clientes potenciales que tengan más probabilidades de convertirse en compradores.</a:t>
            </a:r>
          </a:p>
          <a:p>
            <a:pPr algn="l" rtl="0"/>
            <a:endParaRPr lang="es-CO" noProof="0" dirty="0"/>
          </a:p>
          <a:p>
            <a:pPr algn="l" rtl="0"/>
            <a:r>
              <a:rPr lang="es-CO" noProof="0" dirty="0"/>
              <a:t>El 97% de los mensajes de texto han sido abiertos y leídos y el 60% se han convertido en proyecciones. </a:t>
            </a:r>
          </a:p>
          <a:p>
            <a:pPr algn="l" rtl="0"/>
            <a:endParaRPr lang="es-CO" noProof="0" dirty="0"/>
          </a:p>
          <a:p>
            <a:pPr algn="l" rtl="0"/>
            <a:r>
              <a:rPr lang="es-CO" noProof="0" dirty="0"/>
              <a:t>Nuestro producto </a:t>
            </a:r>
            <a:r>
              <a:rPr lang="es-CO" noProof="0" dirty="0" err="1"/>
              <a:t>TextERA</a:t>
            </a:r>
            <a:r>
              <a:rPr lang="es-CO" noProof="0" dirty="0"/>
              <a:t> es nuestro generador novedades número uno. </a:t>
            </a:r>
          </a:p>
          <a:p>
            <a:pPr algn="l" rtl="0"/>
            <a:r>
              <a:rPr lang="es-CO" b="0" noProof="0" dirty="0"/>
              <a:t>Generamos automáticamente palabras clave y códigos para su propiedad.</a:t>
            </a:r>
          </a:p>
          <a:p>
            <a:pPr algn="l" rtl="0"/>
            <a:r>
              <a:rPr lang="es-CO" noProof="0" dirty="0"/>
              <a:t>La palabra clave o código de </a:t>
            </a:r>
            <a:r>
              <a:rPr lang="es-CO" noProof="0" dirty="0" err="1"/>
              <a:t>TextERA</a:t>
            </a:r>
            <a:r>
              <a:rPr lang="es-CO" noProof="0" dirty="0"/>
              <a:t> aparecerá en los letreros del jardín e incluso en mis materiales de mercadeo. </a:t>
            </a:r>
          </a:p>
          <a:p>
            <a:pPr algn="l" rtl="0"/>
            <a:r>
              <a:rPr lang="es-CO" noProof="0" dirty="0"/>
              <a:t>Con el código, los compradores pueden ver los detalles de la propiedad de inmediato y se me notificará.</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0" noProof="0" dirty="0"/>
              <a:t>Todos los clientes potenciales se sincronizan automáticamente con el CRM que uso para asegurarme de capturar y convertir cada cliente potencial.</a:t>
            </a:r>
          </a:p>
          <a:p>
            <a:pPr algn="l" rtl="0"/>
            <a:endParaRPr lang="es-CO" noProof="0" dirty="0"/>
          </a:p>
          <a:p>
            <a:pPr algn="l" rtl="0"/>
            <a:endParaRPr lang="es-CO" noProof="0" dirty="0"/>
          </a:p>
          <a:p>
            <a:pPr algn="l" rtl="0"/>
            <a:r>
              <a:rPr lang="es-CO" noProof="0" dirty="0"/>
              <a:t>Es un producto bastante sorprendente. Pruébelo ahora mismo. Texto</a:t>
            </a:r>
            <a:r>
              <a:rPr lang="es-CO" b="1" noProof="0" dirty="0"/>
              <a:t>[su código de empresa individualizado] </a:t>
            </a:r>
            <a:r>
              <a:rPr lang="es-CO" noProof="0" dirty="0"/>
              <a:t>al 35620.</a:t>
            </a:r>
          </a:p>
          <a:p>
            <a:pPr algn="l" rtl="0"/>
            <a:endParaRPr lang="es-CO" noProof="0" dirty="0"/>
          </a:p>
          <a:p>
            <a:pPr algn="l" rtl="0"/>
            <a:r>
              <a:rPr lang="es-CO" b="1" noProof="0" dirty="0"/>
              <a:t>Para obtener más información sobre este programa, visite https://leverage.era.com/content/era/en/content/agent-tools/textera.html</a:t>
            </a:r>
          </a:p>
        </p:txBody>
      </p:sp>
      <p:sp>
        <p:nvSpPr>
          <p:cNvPr id="4" name="Slide Number Placeholder 3"/>
          <p:cNvSpPr>
            <a:spLocks noGrp="1"/>
          </p:cNvSpPr>
          <p:nvPr>
            <p:ph type="sldNum" sz="quarter" idx="5"/>
          </p:nvPr>
        </p:nvSpPr>
        <p:spPr/>
        <p:txBody>
          <a:bodyPr/>
          <a:lstStyle/>
          <a:p>
            <a:pPr algn="l" rtl="0"/>
            <a:fld id="{E2AE3BE0-A479-40EF-AA12-B5A11A5CBBD6}" type="slidenum">
              <a:rPr lang="en-US" smtClean="0"/>
              <a:t>47</a:t>
            </a:fld>
            <a:endParaRPr lang="en-US" dirty="0"/>
          </a:p>
        </p:txBody>
      </p:sp>
    </p:spTree>
    <p:extLst>
      <p:ext uri="{BB962C8B-B14F-4D97-AF65-F5344CB8AC3E}">
        <p14:creationId xmlns:p14="http://schemas.microsoft.com/office/powerpoint/2010/main" val="1008979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sz="9600" noProof="0" dirty="0"/>
              <a:t>Se crearán videos Recién Agregados y Abiertos al publico general para su propiedad y se cargarán en las páginas de Facebook y YouTube. </a:t>
            </a:r>
          </a:p>
          <a:p>
            <a:pPr algn="l" rtl="0"/>
            <a:endParaRPr lang="es-CO" sz="9600" noProof="0" dirty="0"/>
          </a:p>
          <a:p>
            <a:pPr algn="l" rtl="0"/>
            <a:r>
              <a:rPr lang="es-CO" sz="9600" noProof="0" dirty="0"/>
              <a:t>Puedo orientarme fácilmente a posibles compradores de viviendas en su área, a los que de otra manera no habría podido llegar.</a:t>
            </a:r>
          </a:p>
          <a:p>
            <a:pPr algn="l" rtl="0"/>
            <a:endParaRPr lang="es-CO" sz="9600" noProof="0" dirty="0"/>
          </a:p>
          <a:p>
            <a:pPr algn="l" rtl="0"/>
            <a:r>
              <a:rPr lang="es-CO" sz="9600" b="1" noProof="0" dirty="0"/>
              <a:t>Para obtener más información sobre este programa, visite https://leverage.era.com/content/era/en/content/marketing/socialboost.html</a:t>
            </a:r>
          </a:p>
        </p:txBody>
      </p:sp>
      <p:sp>
        <p:nvSpPr>
          <p:cNvPr id="4" name="Slide Number Placeholder 3"/>
          <p:cNvSpPr>
            <a:spLocks noGrp="1"/>
          </p:cNvSpPr>
          <p:nvPr>
            <p:ph type="sldNum" sz="quarter" idx="5"/>
          </p:nvPr>
        </p:nvSpPr>
        <p:spPr/>
        <p:txBody>
          <a:bodyPr/>
          <a:lstStyle/>
          <a:p>
            <a:pPr algn="l" rtl="0"/>
            <a:fld id="{E2AE3BE0-A479-40EF-AA12-B5A11A5CBBD6}" type="slidenum">
              <a:rPr lang="en-US" smtClean="0"/>
              <a:t>48</a:t>
            </a:fld>
            <a:endParaRPr lang="en-US" dirty="0"/>
          </a:p>
        </p:txBody>
      </p:sp>
    </p:spTree>
    <p:extLst>
      <p:ext uri="{BB962C8B-B14F-4D97-AF65-F5344CB8AC3E}">
        <p14:creationId xmlns:p14="http://schemas.microsoft.com/office/powerpoint/2010/main" val="197248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0" noProof="0" dirty="0">
                <a:solidFill>
                  <a:schemeClr val="tx1"/>
                </a:solidFill>
              </a:rPr>
              <a:t>Según la Asociación Nacional de Agentes Inmobiliarios el 93% de todos los compradores confían en Internet como fuente de información en el proceso de compra y venta de viviendas *. Los compradores esperan y merecen un alto nivel de servicio al cliente, incluida una respuesta rápida, y eso es lo que obtendrán.</a:t>
            </a:r>
          </a:p>
          <a:p>
            <a:pPr algn="l" rtl="0"/>
            <a:endParaRPr lang="es-C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Estoy disponible y puedo aceptar clientes potenciales, ya sea por correo electrónico, mensaje de texto, teléfono, chat, todas las bases están cubiertas.</a:t>
            </a:r>
          </a:p>
          <a:p>
            <a:pPr algn="l" rtl="0"/>
            <a:endParaRPr lang="es-CO" noProof="0" dirty="0"/>
          </a:p>
          <a:p>
            <a:pPr algn="l" rtl="0"/>
            <a:r>
              <a:rPr lang="es-CO" noProof="0" dirty="0"/>
              <a:t>*</a:t>
            </a:r>
            <a:r>
              <a:rPr lang="es-CO" sz="1200" kern="1200" noProof="0" dirty="0">
                <a:solidFill>
                  <a:schemeClr val="tx1"/>
                </a:solidFill>
                <a:latin typeface="+mn-lt"/>
                <a:ea typeface="+mn-ea"/>
                <a:cs typeface="+mn-cs"/>
              </a:rPr>
              <a:t>Informe de perfil de compradores y vendedores de viviendas de </a:t>
            </a:r>
            <a:r>
              <a:rPr lang="es-CO" sz="1200" kern="1200" noProof="0" dirty="0" err="1">
                <a:solidFill>
                  <a:schemeClr val="tx1"/>
                </a:solidFill>
                <a:latin typeface="+mn-lt"/>
                <a:ea typeface="+mn-ea"/>
                <a:cs typeface="+mn-cs"/>
              </a:rPr>
              <a:t>NAR</a:t>
            </a:r>
            <a:r>
              <a:rPr lang="es-CO" sz="1200" kern="1200" noProof="0" dirty="0">
                <a:solidFill>
                  <a:schemeClr val="tx1"/>
                </a:solidFill>
                <a:latin typeface="+mn-lt"/>
                <a:ea typeface="+mn-ea"/>
                <a:cs typeface="+mn-cs"/>
              </a:rPr>
              <a:t> 2019 Nov</a:t>
            </a:r>
            <a:endParaRPr lang="es-CO" noProof="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49</a:t>
            </a:fld>
            <a:endParaRPr lang="en-US" dirty="0"/>
          </a:p>
        </p:txBody>
      </p:sp>
    </p:spTree>
    <p:extLst>
      <p:ext uri="{BB962C8B-B14F-4D97-AF65-F5344CB8AC3E}">
        <p14:creationId xmlns:p14="http://schemas.microsoft.com/office/powerpoint/2010/main" val="326904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noProof="0" dirty="0"/>
              <a:t>Haga preguntas para comprender las mejores o únicas características de venta de la casa. Puede obtener esta información de una llamada previa a la reunión de cotización. Si ya tiene esta información, aproveche esta oportunidad para recapitular lo que el vendedor ha compartido anteriormente.</a:t>
            </a:r>
          </a:p>
          <a:p>
            <a:pPr algn="l" rtl="0"/>
            <a:endParaRPr lang="es-CO" noProof="0" dirty="0"/>
          </a:p>
          <a:p>
            <a:pPr marL="228600" lvl="1" algn="l" rtl="0"/>
            <a:r>
              <a:rPr lang="es-CO" noProof="0" dirty="0"/>
              <a:t>¿Cuáles considera que son los puntos más favorables para la venta de la propiedad?</a:t>
            </a:r>
          </a:p>
          <a:p>
            <a:pPr marL="228600" lvl="1" algn="l" rtl="0"/>
            <a:r>
              <a:rPr lang="es-CO" noProof="0" dirty="0"/>
              <a:t>¿Cuáles son tus aspectos favoritos?</a:t>
            </a:r>
          </a:p>
          <a:p>
            <a:pPr marL="228600" lvl="1" algn="l" rtl="0"/>
            <a:r>
              <a:rPr lang="es-CO" noProof="0" dirty="0"/>
              <a:t>¿Hay mejoras en la casa?</a:t>
            </a:r>
          </a:p>
          <a:p>
            <a:pPr marL="228600" lvl="1" algn="l" rtl="0"/>
            <a:r>
              <a:rPr lang="es-CO" noProof="0" dirty="0"/>
              <a:t>¿Alguna idea para usar ciertos espacios?</a:t>
            </a:r>
          </a:p>
          <a:p>
            <a:pPr marL="228600" lvl="1" algn="l" rtl="0"/>
            <a:r>
              <a:rPr lang="es-CO" noProof="0" dirty="0"/>
              <a:t>¿Hay algún desafío potencial que ve con el hogar?</a:t>
            </a:r>
          </a:p>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5</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Si está interesado en utilizar el documento Compromiso con el servicio en apalancamiento, haga clic aquí: </a:t>
            </a:r>
            <a:r>
              <a:rPr lang="es-CO" noProof="0" dirty="0">
                <a:hlinkClick r:id="rId3"/>
              </a:rPr>
              <a:t>https://leverage.era.com/content/era/en/content/marketing/listing-acquisition.html</a:t>
            </a:r>
            <a:endParaRPr lang="es-C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noProof="0" dirty="0"/>
              <a:t>Luego, seleccione Compromiso con el servicio en el menú desplegable y haga clic en descargar.</a:t>
            </a:r>
          </a:p>
          <a:p>
            <a:pPr algn="l" rtl="0"/>
            <a:endParaRPr lang="es-CO" noProof="0" dirty="0"/>
          </a:p>
          <a:p>
            <a:pPr algn="l" rtl="0"/>
            <a:endParaRPr lang="es-CO" noProof="0" dirty="0"/>
          </a:p>
          <a:p>
            <a:pPr algn="l" rtl="0"/>
            <a:r>
              <a:rPr lang="es-CO" noProof="0" dirty="0"/>
              <a:t>Cuando usted trabaja conmigo, yo me comprometo a brindarle el servicio personalizado que se merece y cumplir con sus expectativas en cada paso del camino. Proporcionaré un análisis de mercado comparativo para determinar el valor de mercado de su propiedad. Prepararé una estimación de los gastos anticipados, los ingresos estimados que podría recibir según el precio solicitado o acordado. No solo eso, estoy comprometido a trabajar junto con usted en un plan de mercadeo personalizado para ayudar a vender su casa, que incluye al menos XX fotos que estarán publicadas en sitios web dentro de X días…".</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50</a:t>
            </a:fld>
            <a:endParaRPr lang="en-US" dirty="0"/>
          </a:p>
        </p:txBody>
      </p:sp>
    </p:spTree>
    <p:extLst>
      <p:ext uri="{BB962C8B-B14F-4D97-AF65-F5344CB8AC3E}">
        <p14:creationId xmlns:p14="http://schemas.microsoft.com/office/powerpoint/2010/main" val="1533005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9600" noProof="0" dirty="0"/>
              <a:t>En ERA, ofrecemos varios programas para ayudar a vender su casa y atraer a los compradores.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9600" b="1" noProof="0" dirty="0"/>
              <a:t>*Consulte con su gestor para ver si participa en estos programas como corretaje. Edite los programas que no se aplican a usted.</a:t>
            </a: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51</a:t>
            </a:fld>
            <a:endParaRPr lang="en-US" dirty="0"/>
          </a:p>
        </p:txBody>
      </p:sp>
    </p:spTree>
    <p:extLst>
      <p:ext uri="{BB962C8B-B14F-4D97-AF65-F5344CB8AC3E}">
        <p14:creationId xmlns:p14="http://schemas.microsoft.com/office/powerpoint/2010/main" val="3907683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400" b="1" dirty="0">
                <a:latin typeface="Arial" pitchFamily="34" charset="0"/>
                <a:cs typeface="Arial" pitchFamily="34" charset="0"/>
              </a:rPr>
              <a:t>* Este programa solo está disponible para los afiliados de Realogy Advantage Broker Network. Comuníquese con su corredor para obtener más información.</a:t>
            </a:r>
          </a:p>
          <a:p>
            <a:pPr algn="l" rtl="0"/>
            <a:endParaRPr lang="en-US" sz="1400" b="1"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52</a:t>
            </a:fld>
            <a:endParaRPr lang="en-US" dirty="0"/>
          </a:p>
        </p:txBody>
      </p:sp>
    </p:spTree>
    <p:extLst>
      <p:ext uri="{BB962C8B-B14F-4D97-AF65-F5344CB8AC3E}">
        <p14:creationId xmlns:p14="http://schemas.microsoft.com/office/powerpoint/2010/main" val="2169456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1" noProof="0" dirty="0">
                <a:latin typeface="Arial" pitchFamily="34" charset="0"/>
                <a:cs typeface="Arial" pitchFamily="34" charset="0"/>
              </a:rPr>
              <a:t>* Este programa solo está disponible para los afiliados de </a:t>
            </a:r>
            <a:r>
              <a:rPr lang="es-CO" sz="1400" b="1" noProof="0" dirty="0" err="1">
                <a:latin typeface="Arial" pitchFamily="34" charset="0"/>
                <a:cs typeface="Arial" pitchFamily="34" charset="0"/>
              </a:rPr>
              <a:t>Cartus</a:t>
            </a:r>
            <a:r>
              <a:rPr lang="es-CO" sz="1400" b="1" noProof="0" dirty="0">
                <a:latin typeface="Arial" pitchFamily="34" charset="0"/>
                <a:cs typeface="Arial" pitchFamily="34" charset="0"/>
              </a:rPr>
              <a:t> Network. Comuníquese con su representante para obtener más información.</a:t>
            </a:r>
            <a:endParaRPr lang="es-CO" sz="1400" noProof="0" dirty="0"/>
          </a:p>
          <a:p>
            <a:pPr algn="l" rtl="0"/>
            <a:endParaRPr lang="en-US" sz="14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53</a:t>
            </a:fld>
            <a:endParaRPr lang="en-US" dirty="0"/>
          </a:p>
        </p:txBody>
      </p:sp>
    </p:spTree>
    <p:extLst>
      <p:ext uri="{BB962C8B-B14F-4D97-AF65-F5344CB8AC3E}">
        <p14:creationId xmlns:p14="http://schemas.microsoft.com/office/powerpoint/2010/main" val="615200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1" i="0" kern="1200" noProof="0" dirty="0">
                <a:solidFill>
                  <a:schemeClr val="tx1"/>
                </a:solidFill>
                <a:effectLst/>
                <a:latin typeface="+mn-lt"/>
                <a:ea typeface="+mn-ea"/>
                <a:cs typeface="+mn-cs"/>
              </a:rPr>
              <a:t>Nota: el programa no está disponible en Alabama, Alaska, Luisiana, Misisipi, Nueva Jersey ni Oregón</a:t>
            </a:r>
            <a:r>
              <a:rPr lang="es-CO" sz="1400" b="1" noProof="0" dirty="0">
                <a:latin typeface="Arial" pitchFamily="34" charset="0"/>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b="1" noProof="0" dirty="0">
              <a:latin typeface="Arial" pitchFamily="34" charset="0"/>
              <a:cs typeface="Arial" pitchFamily="34" charset="0"/>
            </a:endParaRPr>
          </a:p>
          <a:p>
            <a:pPr algn="l" rtl="0"/>
            <a:r>
              <a:rPr lang="es-CO" sz="1400" b="1" noProof="0" dirty="0">
                <a:latin typeface="Arial" pitchFamily="34" charset="0"/>
                <a:cs typeface="Arial" pitchFamily="34" charset="0"/>
              </a:rPr>
              <a:t>* Este programa solo está disponible para los afiliados de </a:t>
            </a:r>
            <a:r>
              <a:rPr lang="es-CO" sz="1400" b="1" noProof="0" dirty="0" err="1">
                <a:latin typeface="Arial" pitchFamily="34" charset="0"/>
                <a:cs typeface="Arial" pitchFamily="34" charset="0"/>
              </a:rPr>
              <a:t>Realogy</a:t>
            </a:r>
            <a:r>
              <a:rPr lang="es-CO" sz="1400" b="1" noProof="0" dirty="0">
                <a:latin typeface="Arial" pitchFamily="34" charset="0"/>
                <a:cs typeface="Arial" pitchFamily="34" charset="0"/>
              </a:rPr>
              <a:t> </a:t>
            </a:r>
            <a:r>
              <a:rPr lang="es-CO" sz="1400" b="1" noProof="0" dirty="0" err="1">
                <a:latin typeface="Arial" pitchFamily="34" charset="0"/>
                <a:cs typeface="Arial" pitchFamily="34" charset="0"/>
              </a:rPr>
              <a:t>Advantage</a:t>
            </a:r>
            <a:r>
              <a:rPr lang="es-CO" sz="1400" b="1" noProof="0" dirty="0">
                <a:latin typeface="Arial" pitchFamily="34" charset="0"/>
                <a:cs typeface="Arial" pitchFamily="34" charset="0"/>
              </a:rPr>
              <a:t> </a:t>
            </a:r>
            <a:r>
              <a:rPr lang="es-CO" sz="1400" b="1" noProof="0" dirty="0" err="1">
                <a:latin typeface="Arial" pitchFamily="34" charset="0"/>
                <a:cs typeface="Arial" pitchFamily="34" charset="0"/>
              </a:rPr>
              <a:t>Broker</a:t>
            </a:r>
            <a:r>
              <a:rPr lang="es-CO" sz="1400" b="1" noProof="0" dirty="0">
                <a:latin typeface="Arial" pitchFamily="34" charset="0"/>
                <a:cs typeface="Arial" pitchFamily="34" charset="0"/>
              </a:rPr>
              <a:t> Network. Comuníquese con su representante para obtener más información.</a:t>
            </a:r>
          </a:p>
          <a:p>
            <a:pPr algn="l" rtl="0"/>
            <a:endParaRPr lang="es-CO" sz="1400" b="1" noProof="0" dirty="0">
              <a:latin typeface="Arial" pitchFamily="34" charset="0"/>
              <a:cs typeface="Arial" pitchFamily="34" charset="0"/>
            </a:endParaRPr>
          </a:p>
          <a:p>
            <a:pPr algn="l" rtl="0"/>
            <a:r>
              <a:rPr lang="es-CO" sz="1400" b="1" noProof="0" dirty="0">
                <a:latin typeface="Arial" pitchFamily="34" charset="0"/>
                <a:cs typeface="Arial" pitchFamily="34" charset="0"/>
              </a:rPr>
              <a:t>Para obtener más información sobre este programa, visite https://leverage.era.com/content/era/en/content/agent-tools/NextDoor-Heroes.html</a:t>
            </a:r>
            <a:endParaRPr lang="es-CO" sz="1400" noProof="0" dirty="0"/>
          </a:p>
          <a:p>
            <a:pPr algn="l" rtl="0"/>
            <a:endParaRPr lang="en-US" sz="14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54</a:t>
            </a:fld>
            <a:endParaRPr lang="en-US" dirty="0"/>
          </a:p>
        </p:txBody>
      </p:sp>
    </p:spTree>
    <p:extLst>
      <p:ext uri="{BB962C8B-B14F-4D97-AF65-F5344CB8AC3E}">
        <p14:creationId xmlns:p14="http://schemas.microsoft.com/office/powerpoint/2010/main" val="371280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sz="1200" noProof="0" dirty="0"/>
              <a:t>Mucha gente está comprando casas sin ser vistas en el entorno actual. Esta diapositiva se puede omitir, dependiendo de la rapidez con la que deba abordar estas inquietudes.</a:t>
            </a:r>
          </a:p>
          <a:p>
            <a:pPr algn="l" rtl="0"/>
            <a:endParaRPr lang="es-CO" sz="1200" noProof="0" dirty="0"/>
          </a:p>
          <a:p>
            <a:pPr algn="l" rtl="0"/>
            <a:r>
              <a:rPr lang="es-CO" sz="1200" noProof="0" dirty="0"/>
              <a:t>Edite las viñetas según lo que pueda ofrecer. Algunas áreas que podría ofrecer virtualmente se encuentran dentro de los puntos anteriores:</a:t>
            </a:r>
          </a:p>
          <a:p>
            <a:pPr algn="l" rtl="0"/>
            <a:r>
              <a:rPr lang="es-CO" sz="1200" noProof="0" dirty="0"/>
              <a:t>-Reuniones virtuales</a:t>
            </a:r>
          </a:p>
          <a:p>
            <a:pPr algn="l" rtl="0"/>
            <a:r>
              <a:rPr lang="es-CO" sz="1200" noProof="0" dirty="0"/>
              <a:t>-Recorridos virtuales y recorridos presenciales</a:t>
            </a:r>
          </a:p>
          <a:p>
            <a:pPr algn="l" rtl="0"/>
            <a:r>
              <a:rPr lang="es-CO" sz="1200" noProof="0" dirty="0"/>
              <a:t>-Documentos electrónicos y firmas electrónicas</a:t>
            </a:r>
          </a:p>
          <a:p>
            <a:pPr algn="l" rtl="0"/>
            <a:r>
              <a:rPr lang="es-CO" sz="1200" noProof="0" dirty="0"/>
              <a:t>-Conexión de dinero o retiro de garantía</a:t>
            </a:r>
          </a:p>
          <a:p>
            <a:pPr algn="l" rtl="0"/>
            <a:r>
              <a:rPr lang="es-CO" sz="1200" noProof="0" dirty="0"/>
              <a:t>-Inspección del hogar</a:t>
            </a:r>
          </a:p>
          <a:p>
            <a:pPr algn="l" rtl="0"/>
            <a:r>
              <a:rPr lang="es-CO" sz="1200" noProof="0" dirty="0"/>
              <a:t>-Notario móvil </a:t>
            </a:r>
          </a:p>
          <a:p>
            <a:pPr algn="l" rtl="0"/>
            <a:r>
              <a:rPr lang="es-CO" sz="1200" noProof="0" dirty="0"/>
              <a:t>-Entrega de llaves</a:t>
            </a:r>
          </a:p>
          <a:p>
            <a:pPr algn="l" rtl="0"/>
            <a:endParaRPr lang="en-US" sz="9600"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6</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CO" noProof="0" dirty="0"/>
              <a:t>Comparta sus cualificaciones y credenciales </a:t>
            </a:r>
            <a:r>
              <a:rPr lang="es-CO" noProof="0" dirty="0">
                <a:highlight>
                  <a:srgbClr val="FFFF00"/>
                </a:highlight>
              </a:rPr>
              <a:t>aquí, como cualquier conexión que tenga con el vecindario, para que </a:t>
            </a:r>
            <a:r>
              <a:rPr lang="es-CO" noProof="0" dirty="0"/>
              <a:t>el vendedor entienda que usted es el experto local. </a:t>
            </a:r>
            <a:r>
              <a:rPr lang="es-CO" sz="1200" b="0" i="0" kern="1200" noProof="0" dirty="0">
                <a:solidFill>
                  <a:schemeClr val="tx1"/>
                </a:solidFill>
                <a:effectLst/>
                <a:latin typeface="+mn-lt"/>
                <a:ea typeface="+mn-ea"/>
                <a:cs typeface="+mn-cs"/>
              </a:rPr>
              <a:t>El diferenciarse en una o varias métricas es una forma fácil de </a:t>
            </a:r>
            <a:r>
              <a:rPr lang="es-CO" sz="1200" b="1" i="0" kern="1200" noProof="0" dirty="0">
                <a:solidFill>
                  <a:schemeClr val="tx1"/>
                </a:solidFill>
                <a:effectLst/>
                <a:latin typeface="+mn-lt"/>
                <a:ea typeface="+mn-ea"/>
                <a:cs typeface="+mn-cs"/>
              </a:rPr>
              <a:t>destacar como recurso</a:t>
            </a:r>
            <a:r>
              <a:rPr lang="es-CO" sz="1200" b="0" i="0" kern="1200" noProof="0" dirty="0">
                <a:solidFill>
                  <a:schemeClr val="tx1"/>
                </a:solidFill>
                <a:effectLst/>
                <a:latin typeface="+mn-lt"/>
                <a:ea typeface="+mn-ea"/>
                <a:cs typeface="+mn-cs"/>
              </a:rPr>
              <a:t>. Muestre las métricas / estadísticas en las que supera a los demás. Algunas estadísticas para incluir son: </a:t>
            </a:r>
            <a:r>
              <a:rPr lang="es-CO" altLang="en-US" noProof="0" dirty="0"/>
              <a:t>Porcentaje del precio solicitado recibido, días promedio en el mercado en comparación con otros. </a:t>
            </a:r>
          </a:p>
          <a:p>
            <a:pPr algn="l" rtl="0"/>
            <a:r>
              <a:rPr lang="es-CO" altLang="en-US" noProof="0" dirty="0"/>
              <a:t>NOTA: si desea diapositivas separadas para mostrar estadísticas del porcentaje del precio solicitado recibido, días promedio en el mercado en comparación con otros, puede encontrar estos gráficos personalizables en el apéndice.</a:t>
            </a:r>
            <a:endParaRPr lang="es-CO" sz="1200" b="0" i="0" kern="1200" noProof="0" dirty="0">
              <a:solidFill>
                <a:schemeClr val="tx1"/>
              </a:solidFill>
              <a:effectLst/>
              <a:latin typeface="+mn-lt"/>
              <a:ea typeface="+mn-ea"/>
              <a:cs typeface="+mn-cs"/>
            </a:endParaRPr>
          </a:p>
          <a:p>
            <a:pPr algn="l" rtl="0"/>
            <a:endParaRPr lang="es-CO" sz="1200" b="0" i="0" kern="1200" noProof="0" dirty="0">
              <a:solidFill>
                <a:schemeClr val="tx1"/>
              </a:solidFill>
              <a:effectLst/>
              <a:latin typeface="+mn-lt"/>
              <a:ea typeface="+mn-ea"/>
              <a:cs typeface="+mn-cs"/>
            </a:endParaRPr>
          </a:p>
          <a:p>
            <a:pPr algn="l" rtl="0" fontAlgn="base"/>
            <a:r>
              <a:rPr lang="es-CO" sz="1200" b="1" i="0" kern="1200" noProof="0" dirty="0">
                <a:solidFill>
                  <a:schemeClr val="tx1"/>
                </a:solidFill>
                <a:effectLst/>
                <a:latin typeface="+mn-lt"/>
                <a:ea typeface="+mn-ea"/>
                <a:cs typeface="+mn-cs"/>
              </a:rPr>
              <a:t>Diferenciación</a:t>
            </a:r>
          </a:p>
          <a:p>
            <a:pPr algn="l" rtl="0" fontAlgn="base"/>
            <a:r>
              <a:rPr lang="es-CO" sz="1200" b="0" i="0" kern="1200" noProof="0" dirty="0">
                <a:solidFill>
                  <a:schemeClr val="tx1"/>
                </a:solidFill>
                <a:effectLst/>
                <a:latin typeface="+mn-lt"/>
                <a:ea typeface="+mn-ea"/>
                <a:cs typeface="+mn-cs"/>
              </a:rPr>
              <a:t>Antes de que un vendedor decida cotizar en el mercado con usted, querrá saber que usted puede ayudarle a vender su propiedad. El decir simplemente: "¡Soy excelente en lo que hago!" Puede que no sea convincente. Poder compartir resultados específicos y medibles de su trabajo le brinda la prueba que necesita para demostrar por qué deberían incluirlo en el proceso de venta.</a:t>
            </a:r>
          </a:p>
          <a:p>
            <a:pPr algn="l" rtl="0" fontAlgn="base"/>
            <a:endParaRPr lang="es-CO" sz="1200" b="0" i="0" kern="1200" noProof="0" dirty="0">
              <a:solidFill>
                <a:schemeClr val="tx1"/>
              </a:solidFill>
              <a:effectLst/>
              <a:latin typeface="+mn-lt"/>
              <a:ea typeface="+mn-ea"/>
              <a:cs typeface="+mn-cs"/>
            </a:endParaRPr>
          </a:p>
          <a:p>
            <a:pPr algn="l" rtl="0" fontAlgn="base"/>
            <a:r>
              <a:rPr lang="es-CO" sz="1200" b="0" i="0" kern="1200" noProof="0" dirty="0">
                <a:solidFill>
                  <a:schemeClr val="tx1"/>
                </a:solidFill>
                <a:effectLst/>
                <a:latin typeface="+mn-lt"/>
                <a:ea typeface="+mn-ea"/>
                <a:cs typeface="+mn-cs"/>
              </a:rPr>
              <a:t>Considere las diferencias entre las siguientes tres oraciones:</a:t>
            </a:r>
          </a:p>
          <a:p>
            <a:pPr algn="l" rtl="0" fontAlgn="base"/>
            <a:r>
              <a:rPr lang="es-CO" sz="1200" b="0" i="0" kern="1200" noProof="0" dirty="0">
                <a:solidFill>
                  <a:schemeClr val="tx1"/>
                </a:solidFill>
                <a:effectLst/>
                <a:latin typeface="+mn-lt"/>
                <a:ea typeface="+mn-ea"/>
                <a:cs typeface="+mn-cs"/>
              </a:rPr>
              <a:t>Las propiedades que manejo se venden rápido.</a:t>
            </a:r>
          </a:p>
          <a:p>
            <a:pPr algn="l" rtl="0" fontAlgn="base"/>
            <a:r>
              <a:rPr lang="es-CO" sz="1200" b="0" i="0" kern="1200" noProof="0" dirty="0">
                <a:solidFill>
                  <a:schemeClr val="tx1"/>
                </a:solidFill>
                <a:effectLst/>
                <a:latin typeface="+mn-lt"/>
                <a:ea typeface="+mn-ea"/>
                <a:cs typeface="+mn-cs"/>
              </a:rPr>
              <a:t>Las propiedades que manejo se venden en un promedio de doce días.</a:t>
            </a:r>
          </a:p>
          <a:p>
            <a:pPr algn="l" rtl="0" fontAlgn="base"/>
            <a:r>
              <a:rPr lang="es-CO" sz="1200" b="0" i="0" kern="1200" noProof="0" dirty="0">
                <a:solidFill>
                  <a:schemeClr val="tx1"/>
                </a:solidFill>
                <a:effectLst/>
                <a:latin typeface="+mn-lt"/>
                <a:ea typeface="+mn-ea"/>
                <a:cs typeface="+mn-cs"/>
              </a:rPr>
              <a:t>Las propiedades que manejo se venden en un promedio de doce días, en comparación con el promedio de veintitrés días en nuestro mercado.</a:t>
            </a:r>
          </a:p>
          <a:p>
            <a:pPr algn="l" rtl="0" fontAlgn="base"/>
            <a:endParaRPr lang="es-CO" sz="1200" b="0" i="0" kern="1200" noProof="0" dirty="0">
              <a:solidFill>
                <a:schemeClr val="tx1"/>
              </a:solidFill>
              <a:effectLst/>
              <a:latin typeface="+mn-lt"/>
              <a:ea typeface="+mn-ea"/>
              <a:cs typeface="+mn-cs"/>
            </a:endParaRPr>
          </a:p>
          <a:p>
            <a:pPr algn="l" rtl="0" fontAlgn="base"/>
            <a:r>
              <a:rPr lang="es-CO" sz="1200" b="0" i="0" kern="1200" noProof="0" dirty="0">
                <a:solidFill>
                  <a:schemeClr val="tx1"/>
                </a:solidFill>
                <a:effectLst/>
                <a:latin typeface="+mn-lt"/>
                <a:ea typeface="+mn-ea"/>
                <a:cs typeface="+mn-cs"/>
              </a:rPr>
              <a:t>Cuando hable de su equipo, resalte el valor que este aporta a la labor:</a:t>
            </a:r>
          </a:p>
          <a:p>
            <a:pPr algn="l" rtl="0" fontAlgn="base"/>
            <a:r>
              <a:rPr lang="es-CO" sz="1200" b="0" i="0" kern="1200" noProof="0" dirty="0">
                <a:solidFill>
                  <a:schemeClr val="tx1"/>
                </a:solidFill>
                <a:effectLst/>
                <a:latin typeface="+mn-lt"/>
                <a:ea typeface="+mn-ea"/>
                <a:cs typeface="+mn-cs"/>
              </a:rPr>
              <a:t>“Estoy muy conectado con los contratistas locales, por lo que si eliges hacer alguna mejora o quieres hacer reparaciones, puedo ponerte en contacto con recursos confiables. Tengo un equipo de prestamistas que pueden ayudarte a obtener un </a:t>
            </a:r>
            <a:r>
              <a:rPr lang="es-CO" sz="1200" b="0" i="0" kern="1200" noProof="0" dirty="0" err="1">
                <a:solidFill>
                  <a:schemeClr val="tx1"/>
                </a:solidFill>
                <a:effectLst/>
                <a:latin typeface="+mn-lt"/>
                <a:ea typeface="+mn-ea"/>
                <a:cs typeface="+mn-cs"/>
              </a:rPr>
              <a:t>prestamo</a:t>
            </a:r>
            <a:r>
              <a:rPr lang="es-CO" sz="1200" b="0" i="0" kern="1200" noProof="0" dirty="0">
                <a:solidFill>
                  <a:schemeClr val="tx1"/>
                </a:solidFill>
                <a:effectLst/>
                <a:latin typeface="+mn-lt"/>
                <a:ea typeface="+mn-ea"/>
                <a:cs typeface="+mn-cs"/>
              </a:rPr>
              <a:t>. Tengo inspectores de confianza a los que puedo recomendar... "</a:t>
            </a:r>
          </a:p>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7</a:t>
            </a:fld>
            <a:endParaRPr lang="en-US" dirty="0"/>
          </a:p>
        </p:txBody>
      </p:sp>
    </p:spTree>
    <p:extLst>
      <p:ext uri="{BB962C8B-B14F-4D97-AF65-F5344CB8AC3E}">
        <p14:creationId xmlns:p14="http://schemas.microsoft.com/office/powerpoint/2010/main" val="260421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CO" dirty="0"/>
              <a:t>Aquí es donde presenta el equipo que apoyará a su cliente durante la transacción.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s-CO" sz="1200" b="0" i="0" kern="1200" dirty="0">
              <a:solidFill>
                <a:schemeClr val="tx1"/>
              </a:solidFill>
              <a:effectLst/>
              <a:latin typeface="+mn-lt"/>
              <a:ea typeface="+mn-ea"/>
              <a:cs typeface="+mn-cs"/>
            </a:endParaRPr>
          </a:p>
          <a:p>
            <a:pPr algn="l" rtl="0" fontAlgn="base"/>
            <a:r>
              <a:rPr lang="es-CO" sz="1200" b="0" i="0" kern="1200" dirty="0">
                <a:solidFill>
                  <a:schemeClr val="tx1"/>
                </a:solidFill>
                <a:effectLst/>
                <a:latin typeface="+mn-lt"/>
                <a:ea typeface="+mn-ea"/>
                <a:cs typeface="+mn-cs"/>
              </a:rPr>
              <a:t>Cuando hable de su equipo, resalte el valor que este aporta a la labor:</a:t>
            </a:r>
          </a:p>
          <a:p>
            <a:pPr algn="l" rtl="0" fontAlgn="base"/>
            <a:endParaRPr lang="es-CO"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CO" sz="1200" b="0" i="0" kern="1200" noProof="0" dirty="0">
                <a:solidFill>
                  <a:schemeClr val="tx1"/>
                </a:solidFill>
                <a:effectLst/>
                <a:latin typeface="+mn-lt"/>
                <a:ea typeface="+mn-ea"/>
                <a:cs typeface="+mn-cs"/>
              </a:rPr>
              <a:t>“Estoy muy conectado con los contratistas locales, por lo que si eliges hacer alguna mejora o quieres hacer reparaciones, puedo ponerte en contacto con recursos confiables. Tengo un equipo de prestamistas que pueden ayudarte a obtener un </a:t>
            </a:r>
            <a:r>
              <a:rPr lang="es-CO" sz="1200" b="0" i="0" kern="1200" noProof="0" dirty="0" err="1">
                <a:solidFill>
                  <a:schemeClr val="tx1"/>
                </a:solidFill>
                <a:effectLst/>
                <a:latin typeface="+mn-lt"/>
                <a:ea typeface="+mn-ea"/>
                <a:cs typeface="+mn-cs"/>
              </a:rPr>
              <a:t>prestamo</a:t>
            </a:r>
            <a:r>
              <a:rPr lang="es-CO" sz="1200" b="0" i="0" kern="1200" noProof="0" dirty="0">
                <a:solidFill>
                  <a:schemeClr val="tx1"/>
                </a:solidFill>
                <a:effectLst/>
                <a:latin typeface="+mn-lt"/>
                <a:ea typeface="+mn-ea"/>
                <a:cs typeface="+mn-cs"/>
              </a:rPr>
              <a:t>. Tengo inspectores de confianza a los que puedo recomendar...</a:t>
            </a:r>
            <a:r>
              <a:rPr lang="es-CO" sz="1200" b="0" i="0" kern="1200" dirty="0">
                <a:solidFill>
                  <a:schemeClr val="tx1"/>
                </a:solidFill>
                <a:effectLst/>
                <a:latin typeface="+mn-lt"/>
                <a:ea typeface="+mn-ea"/>
                <a:cs typeface="+mn-cs"/>
              </a:rPr>
              <a:t>"</a:t>
            </a:r>
          </a:p>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8</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altLang="en-US" sz="1200" dirty="0"/>
              <a:t>Insertar citas</a:t>
            </a:r>
          </a:p>
          <a:p>
            <a:pPr algn="l" rtl="0"/>
            <a:r>
              <a:rPr lang="en-US" altLang="en-US" sz="1200" dirty="0"/>
              <a:t>Nota: no es necesario utilizar todas las diapositivas de testimonios, elimine las que no sean necesarias</a:t>
            </a:r>
          </a:p>
          <a:p>
            <a:pPr algn="l" rtl="0"/>
            <a:endParaRPr lang="en-US" altLang="en-US" sz="1200" dirty="0"/>
          </a:p>
          <a:p>
            <a:pPr algn="l" rtl="0"/>
            <a:endParaRPr lang="en-US" dirty="0"/>
          </a:p>
        </p:txBody>
      </p:sp>
      <p:sp>
        <p:nvSpPr>
          <p:cNvPr id="4" name="Slide Number Placeholder 3"/>
          <p:cNvSpPr>
            <a:spLocks noGrp="1"/>
          </p:cNvSpPr>
          <p:nvPr>
            <p:ph type="sldNum" sz="quarter" idx="5"/>
          </p:nvPr>
        </p:nvSpPr>
        <p:spPr/>
        <p:txBody>
          <a:bodyPr/>
          <a:lstStyle/>
          <a:p>
            <a:pPr algn="l" rtl="0"/>
            <a:fld id="{5E81D330-1155-4F4A-8A94-5D1C42C6950E}" type="slidenum">
              <a:rPr lang="en-US" smtClean="0"/>
              <a:t>9</a:t>
            </a:fld>
            <a:endParaRPr lang="en-US" dirty="0"/>
          </a:p>
        </p:txBody>
      </p:sp>
    </p:spTree>
    <p:extLst>
      <p:ext uri="{BB962C8B-B14F-4D97-AF65-F5344CB8AC3E}">
        <p14:creationId xmlns:p14="http://schemas.microsoft.com/office/powerpoint/2010/main" val="253437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3FDC6-4B05-45D0-919C-EBA00929A58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7545427-366B-45B7-ADB8-5ACEA59F5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C25BA78-CFC2-4284-9C74-6F1358275758}"/>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5" name="Footer Placeholder 4">
            <a:extLst>
              <a:ext uri="{FF2B5EF4-FFF2-40B4-BE49-F238E27FC236}">
                <a16:creationId xmlns:a16="http://schemas.microsoft.com/office/drawing/2014/main" id="{C3C7FA2A-F195-418E-B745-ADBA1931E9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88AD86-3E13-45B3-B969-727F27F2DD91}"/>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414681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1D0B1-9434-4913-B4E7-30A59B5310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74762-5369-42D5-8752-914D3F887A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C4B51-3BCF-4642-906F-22F4D414CA09}"/>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5" name="Footer Placeholder 4">
            <a:extLst>
              <a:ext uri="{FF2B5EF4-FFF2-40B4-BE49-F238E27FC236}">
                <a16:creationId xmlns:a16="http://schemas.microsoft.com/office/drawing/2014/main" id="{65A11D5B-48E2-434F-9ECF-D12F44F2C8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5EC58C-4BD2-47E4-BCE2-110BD3CD662F}"/>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272800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BC45F7-88C0-4F4D-B546-2DE638B8EC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4F64C9-624B-4748-84AD-997899C25E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E3AC1-07A0-4C14-9E6E-27A40884EC3C}"/>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5" name="Footer Placeholder 4">
            <a:extLst>
              <a:ext uri="{FF2B5EF4-FFF2-40B4-BE49-F238E27FC236}">
                <a16:creationId xmlns:a16="http://schemas.microsoft.com/office/drawing/2014/main" id="{07BF1DA1-CB73-4D29-B094-29BBD30701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2EEDE3-E72A-4C65-9A79-3A397C261E93}"/>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286586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72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sz="1000">
                <a:latin typeface="Red Hat Display" panose="02010503040201060303" pitchFamily="2"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lvl1pPr>
              <a:defRPr spc="0"/>
            </a:lvl1pPr>
          </a:lstStyle>
          <a:p>
            <a:r>
              <a:rPr lang="en-US" dirty="0"/>
              <a:t>Click to edit master title style</a:t>
            </a:r>
          </a:p>
        </p:txBody>
      </p:sp>
    </p:spTree>
    <p:extLst>
      <p:ext uri="{BB962C8B-B14F-4D97-AF65-F5344CB8AC3E}">
        <p14:creationId xmlns:p14="http://schemas.microsoft.com/office/powerpoint/2010/main" val="3500704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181228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333095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759448"/>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914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1165920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077515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35873" y="6418877"/>
            <a:ext cx="513735" cy="227164"/>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3415887" y="1055732"/>
            <a:ext cx="5360225" cy="353012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715253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0F5E-4A3B-4C79-9C40-6CF2FFF8A12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882C633-1C68-45AF-8939-A87978A0109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9BBEAC-A8B3-46CB-90B0-96AE64889DB7}"/>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5" name="Footer Placeholder 4">
            <a:extLst>
              <a:ext uri="{FF2B5EF4-FFF2-40B4-BE49-F238E27FC236}">
                <a16:creationId xmlns:a16="http://schemas.microsoft.com/office/drawing/2014/main" id="{F00CFCB6-B14B-4E3E-A7AD-21DCE9859C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391447-A78A-4CEC-BD4F-F0AF993842E8}"/>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670048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8A21C8-6A1C-4ED7-89BD-EF6018BA69F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ed Hat Display" panose="02010503040201060303" pitchFamily="2" charset="0"/>
            </a:endParaRPr>
          </a:p>
        </p:txBody>
      </p:sp>
    </p:spTree>
    <p:extLst>
      <p:ext uri="{BB962C8B-B14F-4D97-AF65-F5344CB8AC3E}">
        <p14:creationId xmlns:p14="http://schemas.microsoft.com/office/powerpoint/2010/main" val="4112862248"/>
      </p:ext>
    </p:extLst>
  </p:cSld>
  <p:clrMapOvr>
    <a:masterClrMapping/>
  </p:clrMapOvr>
  <mc:AlternateContent xmlns:mc="http://schemas.openxmlformats.org/markup-compatibility/2006" xmlns:p14="http://schemas.microsoft.com/office/powerpoint/2010/main">
    <mc:Choice Requires="p14">
      <p:transition spd="slow" p14:dur="1500">
        <p:wipe dir="u"/>
      </p:transition>
    </mc:Choice>
    <mc:Fallback xmlns="">
      <p:transition spd="slow">
        <p:wipe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5E8E-F829-4549-A3AF-F35275B7C4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4E3C31-9742-446C-B01A-32A7BEB5E6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23603D-F932-4AA9-BE1B-978D9E148F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98B040-D6BE-4CA6-8ED5-C35661E5B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986D9A-48F0-422C-83C1-3AB0EB085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38791C-1B4F-4231-8A4A-1C70BEB7B432}"/>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8" name="Footer Placeholder 7">
            <a:extLst>
              <a:ext uri="{FF2B5EF4-FFF2-40B4-BE49-F238E27FC236}">
                <a16:creationId xmlns:a16="http://schemas.microsoft.com/office/drawing/2014/main" id="{3D881016-40DD-4219-977A-CC9E6D282BF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249F45-9A94-46EB-BC30-7993BE3F1C63}"/>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720907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EFB2-E58A-445F-B01D-CB4DD26FB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6345D6-121F-463E-8CEC-57BA2F0B9A2C}"/>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4" name="Footer Placeholder 3">
            <a:extLst>
              <a:ext uri="{FF2B5EF4-FFF2-40B4-BE49-F238E27FC236}">
                <a16:creationId xmlns:a16="http://schemas.microsoft.com/office/drawing/2014/main" id="{65500DEC-054E-4970-A8F6-679D0BF32B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6D694B-0827-47FB-9AD1-901528EC7A51}"/>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792155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354A-31CB-4749-8E2B-478DF0E3311B}"/>
              </a:ext>
            </a:extLst>
          </p:cNvPr>
          <p:cNvSpPr>
            <a:spLocks noGrp="1"/>
          </p:cNvSpPr>
          <p:nvPr>
            <p:ph type="title" hasCustomPrompt="1"/>
          </p:nvPr>
        </p:nvSpPr>
        <p:spPr>
          <a:xfrm>
            <a:off x="453188" y="1216501"/>
            <a:ext cx="10515600" cy="1325563"/>
          </a:xfrm>
          <a:prstGeom prst="rect">
            <a:avLst/>
          </a:prstGeom>
        </p:spPr>
        <p:txBody>
          <a:bodyPr/>
          <a:lstStyle>
            <a:lvl1pPr>
              <a:defRPr>
                <a:solidFill>
                  <a:srgbClr val="424244"/>
                </a:solidFill>
                <a:effectLst/>
                <a:latin typeface="Red Hat Display" panose="02010503040201060303" pitchFamily="2" charset="0"/>
              </a:defRPr>
            </a:lvl1pPr>
          </a:lstStyle>
          <a:p>
            <a:r>
              <a:rPr lang="en-US" dirty="0"/>
              <a:t>Click to edit headline</a:t>
            </a:r>
          </a:p>
        </p:txBody>
      </p:sp>
      <p:sp>
        <p:nvSpPr>
          <p:cNvPr id="3" name="Content Placeholder 2">
            <a:extLst>
              <a:ext uri="{FF2B5EF4-FFF2-40B4-BE49-F238E27FC236}">
                <a16:creationId xmlns:a16="http://schemas.microsoft.com/office/drawing/2014/main" id="{09810FB2-F41B-4F38-836F-7916AFA11CA3}"/>
              </a:ext>
            </a:extLst>
          </p:cNvPr>
          <p:cNvSpPr>
            <a:spLocks noGrp="1"/>
          </p:cNvSpPr>
          <p:nvPr>
            <p:ph idx="1"/>
          </p:nvPr>
        </p:nvSpPr>
        <p:spPr>
          <a:xfrm>
            <a:off x="453188" y="2560321"/>
            <a:ext cx="10515600" cy="3327885"/>
          </a:xfrm>
          <a:prstGeom prst="rect">
            <a:avLst/>
          </a:prstGeom>
        </p:spPr>
        <p:txBody>
          <a:bodyPr/>
          <a:lstStyle>
            <a:lvl1pPr marL="457200" indent="-457200">
              <a:buClr>
                <a:srgbClr val="3EB3E6"/>
              </a:buClr>
              <a:buFont typeface="Wingdings" panose="05000000000000000000" pitchFamily="2" charset="2"/>
              <a:buChar char="§"/>
              <a:defRPr>
                <a:solidFill>
                  <a:srgbClr val="424244"/>
                </a:solidFill>
              </a:defRPr>
            </a:lvl1pPr>
            <a:lvl2pPr>
              <a:buClr>
                <a:srgbClr val="FF0000"/>
              </a:buClr>
              <a:defRPr>
                <a:solidFill>
                  <a:srgbClr val="424244"/>
                </a:solidFill>
              </a:defRPr>
            </a:lvl2pPr>
            <a:lvl3pPr>
              <a:defRPr>
                <a:solidFill>
                  <a:srgbClr val="424244"/>
                </a:solidFill>
              </a:defRPr>
            </a:lvl3pPr>
            <a:lvl4pPr>
              <a:defRPr>
                <a:solidFill>
                  <a:srgbClr val="424244"/>
                </a:solidFill>
              </a:defRPr>
            </a:lvl4pPr>
            <a:lvl5pPr>
              <a:defRPr>
                <a:solidFill>
                  <a:srgbClr val="42424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DD2A1A70-5128-4196-A6FC-5B7CC94B62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22" y="1"/>
            <a:ext cx="1129954" cy="1129954"/>
          </a:xfrm>
          <a:prstGeom prst="rect">
            <a:avLst/>
          </a:prstGeom>
        </p:spPr>
      </p:pic>
    </p:spTree>
    <p:extLst>
      <p:ext uri="{BB962C8B-B14F-4D97-AF65-F5344CB8AC3E}">
        <p14:creationId xmlns:p14="http://schemas.microsoft.com/office/powerpoint/2010/main" val="3535160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BC736-808F-41AA-AAA4-F1760F864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883845-18D7-4203-B7D8-49FFED2E8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E63DC-477E-444C-9654-8AA1E2948BC8}"/>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5" name="Footer Placeholder 4">
            <a:extLst>
              <a:ext uri="{FF2B5EF4-FFF2-40B4-BE49-F238E27FC236}">
                <a16:creationId xmlns:a16="http://schemas.microsoft.com/office/drawing/2014/main" id="{838C6F8F-8B44-4409-B974-3902359B66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F8207E-1E64-4605-A1A5-FDF6BC9DCAD3}"/>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329573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BC736-808F-41AA-AAA4-F1760F864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883845-18D7-4203-B7D8-49FFED2E8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E63DC-477E-444C-9654-8AA1E2948BC8}"/>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5" name="Footer Placeholder 4">
            <a:extLst>
              <a:ext uri="{FF2B5EF4-FFF2-40B4-BE49-F238E27FC236}">
                <a16:creationId xmlns:a16="http://schemas.microsoft.com/office/drawing/2014/main" id="{838C6F8F-8B44-4409-B974-3902359B66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F8207E-1E64-4605-A1A5-FDF6BC9DCAD3}"/>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76715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B059-BF38-4B09-BED6-32EFAFE38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CA49F-5002-4AAC-B3AA-9D29E90F04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827B33-B396-4067-9956-5674D41808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3C6E8-6584-4AFA-A2A0-F1D300155542}"/>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6" name="Footer Placeholder 5">
            <a:extLst>
              <a:ext uri="{FF2B5EF4-FFF2-40B4-BE49-F238E27FC236}">
                <a16:creationId xmlns:a16="http://schemas.microsoft.com/office/drawing/2014/main" id="{76956257-5042-4C01-BBD0-B0B02A07D6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15F9B1-DBCE-4DE7-B09A-8CB7658F477B}"/>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286492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5E8E-F829-4549-A3AF-F35275B7C4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4E3C31-9742-446C-B01A-32A7BEB5E6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23603D-F932-4AA9-BE1B-978D9E148F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98B040-D6BE-4CA6-8ED5-C35661E5B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986D9A-48F0-422C-83C1-3AB0EB085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38791C-1B4F-4231-8A4A-1C70BEB7B432}"/>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8" name="Footer Placeholder 7">
            <a:extLst>
              <a:ext uri="{FF2B5EF4-FFF2-40B4-BE49-F238E27FC236}">
                <a16:creationId xmlns:a16="http://schemas.microsoft.com/office/drawing/2014/main" id="{3D881016-40DD-4219-977A-CC9E6D282BF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249F45-9A94-46EB-BC30-7993BE3F1C63}"/>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4011009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EFB2-E58A-445F-B01D-CB4DD26FB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6345D6-121F-463E-8CEC-57BA2F0B9A2C}"/>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4" name="Footer Placeholder 3">
            <a:extLst>
              <a:ext uri="{FF2B5EF4-FFF2-40B4-BE49-F238E27FC236}">
                <a16:creationId xmlns:a16="http://schemas.microsoft.com/office/drawing/2014/main" id="{65500DEC-054E-4970-A8F6-679D0BF32B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6D694B-0827-47FB-9AD1-901528EC7A51}"/>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8785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FF8301-1A8D-4A57-8FFB-2E1C6371B074}"/>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3" name="Footer Placeholder 2">
            <a:extLst>
              <a:ext uri="{FF2B5EF4-FFF2-40B4-BE49-F238E27FC236}">
                <a16:creationId xmlns:a16="http://schemas.microsoft.com/office/drawing/2014/main" id="{6AA914D5-C899-4FB1-B1AF-21485C99EE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B9E7C17-559C-4EA0-8FDB-3748F5B2F2D0}"/>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2108465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A43B-2954-433F-AC4A-C8D1D5358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204E2E-4F9A-4907-986C-61E9475B0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B49705-FA07-47DA-9694-B236C80AE5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C54AB-9381-45FF-AABC-479D5A660A7E}"/>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6" name="Footer Placeholder 5">
            <a:extLst>
              <a:ext uri="{FF2B5EF4-FFF2-40B4-BE49-F238E27FC236}">
                <a16:creationId xmlns:a16="http://schemas.microsoft.com/office/drawing/2014/main" id="{23ECB36E-69C1-42F0-BF91-A931BB3958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76E10D-5F8A-49BA-ACDC-8737F8D52709}"/>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292661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067FE-57B4-4ED1-BE21-122802CD9C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DF8FF6-E6E9-4446-AD93-35CD224B88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79DFF96-6BFE-4189-938B-2EF88EA5B1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020B6-A22C-46FD-9555-650DE7F8CE4B}"/>
              </a:ext>
            </a:extLst>
          </p:cNvPr>
          <p:cNvSpPr>
            <a:spLocks noGrp="1"/>
          </p:cNvSpPr>
          <p:nvPr>
            <p:ph type="dt" sz="half" idx="10"/>
          </p:nvPr>
        </p:nvSpPr>
        <p:spPr/>
        <p:txBody>
          <a:bodyPr/>
          <a:lstStyle/>
          <a:p>
            <a:fld id="{C01F56D1-8465-4C32-8EC7-DF5EBA29D4FA}" type="datetimeFigureOut">
              <a:rPr lang="en-US" smtClean="0"/>
              <a:t>11/10/2020</a:t>
            </a:fld>
            <a:endParaRPr lang="en-US" dirty="0"/>
          </a:p>
        </p:txBody>
      </p:sp>
      <p:sp>
        <p:nvSpPr>
          <p:cNvPr id="6" name="Footer Placeholder 5">
            <a:extLst>
              <a:ext uri="{FF2B5EF4-FFF2-40B4-BE49-F238E27FC236}">
                <a16:creationId xmlns:a16="http://schemas.microsoft.com/office/drawing/2014/main" id="{6C54449B-756C-402B-A207-539DB420D4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7CEE28-301C-4440-A68E-FE4EA54968D6}"/>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04378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574778-484A-4CD0-BDEA-7BFE6B0D7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A67C36-BDCD-48D9-BB16-8AA3C33AB6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E310727-63E1-4555-AA4D-299AA252A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56D1-8465-4C32-8EC7-DF5EBA29D4FA}" type="datetimeFigureOut">
              <a:rPr lang="en-US" smtClean="0"/>
              <a:t>11/10/2020</a:t>
            </a:fld>
            <a:endParaRPr lang="en-US" dirty="0"/>
          </a:p>
        </p:txBody>
      </p:sp>
      <p:sp>
        <p:nvSpPr>
          <p:cNvPr id="5" name="Footer Placeholder 4">
            <a:extLst>
              <a:ext uri="{FF2B5EF4-FFF2-40B4-BE49-F238E27FC236}">
                <a16:creationId xmlns:a16="http://schemas.microsoft.com/office/drawing/2014/main" id="{176CDB4A-D39B-41A9-85D0-E65FAEA4B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318E9EF-CB5F-469A-866C-1F7E6AEF5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9E929-6B75-4B9A-80D4-27B5BD2A6824}" type="slidenum">
              <a:rPr lang="en-US" smtClean="0"/>
              <a:t>‹#›</a:t>
            </a:fld>
            <a:endParaRPr lang="en-US" dirty="0"/>
          </a:p>
        </p:txBody>
      </p:sp>
    </p:spTree>
    <p:extLst>
      <p:ext uri="{BB962C8B-B14F-4D97-AF65-F5344CB8AC3E}">
        <p14:creationId xmlns:p14="http://schemas.microsoft.com/office/powerpoint/2010/main" val="1231913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90105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1" r:id="rId9"/>
    <p:sldLayoutId id="2147483672" r:id="rId10"/>
    <p:sldLayoutId id="2147483673" r:id="rId11"/>
    <p:sldLayoutId id="2147483674" r:id="rId12"/>
    <p:sldLayoutId id="2147483675" r:id="rId13"/>
  </p:sldLayoutIdLst>
  <p:hf sldNum="0" hdr="0" ftr="0" dt="0"/>
  <p:txStyles>
    <p:titleStyle>
      <a:lvl1pPr algn="l" defTabSz="914318" rtl="0" eaLnBrk="1" latinLnBrk="0" hangingPunct="1">
        <a:lnSpc>
          <a:spcPct val="80000"/>
        </a:lnSpc>
        <a:spcBef>
          <a:spcPct val="0"/>
        </a:spcBef>
        <a:buNone/>
        <a:defRPr sz="4400" b="1" kern="1200" spc="0" baseline="0">
          <a:solidFill>
            <a:srgbClr val="424244"/>
          </a:solidFill>
          <a:latin typeface="Red Hat Display" panose="02010503040201060303" pitchFamily="2" charset="0"/>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424244"/>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rgbClr val="424244"/>
          </a:solidFill>
          <a:latin typeface="Red Hat Display" panose="02010503040201060303" pitchFamily="2" charset="0"/>
          <a:ea typeface="Red Hat Display" panose="02010503040201060303" pitchFamily="2" charset="0"/>
          <a:cs typeface="Red Hat Display" panose="02010503040201060303" pitchFamily="2"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rgbClr val="424244"/>
          </a:solidFill>
          <a:latin typeface="Red Hat Display" panose="02010503040201060303" pitchFamily="2" charset="0"/>
          <a:ea typeface="Red Hat Display" panose="02010503040201060303" pitchFamily="2" charset="0"/>
          <a:cs typeface="Red Hat Display" panose="02010503040201060303" pitchFamily="2"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rgbClr val="424244"/>
          </a:solidFill>
          <a:latin typeface="Red Hat Display" panose="02010503040201060303" pitchFamily="2" charset="0"/>
          <a:ea typeface="Red Hat Display" panose="02010503040201060303" pitchFamily="2" charset="0"/>
          <a:cs typeface="Red Hat Display" panose="02010503040201060303" pitchFamily="2"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rgbClr val="424244"/>
          </a:solidFill>
          <a:latin typeface="Red Hat Display" panose="02010503040201060303" pitchFamily="2" charset="0"/>
          <a:ea typeface="Red Hat Display" panose="02010503040201060303" pitchFamily="2" charset="0"/>
          <a:cs typeface="Red Hat Display" panose="02010503040201060303" pitchFamily="2"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hyperlink" Target="https://erabrandid.com/era-brand/typography/" TargetMode="Externa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21"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40.svg"/><Relationship Id="rId20" Type="http://schemas.openxmlformats.org/officeDocument/2006/relationships/image" Target="../media/image4.svg"/><Relationship Id="rId1" Type="http://schemas.openxmlformats.org/officeDocument/2006/relationships/slideLayout" Target="../slideLayouts/slideLayout19.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3.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44.sv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1.sv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6.svg"/><Relationship Id="rId4" Type="http://schemas.openxmlformats.org/officeDocument/2006/relationships/image" Target="../media/image4.sv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5.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1.sv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46.sv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sv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49.jpe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1.svg"/><Relationship Id="rId11" Type="http://schemas.openxmlformats.org/officeDocument/2006/relationships/image" Target="../media/image4.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sv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4.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63.svg"/><Relationship Id="rId11" Type="http://schemas.openxmlformats.org/officeDocument/2006/relationships/image" Target="../media/image68.sv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svg"/><Relationship Id="rId9" Type="http://schemas.openxmlformats.org/officeDocument/2006/relationships/image" Target="../media/image66.jp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png"/><Relationship Id="rId3" Type="http://schemas.openxmlformats.org/officeDocument/2006/relationships/image" Target="../media/image69.jpeg"/><Relationship Id="rId7" Type="http://schemas.openxmlformats.org/officeDocument/2006/relationships/image" Target="../media/image10.png"/><Relationship Id="rId12"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4.svg"/><Relationship Id="rId11" Type="http://schemas.openxmlformats.org/officeDocument/2006/relationships/image" Target="../media/image73.png"/><Relationship Id="rId5" Type="http://schemas.openxmlformats.org/officeDocument/2006/relationships/image" Target="../media/image3.png"/><Relationship Id="rId10" Type="http://schemas.openxmlformats.org/officeDocument/2006/relationships/image" Target="../media/image72.svg"/><Relationship Id="rId4" Type="http://schemas.openxmlformats.org/officeDocument/2006/relationships/image" Target="../media/image70.jpe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7.png"/><Relationship Id="rId7" Type="http://schemas.openxmlformats.org/officeDocument/2006/relationships/image" Target="../media/image78.jp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80.svg"/><Relationship Id="rId11" Type="http://schemas.openxmlformats.org/officeDocument/2006/relationships/image" Target="../media/image7.png"/><Relationship Id="rId5" Type="http://schemas.openxmlformats.org/officeDocument/2006/relationships/image" Target="../media/image79.png"/><Relationship Id="rId10" Type="http://schemas.openxmlformats.org/officeDocument/2006/relationships/image" Target="../media/image6.svg"/><Relationship Id="rId4" Type="http://schemas.openxmlformats.org/officeDocument/2006/relationships/image" Target="../media/image4.sv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4.svg"/></Relationships>
</file>

<file path=ppt/slides/_rels/slide2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1.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1.xml"/><Relationship Id="rId6" Type="http://schemas.openxmlformats.org/officeDocument/2006/relationships/image" Target="../media/image4.sv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svg"/><Relationship Id="rId4" Type="http://schemas.openxmlformats.org/officeDocument/2006/relationships/image" Target="../media/image82.svg"/><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1.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11.svg"/><Relationship Id="rId11" Type="http://schemas.openxmlformats.org/officeDocument/2006/relationships/image" Target="../media/image4.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82.sv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15.jfif"/><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1.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11.svg"/><Relationship Id="rId11" Type="http://schemas.openxmlformats.org/officeDocument/2006/relationships/image" Target="../media/image4.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82.sv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85.png"/><Relationship Id="rId3" Type="http://schemas.openxmlformats.org/officeDocument/2006/relationships/image" Target="../media/image83.png"/><Relationship Id="rId7" Type="http://schemas.openxmlformats.org/officeDocument/2006/relationships/image" Target="../media/image3.png"/><Relationship Id="rId12" Type="http://schemas.openxmlformats.org/officeDocument/2006/relationships/image" Target="../media/image6.sv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82.svg"/><Relationship Id="rId11" Type="http://schemas.openxmlformats.org/officeDocument/2006/relationships/image" Target="../media/image5.png"/><Relationship Id="rId5" Type="http://schemas.openxmlformats.org/officeDocument/2006/relationships/image" Target="../media/image81.png"/><Relationship Id="rId10" Type="http://schemas.openxmlformats.org/officeDocument/2006/relationships/image" Target="../media/image11.svg"/><Relationship Id="rId4" Type="http://schemas.openxmlformats.org/officeDocument/2006/relationships/image" Target="../media/image84.svg"/><Relationship Id="rId9" Type="http://schemas.openxmlformats.org/officeDocument/2006/relationships/image" Target="../media/image10.png"/><Relationship Id="rId1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47.png"/><Relationship Id="rId7" Type="http://schemas.openxmlformats.org/officeDocument/2006/relationships/image" Target="../media/image83.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32.xml"/><Relationship Id="rId16" Type="http://schemas.openxmlformats.org/officeDocument/2006/relationships/image" Target="../media/image94.png"/><Relationship Id="rId1" Type="http://schemas.openxmlformats.org/officeDocument/2006/relationships/slideLayout" Target="../slideLayouts/slideLayout19.xml"/><Relationship Id="rId6" Type="http://schemas.openxmlformats.org/officeDocument/2006/relationships/image" Target="../media/image4.svg"/><Relationship Id="rId11" Type="http://schemas.openxmlformats.org/officeDocument/2006/relationships/image" Target="../media/image89.png"/><Relationship Id="rId5" Type="http://schemas.openxmlformats.org/officeDocument/2006/relationships/image" Target="../media/image3.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97.svg"/><Relationship Id="rId4" Type="http://schemas.openxmlformats.org/officeDocument/2006/relationships/image" Target="../media/image48.svg"/><Relationship Id="rId9" Type="http://schemas.openxmlformats.org/officeDocument/2006/relationships/image" Target="../media/image87.png"/><Relationship Id="rId14"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1.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11.svg"/><Relationship Id="rId11" Type="http://schemas.openxmlformats.org/officeDocument/2006/relationships/image" Target="../media/image4.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82.sv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3.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1.svg"/><Relationship Id="rId4" Type="http://schemas.openxmlformats.org/officeDocument/2006/relationships/image" Target="../media/image4.svg"/><Relationship Id="rId9"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102.jp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3.png"/><Relationship Id="rId7" Type="http://schemas.openxmlformats.org/officeDocument/2006/relationships/hyperlink" Target="https://leverage.era.com/content/era/en/content/marketing/listing-acquisition.html"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104.svg"/><Relationship Id="rId9" Type="http://schemas.openxmlformats.org/officeDocument/2006/relationships/image" Target="../media/image4.svg"/></Relationships>
</file>

<file path=ppt/slides/_rels/slide3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3.png"/><Relationship Id="rId7"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104.svg"/><Relationship Id="rId9" Type="http://schemas.openxmlformats.org/officeDocument/2006/relationships/hyperlink" Target="https://leverage.era.com/content/era/en/content/marketing/listing-acquisition.html"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1.pn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11.svg"/><Relationship Id="rId11" Type="http://schemas.openxmlformats.org/officeDocument/2006/relationships/image" Target="../media/image4.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82.sv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3.png"/><Relationship Id="rId7" Type="http://schemas.openxmlformats.org/officeDocument/2006/relationships/image" Target="../media/image4.svg"/><Relationship Id="rId2" Type="http://schemas.openxmlformats.org/officeDocument/2006/relationships/notesSlide" Target="../notesSlides/notesSlide42.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05.png"/><Relationship Id="rId4" Type="http://schemas.openxmlformats.org/officeDocument/2006/relationships/image" Target="../media/image104.sv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7.jpeg"/><Relationship Id="rId7" Type="http://schemas.openxmlformats.org/officeDocument/2006/relationships/image" Target="../media/image4.sv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104.svg"/><Relationship Id="rId10" Type="http://schemas.openxmlformats.org/officeDocument/2006/relationships/image" Target="../media/image7.png"/><Relationship Id="rId4" Type="http://schemas.openxmlformats.org/officeDocument/2006/relationships/image" Target="../media/image103.png"/><Relationship Id="rId9" Type="http://schemas.openxmlformats.org/officeDocument/2006/relationships/image" Target="../media/image6.sv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04.sv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103.png"/><Relationship Id="rId5" Type="http://schemas.openxmlformats.org/officeDocument/2006/relationships/image" Target="../media/image108.png"/><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9.png"/><Relationship Id="rId7"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104.svg"/><Relationship Id="rId11" Type="http://schemas.openxmlformats.org/officeDocument/2006/relationships/image" Target="../media/image112.png"/><Relationship Id="rId5" Type="http://schemas.openxmlformats.org/officeDocument/2006/relationships/image" Target="../media/image103.png"/><Relationship Id="rId10" Type="http://schemas.openxmlformats.org/officeDocument/2006/relationships/image" Target="../media/image111.png"/><Relationship Id="rId4" Type="http://schemas.openxmlformats.org/officeDocument/2006/relationships/image" Target="../media/image7.png"/><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1.pn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9.xml"/><Relationship Id="rId6" Type="http://schemas.openxmlformats.org/officeDocument/2006/relationships/image" Target="../media/image11.svg"/><Relationship Id="rId11" Type="http://schemas.openxmlformats.org/officeDocument/2006/relationships/image" Target="../media/image4.sv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82.sv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14.jp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image" Target="../media/image104.svg"/><Relationship Id="rId5" Type="http://schemas.openxmlformats.org/officeDocument/2006/relationships/image" Target="../media/image113.png"/><Relationship Id="rId4" Type="http://schemas.openxmlformats.org/officeDocument/2006/relationships/image" Target="../media/image4.sv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104.sv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6.jp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104.svg"/><Relationship Id="rId5" Type="http://schemas.openxmlformats.org/officeDocument/2006/relationships/image" Target="../media/image103.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1.svg"/></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17.jpeg"/><Relationship Id="rId7" Type="http://schemas.openxmlformats.org/officeDocument/2006/relationships/image" Target="../media/image104.sv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72.sv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4.sv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9.jpeg"/><Relationship Id="rId7" Type="http://schemas.openxmlformats.org/officeDocument/2006/relationships/image" Target="../media/image104.sv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103.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s>
</file>

<file path=ppt/slides/_rels/slide5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jpeg"/><Relationship Id="rId7" Type="http://schemas.openxmlformats.org/officeDocument/2006/relationships/image" Target="../media/image48.svg"/><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26.jpeg"/><Relationship Id="rId4" Type="http://schemas.openxmlformats.org/officeDocument/2006/relationships/image" Target="../media/image4.sv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0" algn="l" rtl="0">
              <a:lnSpc>
                <a:spcPct val="80000"/>
              </a:lnSpc>
              <a:defRPr/>
            </a:pPr>
            <a:r>
              <a:rPr lang="en-US" sz="4400" dirty="0">
                <a:ln w="25400">
                  <a:noFill/>
                </a:ln>
                <a:solidFill>
                  <a:srgbClr val="424244"/>
                </a:solidFill>
              </a:rPr>
              <a:t>Instrucciones de uso</a:t>
            </a:r>
            <a:endParaRPr lang="en-US" sz="1050" b="0" dirty="0">
              <a:solidFill>
                <a:srgbClr val="424244"/>
              </a:solidFill>
              <a:latin typeface="Red Hat Display" panose="02010503040201060303" pitchFamily="2" charset="77"/>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6" name="Rectangle 5">
            <a:extLst>
              <a:ext uri="{FF2B5EF4-FFF2-40B4-BE49-F238E27FC236}">
                <a16:creationId xmlns:a16="http://schemas.microsoft.com/office/drawing/2014/main" id="{1F427364-8330-49D4-9ABD-692F8BA301BC}"/>
              </a:ext>
            </a:extLst>
          </p:cNvPr>
          <p:cNvSpPr/>
          <p:nvPr/>
        </p:nvSpPr>
        <p:spPr>
          <a:xfrm>
            <a:off x="1198351" y="1298979"/>
            <a:ext cx="9488730" cy="5663089"/>
          </a:xfrm>
          <a:prstGeom prst="rect">
            <a:avLst/>
          </a:prstGeom>
        </p:spPr>
        <p:txBody>
          <a:bodyPr wrap="square">
            <a:spAutoFit/>
          </a:bodyPr>
          <a:lstStyle/>
          <a:p>
            <a:pPr marL="0" lvl="1" algn="l" rtl="0"/>
            <a:r>
              <a:rPr lang="es-CO" b="1" dirty="0">
                <a:solidFill>
                  <a:srgbClr val="424244"/>
                </a:solidFill>
                <a:latin typeface="Red Hat Display" panose="02010503040201060303" pitchFamily="2" charset="0"/>
              </a:rPr>
              <a:t>Esta presentación para solicitar </a:t>
            </a:r>
            <a:r>
              <a:rPr lang="es-CO" b="1" dirty="0" err="1">
                <a:solidFill>
                  <a:srgbClr val="424244"/>
                </a:solidFill>
                <a:latin typeface="Red Hat Display" panose="02010503040201060303" pitchFamily="2" charset="0"/>
              </a:rPr>
              <a:t>listings</a:t>
            </a:r>
            <a:r>
              <a:rPr lang="es-CO" b="1" dirty="0">
                <a:solidFill>
                  <a:srgbClr val="424244"/>
                </a:solidFill>
                <a:latin typeface="Red Hat Display" panose="02010503040201060303" pitchFamily="2" charset="0"/>
              </a:rPr>
              <a:t> fue diseñada para ser completamente personalizable y modular, por lo que puede editar el contenido de cada diapositiva, agregar/eliminar diapositivas o moverlas si desea ajustar el flujo. </a:t>
            </a:r>
          </a:p>
          <a:p>
            <a:pPr marL="0" lvl="1" algn="l" rtl="0"/>
            <a:endParaRPr lang="es-CO" b="1" dirty="0">
              <a:solidFill>
                <a:srgbClr val="424244"/>
              </a:solidFill>
              <a:latin typeface="Red Hat Display" panose="02010503040201060303" pitchFamily="2" charset="0"/>
            </a:endParaRPr>
          </a:p>
          <a:p>
            <a:pPr marL="0" lvl="1" algn="l" rtl="0"/>
            <a:r>
              <a:rPr lang="es-CO" b="1" dirty="0">
                <a:solidFill>
                  <a:srgbClr val="424244"/>
                </a:solidFill>
                <a:latin typeface="Red Hat Display" panose="02010503040201060303" pitchFamily="2" charset="0"/>
              </a:rPr>
              <a:t>Siga estos pasos para asegurarse de que está utilizando el documento correctamente.</a:t>
            </a:r>
          </a:p>
          <a:p>
            <a:pPr marL="0" lvl="1" algn="l" rtl="0"/>
            <a:endParaRPr lang="es-CO" b="1" dirty="0">
              <a:solidFill>
                <a:srgbClr val="424244"/>
              </a:solidFill>
              <a:latin typeface="Red Hat Display" panose="02010503040201060303" pitchFamily="2" charset="0"/>
            </a:endParaRPr>
          </a:p>
          <a:p>
            <a:pPr marL="228600" lvl="1" indent="-228600" algn="l" rtl="0">
              <a:buFont typeface="+mj-lt"/>
              <a:buAutoNum type="arabicPeriod"/>
            </a:pPr>
            <a:r>
              <a:rPr lang="es-CO" sz="1600" dirty="0">
                <a:solidFill>
                  <a:srgbClr val="424244"/>
                </a:solidFill>
                <a:latin typeface="Red Hat Display" panose="02010503040201060303" pitchFamily="2" charset="0"/>
              </a:rPr>
              <a:t>Asegúrese de editar este documento en </a:t>
            </a:r>
            <a:r>
              <a:rPr lang="es-CO" sz="1600" b="1" dirty="0">
                <a:solidFill>
                  <a:srgbClr val="424244"/>
                </a:solidFill>
                <a:latin typeface="Red Hat Display" panose="02010503040201060303" pitchFamily="2" charset="0"/>
              </a:rPr>
              <a:t>"Normal View" </a:t>
            </a:r>
            <a:r>
              <a:rPr lang="es-CO" sz="1600" dirty="0">
                <a:solidFill>
                  <a:srgbClr val="424244"/>
                </a:solidFill>
                <a:latin typeface="Red Hat Display" panose="02010503040201060303" pitchFamily="2" charset="0"/>
              </a:rPr>
              <a:t>y no "Reading View" o "</a:t>
            </a:r>
            <a:r>
              <a:rPr lang="es-CO" sz="1600" dirty="0" err="1">
                <a:solidFill>
                  <a:srgbClr val="424244"/>
                </a:solidFill>
                <a:latin typeface="Red Hat Display" panose="02010503040201060303" pitchFamily="2" charset="0"/>
              </a:rPr>
              <a:t>Slide</a:t>
            </a:r>
            <a:r>
              <a:rPr lang="es-CO" sz="1600" dirty="0">
                <a:solidFill>
                  <a:srgbClr val="424244"/>
                </a:solidFill>
                <a:latin typeface="Red Hat Display" panose="02010503040201060303" pitchFamily="2" charset="0"/>
              </a:rPr>
              <a:t> Show“. Hay instrucciones y consejos sobre cómo personalizar cada diapositiva en un cuadro azul en el margen izquierdo.</a:t>
            </a:r>
          </a:p>
          <a:p>
            <a:pPr marL="228600" lvl="1" indent="-228600" algn="l" rtl="0">
              <a:buFont typeface="+mj-lt"/>
              <a:buAutoNum type="arabicPeriod"/>
            </a:pPr>
            <a:r>
              <a:rPr lang="es-CO" sz="1600" b="1" dirty="0">
                <a:solidFill>
                  <a:srgbClr val="424244"/>
                </a:solidFill>
                <a:latin typeface="Red Hat Display" panose="02010503040201060303" pitchFamily="2" charset="0"/>
              </a:rPr>
              <a:t>Eliminar</a:t>
            </a:r>
            <a:r>
              <a:rPr lang="es-CO" sz="1600" dirty="0">
                <a:solidFill>
                  <a:srgbClr val="424244"/>
                </a:solidFill>
                <a:latin typeface="Red Hat Display" panose="02010503040201060303" pitchFamily="2" charset="0"/>
              </a:rPr>
              <a:t> las notas en el margen izquierdo antes de compartir esto o presentarlo a un cliente.</a:t>
            </a:r>
          </a:p>
          <a:p>
            <a:pPr marL="228600" lvl="1" indent="-228600" algn="l" rtl="0">
              <a:buFont typeface="+mj-lt"/>
              <a:buAutoNum type="arabicPeriod"/>
            </a:pPr>
            <a:r>
              <a:rPr lang="es-CO" sz="1600" dirty="0">
                <a:solidFill>
                  <a:srgbClr val="424244"/>
                </a:solidFill>
                <a:latin typeface="Red Hat Display" panose="02010503040201060303" pitchFamily="2" charset="0"/>
              </a:rPr>
              <a:t>En la sección de notas de cada diapositiva (debajo de la diapositiva) hay un guion que puede seguir en una presentación para solicitar </a:t>
            </a:r>
            <a:r>
              <a:rPr lang="es-CO" sz="1600" dirty="0" err="1">
                <a:solidFill>
                  <a:srgbClr val="424244"/>
                </a:solidFill>
                <a:latin typeface="Red Hat Display" panose="02010503040201060303" pitchFamily="2" charset="0"/>
              </a:rPr>
              <a:t>listings</a:t>
            </a:r>
            <a:r>
              <a:rPr lang="es-CO" sz="1600" dirty="0">
                <a:solidFill>
                  <a:srgbClr val="424244"/>
                </a:solidFill>
                <a:latin typeface="Red Hat Display" panose="02010503040201060303" pitchFamily="2" charset="0"/>
              </a:rPr>
              <a:t>. Asegúrese de </a:t>
            </a:r>
            <a:r>
              <a:rPr lang="es-CO" sz="1600" b="1" dirty="0">
                <a:solidFill>
                  <a:srgbClr val="424244"/>
                </a:solidFill>
                <a:latin typeface="Red Hat Display" panose="02010503040201060303" pitchFamily="2" charset="0"/>
              </a:rPr>
              <a:t>aprovechar el guion </a:t>
            </a:r>
            <a:r>
              <a:rPr lang="es-CO" sz="1600" dirty="0">
                <a:solidFill>
                  <a:srgbClr val="424244"/>
                </a:solidFill>
                <a:latin typeface="Red Hat Display" panose="02010503040201060303" pitchFamily="2" charset="0"/>
              </a:rPr>
              <a:t>en la sección de notas o edite/modifique con sus propias notas.</a:t>
            </a:r>
          </a:p>
          <a:p>
            <a:pPr marL="228600" lvl="1" indent="-228600" algn="l" rtl="0">
              <a:buFont typeface="+mj-lt"/>
              <a:buAutoNum type="arabicPeriod"/>
            </a:pPr>
            <a:r>
              <a:rPr lang="es-CO" sz="1600" b="1" dirty="0">
                <a:solidFill>
                  <a:srgbClr val="424244"/>
                </a:solidFill>
                <a:latin typeface="Red Hat Display" panose="02010503040201060303" pitchFamily="2" charset="0"/>
              </a:rPr>
              <a:t>Elimine</a:t>
            </a:r>
            <a:r>
              <a:rPr lang="es-CO" sz="1600" dirty="0">
                <a:solidFill>
                  <a:srgbClr val="424244"/>
                </a:solidFill>
                <a:latin typeface="Red Hat Display" panose="02010503040201060303" pitchFamily="2" charset="0"/>
              </a:rPr>
              <a:t> esta diapositiva antes de compartir o presentar esto a un cliente.</a:t>
            </a:r>
          </a:p>
          <a:p>
            <a:pPr marL="228600" lvl="1" indent="-228600" algn="l" rtl="0">
              <a:buFont typeface="+mj-lt"/>
              <a:buAutoNum type="arabicPeriod"/>
            </a:pPr>
            <a:r>
              <a:rPr lang="es-CO" sz="1600" dirty="0">
                <a:solidFill>
                  <a:schemeClr val="tx1">
                    <a:lumMod val="75000"/>
                  </a:schemeClr>
                </a:solidFill>
                <a:latin typeface="Red Hat Display" panose="02010503040201060303" pitchFamily="2" charset="0"/>
              </a:rPr>
              <a:t>La fuente utilizada a lo largo de esta presentación es “Red </a:t>
            </a:r>
            <a:r>
              <a:rPr lang="es-CO" sz="1600" dirty="0" err="1">
                <a:solidFill>
                  <a:schemeClr val="tx1">
                    <a:lumMod val="75000"/>
                  </a:schemeClr>
                </a:solidFill>
                <a:latin typeface="Red Hat Display" panose="02010503040201060303" pitchFamily="2" charset="0"/>
              </a:rPr>
              <a:t>Hat</a:t>
            </a:r>
            <a:r>
              <a:rPr lang="es-CO" sz="1600" dirty="0">
                <a:solidFill>
                  <a:schemeClr val="tx1">
                    <a:lumMod val="75000"/>
                  </a:schemeClr>
                </a:solidFill>
                <a:latin typeface="Red Hat Display" panose="02010503040201060303" pitchFamily="2" charset="0"/>
              </a:rPr>
              <a:t> </a:t>
            </a:r>
            <a:r>
              <a:rPr lang="es-CO" sz="1600" dirty="0" err="1">
                <a:solidFill>
                  <a:schemeClr val="tx1">
                    <a:lumMod val="75000"/>
                  </a:schemeClr>
                </a:solidFill>
                <a:latin typeface="Red Hat Display" panose="02010503040201060303" pitchFamily="2" charset="0"/>
              </a:rPr>
              <a:t>Display</a:t>
            </a:r>
            <a:r>
              <a:rPr lang="es-CO" sz="1600" dirty="0">
                <a:solidFill>
                  <a:schemeClr val="tx1">
                    <a:lumMod val="75000"/>
                  </a:schemeClr>
                </a:solidFill>
                <a:latin typeface="Red Hat Display" panose="02010503040201060303" pitchFamily="2" charset="0"/>
              </a:rPr>
              <a:t>”. </a:t>
            </a:r>
            <a:r>
              <a:rPr lang="es-CO" sz="1600" b="1" dirty="0">
                <a:solidFill>
                  <a:schemeClr val="tx1">
                    <a:lumMod val="75000"/>
                  </a:schemeClr>
                </a:solidFill>
                <a:latin typeface="Red Hat Display" panose="02010503040201060303" pitchFamily="2" charset="0"/>
              </a:rPr>
              <a:t>Asegúrese de haber descargado la fuente Red </a:t>
            </a:r>
            <a:r>
              <a:rPr lang="es-CO" sz="1600" b="1" dirty="0" err="1">
                <a:solidFill>
                  <a:schemeClr val="tx1">
                    <a:lumMod val="75000"/>
                  </a:schemeClr>
                </a:solidFill>
                <a:latin typeface="Red Hat Display" panose="02010503040201060303" pitchFamily="2" charset="0"/>
              </a:rPr>
              <a:t>Hat</a:t>
            </a:r>
            <a:r>
              <a:rPr lang="es-CO" sz="1600" b="1" dirty="0">
                <a:solidFill>
                  <a:schemeClr val="tx1">
                    <a:lumMod val="75000"/>
                  </a:schemeClr>
                </a:solidFill>
                <a:latin typeface="Red Hat Display" panose="02010503040201060303" pitchFamily="2" charset="0"/>
              </a:rPr>
              <a:t> del sitio de Brand ID </a:t>
            </a:r>
            <a:r>
              <a:rPr lang="es-CO" sz="1600" dirty="0">
                <a:solidFill>
                  <a:schemeClr val="tx1">
                    <a:lumMod val="75000"/>
                  </a:schemeClr>
                </a:solidFill>
                <a:latin typeface="Red Hat Display" panose="02010503040201060303" pitchFamily="2" charset="0"/>
              </a:rPr>
              <a:t>para garantizar que todas las diapositivas y el texto se muestren correctamente. </a:t>
            </a:r>
            <a:r>
              <a:rPr lang="es-CO" sz="1600" dirty="0">
                <a:hlinkClick r:id="rId5"/>
              </a:rPr>
              <a:t>https://erabrandid.com/era-brand/typography/</a:t>
            </a:r>
            <a:r>
              <a:rPr lang="es-CO" sz="1600" dirty="0"/>
              <a:t> </a:t>
            </a:r>
            <a:r>
              <a:rPr lang="es-CO" sz="1600" dirty="0">
                <a:solidFill>
                  <a:schemeClr val="tx1">
                    <a:lumMod val="75000"/>
                  </a:schemeClr>
                </a:solidFill>
                <a:latin typeface="Red Hat Display" panose="02010503040201060303" pitchFamily="2" charset="0"/>
              </a:rPr>
              <a:t> </a:t>
            </a:r>
          </a:p>
          <a:p>
            <a:pPr marL="228600" lvl="1" indent="-228600" algn="l" rtl="0">
              <a:buFont typeface="+mj-lt"/>
              <a:buAutoNum type="arabicPeriod"/>
            </a:pPr>
            <a:r>
              <a:rPr lang="es-CO" sz="1600" dirty="0">
                <a:solidFill>
                  <a:schemeClr val="tx1">
                    <a:lumMod val="75000"/>
                  </a:schemeClr>
                </a:solidFill>
                <a:latin typeface="Red Hat Display" panose="02010503040201060303" pitchFamily="2" charset="0"/>
              </a:rPr>
              <a:t>Copia editable (“</a:t>
            </a:r>
            <a:r>
              <a:rPr lang="es-CO" sz="1600" dirty="0" err="1">
                <a:solidFill>
                  <a:schemeClr val="tx1">
                    <a:lumMod val="75000"/>
                  </a:schemeClr>
                </a:solidFill>
                <a:latin typeface="Red Hat Display" panose="02010503040201060303" pitchFamily="2" charset="0"/>
              </a:rPr>
              <a:t>Lorem</a:t>
            </a:r>
            <a:r>
              <a:rPr lang="es-CO" sz="1600" dirty="0">
                <a:solidFill>
                  <a:schemeClr val="tx1">
                    <a:lumMod val="75000"/>
                  </a:schemeClr>
                </a:solidFill>
                <a:latin typeface="Red Hat Display" panose="02010503040201060303" pitchFamily="2" charset="0"/>
              </a:rPr>
              <a:t> </a:t>
            </a:r>
            <a:r>
              <a:rPr lang="es-CO" sz="1600" dirty="0" err="1">
                <a:solidFill>
                  <a:schemeClr val="tx1">
                    <a:lumMod val="75000"/>
                  </a:schemeClr>
                </a:solidFill>
                <a:latin typeface="Red Hat Display" panose="02010503040201060303" pitchFamily="2" charset="0"/>
              </a:rPr>
              <a:t>ipsum</a:t>
            </a:r>
            <a:r>
              <a:rPr lang="es-CO" sz="1600" dirty="0">
                <a:solidFill>
                  <a:schemeClr val="tx1">
                    <a:lumMod val="75000"/>
                  </a:schemeClr>
                </a:solidFill>
                <a:latin typeface="Red Hat Display" panose="02010503040201060303" pitchFamily="2" charset="0"/>
              </a:rPr>
              <a:t>”) se incluye en algunas diapositivas. Asegúrese de </a:t>
            </a:r>
            <a:r>
              <a:rPr lang="es-CO" sz="1600" b="1" dirty="0">
                <a:solidFill>
                  <a:schemeClr val="tx1">
                    <a:lumMod val="75000"/>
                  </a:schemeClr>
                </a:solidFill>
                <a:latin typeface="Red Hat Display" panose="02010503040201060303" pitchFamily="2" charset="0"/>
              </a:rPr>
              <a:t>actualizar esta copia </a:t>
            </a:r>
            <a:r>
              <a:rPr lang="es-CO" sz="1600" dirty="0">
                <a:solidFill>
                  <a:schemeClr val="tx1">
                    <a:lumMod val="75000"/>
                  </a:schemeClr>
                </a:solidFill>
                <a:latin typeface="Red Hat Display" panose="02010503040201060303" pitchFamily="2" charset="0"/>
              </a:rPr>
              <a:t>con su propia información.</a:t>
            </a:r>
          </a:p>
          <a:p>
            <a:pPr marL="228600" lvl="1" indent="-228600" algn="l" rtl="0">
              <a:buFont typeface="+mj-lt"/>
              <a:buAutoNum type="arabicPeriod"/>
            </a:pPr>
            <a:endParaRPr lang="en-US" sz="1600" dirty="0">
              <a:solidFill>
                <a:srgbClr val="424244"/>
              </a:solidFill>
              <a:latin typeface="Red Hat Display" panose="02010503040201060303" pitchFamily="2" charset="0"/>
            </a:endParaRPr>
          </a:p>
          <a:p>
            <a:pPr marL="228600" lvl="1" indent="-228600" algn="l" rtl="0">
              <a:buFont typeface="+mj-lt"/>
              <a:buAutoNum type="arabicPeriod"/>
            </a:pPr>
            <a:endParaRPr lang="en-US" sz="1600" dirty="0">
              <a:solidFill>
                <a:srgbClr val="424244"/>
              </a:solidFill>
              <a:latin typeface="Red Hat Display" panose="02010503040201060303" pitchFamily="2" charset="0"/>
            </a:endParaRPr>
          </a:p>
          <a:p>
            <a:pPr marL="0" lvl="1" algn="l" rtl="0"/>
            <a:endParaRPr lang="en-US" sz="1400" dirty="0">
              <a:solidFill>
                <a:srgbClr val="424244"/>
              </a:solidFill>
              <a:latin typeface="Red Hat Display" panose="02010503040201060303" pitchFamily="2" charset="0"/>
            </a:endParaRPr>
          </a:p>
        </p:txBody>
      </p:sp>
      <p:pic>
        <p:nvPicPr>
          <p:cNvPr id="8" name="Graphic 7">
            <a:extLst>
              <a:ext uri="{FF2B5EF4-FFF2-40B4-BE49-F238E27FC236}">
                <a16:creationId xmlns:a16="http://schemas.microsoft.com/office/drawing/2014/main" id="{B1C7053A-5022-4C3D-8AF6-30E346C3B426}"/>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flipH="1">
            <a:off x="382349" y="5318608"/>
            <a:ext cx="1168408" cy="1168408"/>
          </a:xfrm>
          <a:prstGeom prst="rect">
            <a:avLst/>
          </a:prstGeom>
        </p:spPr>
      </p:pic>
      <p:grpSp>
        <p:nvGrpSpPr>
          <p:cNvPr id="2" name="Group 1">
            <a:extLst>
              <a:ext uri="{FF2B5EF4-FFF2-40B4-BE49-F238E27FC236}">
                <a16:creationId xmlns:a16="http://schemas.microsoft.com/office/drawing/2014/main" id="{508B8704-9E17-4BBD-8882-9ECB17D8C841}"/>
              </a:ext>
            </a:extLst>
          </p:cNvPr>
          <p:cNvGrpSpPr/>
          <p:nvPr/>
        </p:nvGrpSpPr>
        <p:grpSpPr>
          <a:xfrm rot="5400000">
            <a:off x="9922970" y="3955308"/>
            <a:ext cx="2646947" cy="3158437"/>
            <a:chOff x="9065323" y="-735758"/>
            <a:chExt cx="3126677" cy="3512825"/>
          </a:xfrm>
        </p:grpSpPr>
        <p:grpSp>
          <p:nvGrpSpPr>
            <p:cNvPr id="31" name="Group 30">
              <a:extLst>
                <a:ext uri="{FF2B5EF4-FFF2-40B4-BE49-F238E27FC236}">
                  <a16:creationId xmlns:a16="http://schemas.microsoft.com/office/drawing/2014/main" id="{F19614E6-6FF0-49C0-9DF1-1E94C455A676}"/>
                </a:ext>
              </a:extLst>
            </p:cNvPr>
            <p:cNvGrpSpPr/>
            <p:nvPr/>
          </p:nvGrpSpPr>
          <p:grpSpPr>
            <a:xfrm rot="10800000">
              <a:off x="9708569" y="-735758"/>
              <a:ext cx="2483431" cy="2088123"/>
              <a:chOff x="1679007" y="996740"/>
              <a:chExt cx="2610700" cy="2195134"/>
            </a:xfrm>
          </p:grpSpPr>
          <p:grpSp>
            <p:nvGrpSpPr>
              <p:cNvPr id="32" name="Group 31">
                <a:extLst>
                  <a:ext uri="{FF2B5EF4-FFF2-40B4-BE49-F238E27FC236}">
                    <a16:creationId xmlns:a16="http://schemas.microsoft.com/office/drawing/2014/main" id="{CD65BA68-4B0F-4CC6-8787-6C2E10E4E571}"/>
                  </a:ext>
                </a:extLst>
              </p:cNvPr>
              <p:cNvGrpSpPr/>
              <p:nvPr/>
            </p:nvGrpSpPr>
            <p:grpSpPr>
              <a:xfrm>
                <a:off x="2094573" y="996740"/>
                <a:ext cx="2195134" cy="2195134"/>
                <a:chOff x="2094573" y="996740"/>
                <a:chExt cx="2195134" cy="2195134"/>
              </a:xfrm>
            </p:grpSpPr>
            <p:sp>
              <p:nvSpPr>
                <p:cNvPr id="34" name="Arc 33">
                  <a:extLst>
                    <a:ext uri="{FF2B5EF4-FFF2-40B4-BE49-F238E27FC236}">
                      <a16:creationId xmlns:a16="http://schemas.microsoft.com/office/drawing/2014/main" id="{BEEDECCD-33FC-4C14-BAB6-6D1E179B2881}"/>
                    </a:ext>
                  </a:extLst>
                </p:cNvPr>
                <p:cNvSpPr/>
                <p:nvPr/>
              </p:nvSpPr>
              <p:spPr>
                <a:xfrm>
                  <a:off x="2094573" y="996740"/>
                  <a:ext cx="2195134" cy="2195134"/>
                </a:xfrm>
                <a:prstGeom prst="arc">
                  <a:avLst/>
                </a:prstGeom>
                <a:ln w="38100">
                  <a:solidFill>
                    <a:srgbClr val="424244"/>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35" name="Straight Connector 34">
                  <a:extLst>
                    <a:ext uri="{FF2B5EF4-FFF2-40B4-BE49-F238E27FC236}">
                      <a16:creationId xmlns:a16="http://schemas.microsoft.com/office/drawing/2014/main" id="{0FBC7B82-85F0-4603-85B2-594B437A75AC}"/>
                    </a:ext>
                  </a:extLst>
                </p:cNvPr>
                <p:cNvCxnSpPr>
                  <a:cxnSpLocks/>
                </p:cNvCxnSpPr>
                <p:nvPr/>
              </p:nvCxnSpPr>
              <p:spPr>
                <a:xfrm rot="10800000" flipH="1" flipV="1">
                  <a:off x="4289706" y="2090074"/>
                  <a:ext cx="1" cy="340213"/>
                </a:xfrm>
                <a:prstGeom prst="line">
                  <a:avLst/>
                </a:prstGeom>
                <a:ln w="38100">
                  <a:solidFill>
                    <a:srgbClr val="424244"/>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EE9BED51-02D4-438E-A74B-25C26986DA4E}"/>
                  </a:ext>
                </a:extLst>
              </p:cNvPr>
              <p:cNvCxnSpPr>
                <a:cxnSpLocks/>
                <a:stCxn id="34" idx="0"/>
              </p:cNvCxnSpPr>
              <p:nvPr/>
            </p:nvCxnSpPr>
            <p:spPr>
              <a:xfrm rot="10800000">
                <a:off x="1679007" y="996740"/>
                <a:ext cx="1513133" cy="0"/>
              </a:xfrm>
              <a:prstGeom prst="line">
                <a:avLst/>
              </a:prstGeom>
              <a:ln w="38100">
                <a:solidFill>
                  <a:srgbClr val="424244"/>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6BE2188D-F9AD-429E-8765-0D6DFE1822A3}"/>
                </a:ext>
              </a:extLst>
            </p:cNvPr>
            <p:cNvCxnSpPr>
              <a:cxnSpLocks/>
            </p:cNvCxnSpPr>
            <p:nvPr/>
          </p:nvCxnSpPr>
          <p:spPr>
            <a:xfrm flipV="1">
              <a:off x="10970955" y="-11297"/>
              <a:ext cx="0" cy="1992497"/>
            </a:xfrm>
            <a:prstGeom prst="line">
              <a:avLst/>
            </a:prstGeom>
            <a:ln w="38100">
              <a:solidFill>
                <a:srgbClr val="42424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B506F1-A8ED-4ED7-8ABB-81AC5E5C8640}"/>
                </a:ext>
              </a:extLst>
            </p:cNvPr>
            <p:cNvCxnSpPr>
              <a:cxnSpLocks/>
            </p:cNvCxnSpPr>
            <p:nvPr/>
          </p:nvCxnSpPr>
          <p:spPr>
            <a:xfrm>
              <a:off x="9065323" y="805654"/>
              <a:ext cx="3126677" cy="0"/>
            </a:xfrm>
            <a:prstGeom prst="line">
              <a:avLst/>
            </a:prstGeom>
            <a:ln w="38100">
              <a:solidFill>
                <a:srgbClr val="42424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1CDF9F-93A1-4C25-9415-9A8619043EC7}"/>
                </a:ext>
              </a:extLst>
            </p:cNvPr>
            <p:cNvCxnSpPr>
              <a:cxnSpLocks/>
            </p:cNvCxnSpPr>
            <p:nvPr/>
          </p:nvCxnSpPr>
          <p:spPr>
            <a:xfrm flipV="1">
              <a:off x="11512822" y="-11298"/>
              <a:ext cx="0" cy="2788365"/>
            </a:xfrm>
            <a:prstGeom prst="line">
              <a:avLst/>
            </a:prstGeom>
            <a:ln w="38100">
              <a:solidFill>
                <a:srgbClr val="424244"/>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BC8781CF-A821-4E7A-BFB7-23E91F45284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309977" y="175962"/>
            <a:ext cx="2754208" cy="986698"/>
          </a:xfrm>
          <a:prstGeom prst="rect">
            <a:avLst/>
          </a:prstGeom>
        </p:spPr>
      </p:pic>
    </p:spTree>
    <p:extLst>
      <p:ext uri="{BB962C8B-B14F-4D97-AF65-F5344CB8AC3E}">
        <p14:creationId xmlns:p14="http://schemas.microsoft.com/office/powerpoint/2010/main" val="20771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1EA5F50C-C45A-49E4-B0B9-B7F8EFA7F9C5}"/>
              </a:ext>
            </a:extLst>
          </p:cNvPr>
          <p:cNvSpPr/>
          <p:nvPr/>
        </p:nvSpPr>
        <p:spPr>
          <a:xfrm>
            <a:off x="0" y="0"/>
            <a:ext cx="12192000" cy="6858000"/>
          </a:xfrm>
          <a:custGeom>
            <a:avLst/>
            <a:gdLst>
              <a:gd name="connsiteX0" fmla="*/ 2227611 w 12192000"/>
              <a:gd name="connsiteY0" fmla="*/ 1583265 h 6858000"/>
              <a:gd name="connsiteX1" fmla="*/ 2227611 w 12192000"/>
              <a:gd name="connsiteY1" fmla="*/ 6119006 h 6858000"/>
              <a:gd name="connsiteX2" fmla="*/ 7696519 w 12192000"/>
              <a:gd name="connsiteY2" fmla="*/ 6119006 h 6858000"/>
              <a:gd name="connsiteX3" fmla="*/ 9964390 w 12192000"/>
              <a:gd name="connsiteY3" fmla="*/ 3851135 h 6858000"/>
              <a:gd name="connsiteX4" fmla="*/ 9964389 w 12192000"/>
              <a:gd name="connsiteY4" fmla="*/ 1583265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2227611" y="1583265"/>
                </a:moveTo>
                <a:lnTo>
                  <a:pt x="2227611" y="6119006"/>
                </a:lnTo>
                <a:lnTo>
                  <a:pt x="7696519" y="6119006"/>
                </a:lnTo>
                <a:cubicBezTo>
                  <a:pt x="8949030" y="6119006"/>
                  <a:pt x="9964390" y="5103646"/>
                  <a:pt x="9964390" y="3851135"/>
                </a:cubicBezTo>
                <a:cubicBezTo>
                  <a:pt x="9964390" y="3095178"/>
                  <a:pt x="9964389" y="2339222"/>
                  <a:pt x="9964389" y="1583265"/>
                </a:cubicBezTo>
                <a:close/>
                <a:moveTo>
                  <a:pt x="0" y="0"/>
                </a:moveTo>
                <a:lnTo>
                  <a:pt x="12192000" y="0"/>
                </a:lnTo>
                <a:lnTo>
                  <a:pt x="12192000" y="6858000"/>
                </a:lnTo>
                <a:lnTo>
                  <a:pt x="0" y="685800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latin typeface="Red Hat Display" panose="02010503040201060303" pitchFamily="2" charset="0"/>
            </a:endParaRPr>
          </a:p>
        </p:txBody>
      </p:sp>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0" i="0" u="none" strike="noStrike" kern="1200" cap="none" spc="0" normalizeH="0" baseline="0" dirty="0">
                <a:ln>
                  <a:noFill/>
                </a:ln>
                <a:solidFill>
                  <a:schemeClr val="bg1"/>
                </a:solidFill>
                <a:effectLst/>
                <a:uLnTx/>
                <a:uFillTx/>
                <a:latin typeface="Red Hat Display" panose="02010503040201060303" pitchFamily="2" charset="77"/>
                <a:ea typeface="+mn-ea"/>
                <a:cs typeface="+mn-cs"/>
              </a:rPr>
              <a:t>Clientes satisfechos</a:t>
            </a:r>
            <a:endParaRPr kumimoji="0" lang="es-CO" sz="15200" b="0" i="0" u="none" strike="noStrike" kern="1200" cap="none" spc="0" normalizeH="0" baseline="0" dirty="0">
              <a:ln>
                <a:noFill/>
              </a:ln>
              <a:solidFill>
                <a:schemeClr val="bg1"/>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pic>
        <p:nvPicPr>
          <p:cNvPr id="2" name="Graphic 1">
            <a:extLst>
              <a:ext uri="{FF2B5EF4-FFF2-40B4-BE49-F238E27FC236}">
                <a16:creationId xmlns:a16="http://schemas.microsoft.com/office/drawing/2014/main" id="{52167707-E212-4726-9EEB-060CFCE3E7F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10330331" y="4996331"/>
            <a:ext cx="1861669" cy="1861669"/>
          </a:xfrm>
          <a:prstGeom prst="rect">
            <a:avLst/>
          </a:prstGeom>
        </p:spPr>
      </p:pic>
      <p:sp>
        <p:nvSpPr>
          <p:cNvPr id="10" name="Oval 9">
            <a:extLst>
              <a:ext uri="{FF2B5EF4-FFF2-40B4-BE49-F238E27FC236}">
                <a16:creationId xmlns:a16="http://schemas.microsoft.com/office/drawing/2014/main" id="{B9A4D8C6-D669-4F52-A62D-AA212C5A2924}"/>
              </a:ext>
            </a:extLst>
          </p:cNvPr>
          <p:cNvSpPr/>
          <p:nvPr/>
        </p:nvSpPr>
        <p:spPr>
          <a:xfrm>
            <a:off x="5638800" y="3335867"/>
            <a:ext cx="914400" cy="914400"/>
          </a:xfrm>
          <a:prstGeom prst="ellipse">
            <a:avLst/>
          </a:prstGeom>
          <a:solidFill>
            <a:schemeClr val="bg1"/>
          </a:solidFill>
          <a:ln w="19050">
            <a:solidFill>
              <a:srgbClr val="BFB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17" name="Isosceles Triangle 16">
            <a:extLst>
              <a:ext uri="{FF2B5EF4-FFF2-40B4-BE49-F238E27FC236}">
                <a16:creationId xmlns:a16="http://schemas.microsoft.com/office/drawing/2014/main" id="{1FF27E27-49D3-4234-82E2-E44612C4D32D}"/>
              </a:ext>
            </a:extLst>
          </p:cNvPr>
          <p:cNvSpPr/>
          <p:nvPr/>
        </p:nvSpPr>
        <p:spPr>
          <a:xfrm rot="5400000">
            <a:off x="5962295" y="3655907"/>
            <a:ext cx="318211" cy="274320"/>
          </a:xfrm>
          <a:prstGeom prst="triangle">
            <a:avLst/>
          </a:prstGeom>
          <a:solidFill>
            <a:srgbClr val="BF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pic>
        <p:nvPicPr>
          <p:cNvPr id="31" name="Graphic 30">
            <a:extLst>
              <a:ext uri="{FF2B5EF4-FFF2-40B4-BE49-F238E27FC236}">
                <a16:creationId xmlns:a16="http://schemas.microsoft.com/office/drawing/2014/main" id="{4856C68D-0CEE-4F98-94AB-2E55DB70F0B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3" name="Rectangle 2">
            <a:extLst>
              <a:ext uri="{FF2B5EF4-FFF2-40B4-BE49-F238E27FC236}">
                <a16:creationId xmlns:a16="http://schemas.microsoft.com/office/drawing/2014/main" id="{F61398D4-6C2A-459B-ACB7-AA3C8C4AA869}"/>
              </a:ext>
            </a:extLst>
          </p:cNvPr>
          <p:cNvSpPr/>
          <p:nvPr/>
        </p:nvSpPr>
        <p:spPr>
          <a:xfrm>
            <a:off x="-3346704" y="2081225"/>
            <a:ext cx="3173984" cy="2169042"/>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Para colocar video:</a:t>
            </a:r>
          </a:p>
          <a:p>
            <a:pPr algn="ctr" rtl="0"/>
            <a:r>
              <a:rPr lang="es-CO" sz="1400" dirty="0">
                <a:latin typeface="Red Hat Display" panose="02010503040201060303" pitchFamily="2" charset="0"/>
              </a:rPr>
              <a:t>Vaya a la pestaña Insertar, haga clic en "Video" en el lado derecho, seleccione "Video </a:t>
            </a:r>
            <a:r>
              <a:rPr lang="es-CO" sz="1400" dirty="0" err="1">
                <a:latin typeface="Red Hat Display" panose="02010503040201060303" pitchFamily="2" charset="0"/>
              </a:rPr>
              <a:t>on</a:t>
            </a:r>
            <a:r>
              <a:rPr lang="es-CO" sz="1400" dirty="0">
                <a:latin typeface="Red Hat Display" panose="02010503040201060303" pitchFamily="2" charset="0"/>
              </a:rPr>
              <a:t> </a:t>
            </a:r>
            <a:r>
              <a:rPr lang="es-CO" sz="1400" dirty="0" err="1">
                <a:latin typeface="Red Hat Display" panose="02010503040201060303" pitchFamily="2" charset="0"/>
              </a:rPr>
              <a:t>my</a:t>
            </a:r>
            <a:r>
              <a:rPr lang="es-CO" sz="1400" dirty="0">
                <a:latin typeface="Red Hat Display" panose="02010503040201060303" pitchFamily="2" charset="0"/>
              </a:rPr>
              <a:t> PC" y busque su video.</a:t>
            </a:r>
          </a:p>
          <a:p>
            <a:pPr algn="ctr" rtl="0"/>
            <a:endParaRPr lang="es-CO" sz="1400" dirty="0">
              <a:latin typeface="Red Hat Display" panose="02010503040201060303" pitchFamily="2" charset="0"/>
            </a:endParaRPr>
          </a:p>
          <a:p>
            <a:pPr algn="ctr" rtl="0"/>
            <a:r>
              <a:rPr lang="es-CO" sz="1400" dirty="0">
                <a:latin typeface="Red Hat Display" panose="02010503040201060303" pitchFamily="2" charset="0"/>
              </a:rPr>
              <a:t> Luego ubíquelo en la parte posterior para que el video aparezca con la esquina redondeada</a:t>
            </a:r>
          </a:p>
        </p:txBody>
      </p:sp>
      <p:grpSp>
        <p:nvGrpSpPr>
          <p:cNvPr id="14" name="Group 13">
            <a:extLst>
              <a:ext uri="{FF2B5EF4-FFF2-40B4-BE49-F238E27FC236}">
                <a16:creationId xmlns:a16="http://schemas.microsoft.com/office/drawing/2014/main" id="{2984CB59-87FD-408A-9A77-107858B89A43}"/>
              </a:ext>
            </a:extLst>
          </p:cNvPr>
          <p:cNvGrpSpPr/>
          <p:nvPr/>
        </p:nvGrpSpPr>
        <p:grpSpPr>
          <a:xfrm>
            <a:off x="0" y="5315481"/>
            <a:ext cx="1542520" cy="1542520"/>
            <a:chOff x="0" y="5315481"/>
            <a:chExt cx="1542520" cy="1542520"/>
          </a:xfrm>
        </p:grpSpPr>
        <p:pic>
          <p:nvPicPr>
            <p:cNvPr id="15" name="Graphic 14">
              <a:extLst>
                <a:ext uri="{FF2B5EF4-FFF2-40B4-BE49-F238E27FC236}">
                  <a16:creationId xmlns:a16="http://schemas.microsoft.com/office/drawing/2014/main" id="{8D6FEB5B-41D5-4461-BC32-47A11753842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0" y="5315481"/>
              <a:ext cx="1542520" cy="1542520"/>
            </a:xfrm>
            <a:prstGeom prst="rect">
              <a:avLst/>
            </a:prstGeom>
          </p:spPr>
        </p:pic>
        <p:pic>
          <p:nvPicPr>
            <p:cNvPr id="16" name="Graphic 15">
              <a:extLst>
                <a:ext uri="{FF2B5EF4-FFF2-40B4-BE49-F238E27FC236}">
                  <a16:creationId xmlns:a16="http://schemas.microsoft.com/office/drawing/2014/main" id="{1728B2B0-613C-49C4-BF96-2163E2FA7B4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882" y="5888491"/>
              <a:ext cx="969509" cy="969509"/>
            </a:xfrm>
            <a:prstGeom prst="rect">
              <a:avLst/>
            </a:prstGeom>
          </p:spPr>
        </p:pic>
      </p:grpSp>
    </p:spTree>
    <p:extLst>
      <p:ext uri="{BB962C8B-B14F-4D97-AF65-F5344CB8AC3E}">
        <p14:creationId xmlns:p14="http://schemas.microsoft.com/office/powerpoint/2010/main" val="340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Clientes</a:t>
            </a:r>
            <a:r>
              <a:rPr kumimoji="0" lang="es-CO" sz="4400" b="1"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 satisfechos</a:t>
            </a:r>
            <a:r>
              <a:rPr kumimoji="0" lang="es-CO" sz="44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 </a:t>
            </a:r>
            <a:endParaRPr kumimoji="0" lang="es-CO" sz="152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43" name="TextBox 42">
            <a:extLst>
              <a:ext uri="{FF2B5EF4-FFF2-40B4-BE49-F238E27FC236}">
                <a16:creationId xmlns:a16="http://schemas.microsoft.com/office/drawing/2014/main" id="{2953E68F-BB45-4408-AB03-4ECD003E240A}"/>
              </a:ext>
            </a:extLst>
          </p:cNvPr>
          <p:cNvSpPr txBox="1"/>
          <p:nvPr/>
        </p:nvSpPr>
        <p:spPr>
          <a:xfrm>
            <a:off x="8243996" y="936946"/>
            <a:ext cx="3548736" cy="2000548"/>
          </a:xfrm>
          <a:prstGeom prst="rect">
            <a:avLst/>
          </a:prstGeom>
          <a:noFill/>
        </p:spPr>
        <p:txBody>
          <a:bodyPr wrap="square">
            <a:spAutoFit/>
          </a:bodyPr>
          <a:lstStyle/>
          <a:p>
            <a:r>
              <a:rPr lang="es-CO" sz="1400" b="1" dirty="0">
                <a:solidFill>
                  <a:srgbClr val="424244"/>
                </a:solidFill>
                <a:latin typeface="Red Hat Display" panose="020B0604020202020204" charset="0"/>
              </a:rPr>
              <a:t>Nombre del cliente, </a:t>
            </a:r>
            <a:r>
              <a:rPr lang="es-CO" sz="1400" dirty="0">
                <a:solidFill>
                  <a:srgbClr val="424244"/>
                </a:solidFill>
                <a:latin typeface="Red Hat Display" panose="020B0604020202020204" charset="0"/>
              </a:rPr>
              <a:t>Ubicación</a:t>
            </a:r>
          </a:p>
          <a:p>
            <a:r>
              <a:rPr lang="es-CO" sz="1100" b="0" i="0" dirty="0">
                <a:solidFill>
                  <a:srgbClr val="424244"/>
                </a:solidFill>
                <a:effectLst/>
                <a:latin typeface="Red Hat Display" panose="02010503040201060303" pitchFamily="2" charset="0"/>
              </a:rPr>
              <a:t>“</a:t>
            </a:r>
            <a:r>
              <a:rPr lang="es-CO" sz="1100" b="0" i="0" dirty="0" err="1">
                <a:solidFill>
                  <a:srgbClr val="424244"/>
                </a:solidFill>
                <a:effectLst/>
                <a:latin typeface="Red Hat Display" panose="02010503040201060303" pitchFamily="2" charset="0"/>
              </a:rPr>
              <a:t>Lorem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ipsum</a:t>
            </a:r>
            <a:r>
              <a:rPr lang="es-CO" sz="1100" b="0" i="0" dirty="0">
                <a:solidFill>
                  <a:srgbClr val="424244"/>
                </a:solidFill>
                <a:effectLst/>
                <a:latin typeface="Red Hat Display" panose="02010503040201060303" pitchFamily="2" charset="0"/>
              </a:rPr>
              <a:t> dolor </a:t>
            </a:r>
            <a:r>
              <a:rPr lang="es-CO" sz="1100" b="0" i="0" dirty="0" err="1">
                <a:solidFill>
                  <a:srgbClr val="424244"/>
                </a:solidFill>
                <a:effectLst/>
                <a:latin typeface="Red Hat Display" panose="02010503040201060303" pitchFamily="2" charset="0"/>
              </a:rPr>
              <a:t>sit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amet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consectetur</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adipiscing</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elit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Vestibulum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congue</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viverra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consequat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Maecenas</a:t>
            </a:r>
            <a:r>
              <a:rPr lang="es-CO" sz="1100" b="0" i="0" dirty="0">
                <a:solidFill>
                  <a:srgbClr val="424244"/>
                </a:solidFill>
                <a:effectLst/>
                <a:latin typeface="Red Hat Display" panose="02010503040201060303" pitchFamily="2" charset="0"/>
              </a:rPr>
              <a:t> id </a:t>
            </a:r>
            <a:r>
              <a:rPr lang="es-CO" sz="1100" b="0" i="0" dirty="0" err="1">
                <a:solidFill>
                  <a:srgbClr val="424244"/>
                </a:solidFill>
                <a:effectLst/>
                <a:latin typeface="Red Hat Display" panose="02010503040201060303" pitchFamily="2" charset="0"/>
              </a:rPr>
              <a:t>metus</a:t>
            </a:r>
            <a:r>
              <a:rPr lang="es-CO" sz="1100" b="0" i="0" dirty="0">
                <a:solidFill>
                  <a:srgbClr val="424244"/>
                </a:solidFill>
                <a:effectLst/>
                <a:latin typeface="Red Hat Display" panose="02010503040201060303" pitchFamily="2" charset="0"/>
              </a:rPr>
              <a:t> non nunc </a:t>
            </a:r>
            <a:r>
              <a:rPr lang="es-CO" sz="1100" b="0" i="0" dirty="0" err="1">
                <a:solidFill>
                  <a:srgbClr val="424244"/>
                </a:solidFill>
                <a:effectLst/>
                <a:latin typeface="Red Hat Display" panose="02010503040201060303" pitchFamily="2" charset="0"/>
              </a:rPr>
              <a:t>convallis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volutpat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Fusce</a:t>
            </a:r>
            <a:r>
              <a:rPr lang="es-CO" sz="1100" b="0" i="0" dirty="0">
                <a:solidFill>
                  <a:srgbClr val="424244"/>
                </a:solidFill>
                <a:effectLst/>
                <a:latin typeface="Red Hat Display" panose="02010503040201060303" pitchFamily="2" charset="0"/>
              </a:rPr>
              <a:t> quis </a:t>
            </a:r>
            <a:r>
              <a:rPr lang="es-CO" sz="1100" b="0" i="0" dirty="0" err="1">
                <a:solidFill>
                  <a:srgbClr val="424244"/>
                </a:solidFill>
                <a:effectLst/>
                <a:latin typeface="Red Hat Display" panose="02010503040201060303" pitchFamily="2" charset="0"/>
              </a:rPr>
              <a:t>dapibus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lectus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Proin</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eu</a:t>
            </a:r>
            <a:r>
              <a:rPr lang="es-CO" sz="1100" b="0" i="0" dirty="0">
                <a:solidFill>
                  <a:srgbClr val="424244"/>
                </a:solidFill>
                <a:effectLst/>
                <a:latin typeface="Red Hat Display" panose="02010503040201060303" pitchFamily="2" charset="0"/>
              </a:rPr>
              <a:t> odio </a:t>
            </a:r>
            <a:r>
              <a:rPr lang="es-CO" sz="1100" b="0" i="0" dirty="0" err="1">
                <a:solidFill>
                  <a:srgbClr val="424244"/>
                </a:solidFill>
                <a:effectLst/>
                <a:latin typeface="Red Hat Display" panose="02010503040201060303" pitchFamily="2" charset="0"/>
              </a:rPr>
              <a:t>massa</a:t>
            </a:r>
            <a:r>
              <a:rPr lang="es-CO" sz="1100" b="0" i="0" dirty="0">
                <a:solidFill>
                  <a:srgbClr val="424244"/>
                </a:solidFill>
                <a:effectLst/>
                <a:latin typeface="Red Hat Display" panose="02010503040201060303" pitchFamily="2" charset="0"/>
              </a:rPr>
              <a:t>. Nunc </a:t>
            </a:r>
            <a:r>
              <a:rPr lang="es-CO" sz="1100" b="0" i="0" dirty="0" err="1">
                <a:solidFill>
                  <a:srgbClr val="424244"/>
                </a:solidFill>
                <a:effectLst/>
                <a:latin typeface="Red Hat Display" panose="02010503040201060303" pitchFamily="2" charset="0"/>
              </a:rPr>
              <a:t>condimentum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sapien</a:t>
            </a:r>
            <a:r>
              <a:rPr lang="es-CO" sz="1100" b="0" i="0" dirty="0">
                <a:solidFill>
                  <a:srgbClr val="424244"/>
                </a:solidFill>
                <a:effectLst/>
                <a:latin typeface="Red Hat Display" panose="02010503040201060303" pitchFamily="2" charset="0"/>
              </a:rPr>
              <a:t> a </a:t>
            </a:r>
            <a:r>
              <a:rPr lang="es-CO" sz="1100" b="0" i="0" dirty="0" err="1">
                <a:solidFill>
                  <a:srgbClr val="424244"/>
                </a:solidFill>
                <a:effectLst/>
                <a:latin typeface="Red Hat Display" panose="02010503040201060303" pitchFamily="2" charset="0"/>
              </a:rPr>
              <a:t>fringilla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aliquet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elit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purus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sagittis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erat</a:t>
            </a:r>
            <a:r>
              <a:rPr lang="es-CO" sz="1100" b="0" i="0" dirty="0">
                <a:solidFill>
                  <a:srgbClr val="424244"/>
                </a:solidFill>
                <a:effectLst/>
                <a:latin typeface="Red Hat Display" panose="02010503040201060303" pitchFamily="2" charset="0"/>
              </a:rPr>
              <a:t>, sed </a:t>
            </a:r>
            <a:r>
              <a:rPr lang="es-CO" sz="1100" b="0" i="0" dirty="0" err="1">
                <a:solidFill>
                  <a:srgbClr val="424244"/>
                </a:solidFill>
                <a:effectLst/>
                <a:latin typeface="Red Hat Display" panose="02010503040201060303" pitchFamily="2" charset="0"/>
              </a:rPr>
              <a:t>accumsan</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lacus</a:t>
            </a:r>
            <a:r>
              <a:rPr lang="es-CO" sz="1100" b="0" i="0" dirty="0">
                <a:solidFill>
                  <a:srgbClr val="424244"/>
                </a:solidFill>
                <a:effectLst/>
                <a:latin typeface="Red Hat Display" panose="02010503040201060303" pitchFamily="2" charset="0"/>
              </a:rPr>
              <a:t> justo </a:t>
            </a:r>
            <a:r>
              <a:rPr lang="es-CO" sz="1100" b="0" i="0" dirty="0" err="1">
                <a:solidFill>
                  <a:srgbClr val="424244"/>
                </a:solidFill>
                <a:effectLst/>
                <a:latin typeface="Red Hat Display" panose="02010503040201060303" pitchFamily="2" charset="0"/>
              </a:rPr>
              <a:t>eu</a:t>
            </a:r>
            <a:r>
              <a:rPr lang="es-CO" sz="1100" b="0" i="0" dirty="0">
                <a:solidFill>
                  <a:srgbClr val="424244"/>
                </a:solidFill>
                <a:effectLst/>
                <a:latin typeface="Red Hat Display" panose="02010503040201060303" pitchFamily="2" charset="0"/>
              </a:rPr>
              <a:t> libero. </a:t>
            </a:r>
            <a:r>
              <a:rPr lang="es-CO" sz="1100" b="0" i="0" dirty="0" err="1">
                <a:solidFill>
                  <a:srgbClr val="424244"/>
                </a:solidFill>
                <a:effectLst/>
                <a:latin typeface="Red Hat Display" panose="02010503040201060303" pitchFamily="2" charset="0"/>
              </a:rPr>
              <a:t>Phasellus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euismod</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metus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nec</a:t>
            </a:r>
            <a:r>
              <a:rPr lang="es-CO" sz="1100" b="0" i="0" dirty="0">
                <a:solidFill>
                  <a:srgbClr val="424244"/>
                </a:solidFill>
                <a:effectLst/>
                <a:latin typeface="Red Hat Display" panose="02010503040201060303" pitchFamily="2" charset="0"/>
              </a:rPr>
              <a:t> commodo auctor. </a:t>
            </a:r>
            <a:r>
              <a:rPr lang="es-CO" sz="1100" b="0" i="0" dirty="0" err="1">
                <a:solidFill>
                  <a:srgbClr val="424244"/>
                </a:solidFill>
                <a:effectLst/>
                <a:latin typeface="Red Hat Display" panose="02010503040201060303" pitchFamily="2" charset="0"/>
              </a:rPr>
              <a:t>Donec</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scelerisque</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ligula</a:t>
            </a:r>
            <a:r>
              <a:rPr lang="es-CO" sz="1100" b="0" i="0" dirty="0">
                <a:solidFill>
                  <a:srgbClr val="424244"/>
                </a:solidFill>
                <a:effectLst/>
                <a:latin typeface="Red Hat Display" panose="02010503040201060303" pitchFamily="2" charset="0"/>
              </a:rPr>
              <a:t> quis </a:t>
            </a:r>
            <a:r>
              <a:rPr lang="es-CO" sz="1100" b="0" i="0" dirty="0" err="1">
                <a:solidFill>
                  <a:srgbClr val="424244"/>
                </a:solidFill>
                <a:effectLst/>
                <a:latin typeface="Red Hat Display" panose="02010503040201060303" pitchFamily="2" charset="0"/>
              </a:rPr>
              <a:t>mattis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ultricies</a:t>
            </a:r>
            <a:r>
              <a:rPr lang="es-CO" sz="1100" b="0" i="0" dirty="0">
                <a:solidFill>
                  <a:srgbClr val="424244"/>
                </a:solidFill>
                <a:effectLst/>
                <a:latin typeface="Red Hat Display" panose="02010503040201060303" pitchFamily="2" charset="0"/>
              </a:rPr>
              <a:t>. In id </a:t>
            </a:r>
            <a:r>
              <a:rPr lang="es-CO" sz="1100" b="0" i="0" dirty="0" err="1">
                <a:solidFill>
                  <a:srgbClr val="424244"/>
                </a:solidFill>
                <a:effectLst/>
                <a:latin typeface="Red Hat Display" panose="02010503040201060303" pitchFamily="2" charset="0"/>
              </a:rPr>
              <a:t>tellus</a:t>
            </a:r>
            <a:r>
              <a:rPr lang="es-CO" sz="1100" b="0" i="0" dirty="0">
                <a:solidFill>
                  <a:srgbClr val="424244"/>
                </a:solidFill>
                <a:effectLst/>
                <a:latin typeface="Red Hat Display" panose="02010503040201060303" pitchFamily="2" charset="0"/>
              </a:rPr>
              <a:t> vitae </a:t>
            </a:r>
            <a:r>
              <a:rPr lang="es-CO" sz="1100" b="0" i="0" dirty="0" err="1">
                <a:solidFill>
                  <a:srgbClr val="424244"/>
                </a:solidFill>
                <a:effectLst/>
                <a:latin typeface="Red Hat Display" panose="02010503040201060303" pitchFamily="2" charset="0"/>
              </a:rPr>
              <a:t>est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tincidunt</a:t>
            </a:r>
            <a:r>
              <a:rPr lang="es-CO" sz="1100" b="0" i="0" dirty="0">
                <a:solidFill>
                  <a:srgbClr val="424244"/>
                </a:solidFill>
                <a:effectLst/>
                <a:latin typeface="Red Hat Display" panose="02010503040201060303" pitchFamily="2" charset="0"/>
              </a:rPr>
              <a:t> pulvinar. </a:t>
            </a:r>
            <a:r>
              <a:rPr lang="es-CO" sz="1100" b="0" i="0" dirty="0" err="1">
                <a:solidFill>
                  <a:srgbClr val="424244"/>
                </a:solidFill>
                <a:effectLst/>
                <a:latin typeface="Red Hat Display" panose="02010503040201060303" pitchFamily="2" charset="0"/>
              </a:rPr>
              <a:t>Vivamus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gravida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luctus</a:t>
            </a:r>
            <a:r>
              <a:rPr lang="es-CO" sz="1100" b="0" i="0" dirty="0">
                <a:solidFill>
                  <a:srgbClr val="424244"/>
                </a:solidFill>
                <a:effectLst/>
                <a:latin typeface="Red Hat Display" panose="02010503040201060303" pitchFamily="2" charset="0"/>
              </a:rPr>
              <a:t> nunc vitae </a:t>
            </a:r>
            <a:r>
              <a:rPr lang="es-CO" sz="1100" b="0" i="0" dirty="0" err="1">
                <a:solidFill>
                  <a:srgbClr val="424244"/>
                </a:solidFill>
                <a:effectLst/>
                <a:latin typeface="Red Hat Display" panose="02010503040201060303" pitchFamily="2" charset="0"/>
              </a:rPr>
              <a:t>laoreet</a:t>
            </a:r>
            <a:r>
              <a:rPr lang="es-CO" sz="1100" b="0" i="0" dirty="0">
                <a:solidFill>
                  <a:srgbClr val="424244"/>
                </a:solidFill>
                <a:effectLst/>
                <a:latin typeface="Red Hat Display" panose="02010503040201060303" pitchFamily="2" charset="0"/>
              </a:rPr>
              <a:t>. Sed </a:t>
            </a:r>
            <a:r>
              <a:rPr lang="es-CO" sz="1100" b="0" i="0" dirty="0" err="1">
                <a:solidFill>
                  <a:srgbClr val="424244"/>
                </a:solidFill>
                <a:effectLst/>
                <a:latin typeface="Red Hat Display" panose="02010503040201060303" pitchFamily="2" charset="0"/>
              </a:rPr>
              <a:t>orci</a:t>
            </a:r>
            <a:r>
              <a:rPr lang="es-CO" sz="1100" b="0" i="0" dirty="0">
                <a:solidFill>
                  <a:srgbClr val="424244"/>
                </a:solidFill>
                <a:effectLst/>
                <a:latin typeface="Red Hat Display" panose="02010503040201060303" pitchFamily="2" charset="0"/>
              </a:rPr>
              <a:t>”</a:t>
            </a:r>
            <a:endParaRPr lang="es-CO" sz="1100" b="1" dirty="0">
              <a:solidFill>
                <a:srgbClr val="424244"/>
              </a:solidFill>
              <a:latin typeface="Red Hat Display" panose="02010503040201060303" pitchFamily="2" charset="0"/>
            </a:endParaRPr>
          </a:p>
        </p:txBody>
      </p:sp>
      <p:sp>
        <p:nvSpPr>
          <p:cNvPr id="44" name="TextBox 43">
            <a:extLst>
              <a:ext uri="{FF2B5EF4-FFF2-40B4-BE49-F238E27FC236}">
                <a16:creationId xmlns:a16="http://schemas.microsoft.com/office/drawing/2014/main" id="{30A80D70-03F7-4A8A-9DB1-E599E4B7A416}"/>
              </a:ext>
            </a:extLst>
          </p:cNvPr>
          <p:cNvSpPr txBox="1"/>
          <p:nvPr/>
        </p:nvSpPr>
        <p:spPr>
          <a:xfrm>
            <a:off x="1236777" y="2778395"/>
            <a:ext cx="2916123" cy="2339102"/>
          </a:xfrm>
          <a:prstGeom prst="rect">
            <a:avLst/>
          </a:prstGeom>
          <a:noFill/>
        </p:spPr>
        <p:txBody>
          <a:bodyPr wrap="square">
            <a:spAutoFit/>
          </a:bodyPr>
          <a:lstStyle/>
          <a:p>
            <a:r>
              <a:rPr lang="es-CO" sz="1400" b="1" dirty="0">
                <a:solidFill>
                  <a:srgbClr val="424244"/>
                </a:solidFill>
                <a:latin typeface="Red Hat Display" panose="020B0604020202020204" charset="0"/>
              </a:rPr>
              <a:t>Nombre del cliente, </a:t>
            </a:r>
            <a:r>
              <a:rPr lang="es-CO" sz="1400" dirty="0">
                <a:solidFill>
                  <a:srgbClr val="424244"/>
                </a:solidFill>
                <a:latin typeface="Red Hat Display" panose="020B0604020202020204" charset="0"/>
              </a:rPr>
              <a:t>Ubicación</a:t>
            </a:r>
          </a:p>
          <a:p>
            <a:r>
              <a:rPr lang="es-CO" sz="1100" b="0" i="0" dirty="0">
                <a:solidFill>
                  <a:srgbClr val="424244"/>
                </a:solidFill>
                <a:effectLst/>
                <a:latin typeface="Red Hat Display" panose="02010503040201060303" pitchFamily="2" charset="0"/>
              </a:rPr>
              <a:t>“</a:t>
            </a:r>
            <a:r>
              <a:rPr lang="es-CO" sz="1100" b="0" i="0" dirty="0" err="1">
                <a:solidFill>
                  <a:srgbClr val="424244"/>
                </a:solidFill>
                <a:effectLst/>
                <a:latin typeface="Red Hat Display" panose="02010503040201060303" pitchFamily="2" charset="0"/>
              </a:rPr>
              <a:t>Lorem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ipsum</a:t>
            </a:r>
            <a:r>
              <a:rPr lang="es-CO" sz="1100" b="0" i="0" dirty="0">
                <a:solidFill>
                  <a:srgbClr val="424244"/>
                </a:solidFill>
                <a:effectLst/>
                <a:latin typeface="Red Hat Display" panose="02010503040201060303" pitchFamily="2" charset="0"/>
              </a:rPr>
              <a:t> dolor </a:t>
            </a:r>
            <a:r>
              <a:rPr lang="es-CO" sz="1100" b="0" i="0" dirty="0" err="1">
                <a:solidFill>
                  <a:srgbClr val="424244"/>
                </a:solidFill>
                <a:effectLst/>
                <a:latin typeface="Red Hat Display" panose="02010503040201060303" pitchFamily="2" charset="0"/>
              </a:rPr>
              <a:t>sit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amet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consectetur</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adipiscing</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elit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Vestibulum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congue</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viverra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consequat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Maecenas</a:t>
            </a:r>
            <a:r>
              <a:rPr lang="es-CO" sz="1100" b="0" i="0" dirty="0">
                <a:solidFill>
                  <a:srgbClr val="424244"/>
                </a:solidFill>
                <a:effectLst/>
                <a:latin typeface="Red Hat Display" panose="02010503040201060303" pitchFamily="2" charset="0"/>
              </a:rPr>
              <a:t> id </a:t>
            </a:r>
            <a:r>
              <a:rPr lang="es-CO" sz="1100" b="0" i="0" dirty="0" err="1">
                <a:solidFill>
                  <a:srgbClr val="424244"/>
                </a:solidFill>
                <a:effectLst/>
                <a:latin typeface="Red Hat Display" panose="02010503040201060303" pitchFamily="2" charset="0"/>
              </a:rPr>
              <a:t>metus</a:t>
            </a:r>
            <a:r>
              <a:rPr lang="es-CO" sz="1100" b="0" i="0" dirty="0">
                <a:solidFill>
                  <a:srgbClr val="424244"/>
                </a:solidFill>
                <a:effectLst/>
                <a:latin typeface="Red Hat Display" panose="02010503040201060303" pitchFamily="2" charset="0"/>
              </a:rPr>
              <a:t> non nunc </a:t>
            </a:r>
            <a:r>
              <a:rPr lang="es-CO" sz="1100" b="0" i="0" dirty="0" err="1">
                <a:solidFill>
                  <a:srgbClr val="424244"/>
                </a:solidFill>
                <a:effectLst/>
                <a:latin typeface="Red Hat Display" panose="02010503040201060303" pitchFamily="2" charset="0"/>
              </a:rPr>
              <a:t>convallis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volutpat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Fusce</a:t>
            </a:r>
            <a:r>
              <a:rPr lang="es-CO" sz="1100" b="0" i="0" dirty="0">
                <a:solidFill>
                  <a:srgbClr val="424244"/>
                </a:solidFill>
                <a:effectLst/>
                <a:latin typeface="Red Hat Display" panose="02010503040201060303" pitchFamily="2" charset="0"/>
              </a:rPr>
              <a:t> quis </a:t>
            </a:r>
            <a:r>
              <a:rPr lang="es-CO" sz="1100" b="0" i="0" dirty="0" err="1">
                <a:solidFill>
                  <a:srgbClr val="424244"/>
                </a:solidFill>
                <a:effectLst/>
                <a:latin typeface="Red Hat Display" panose="02010503040201060303" pitchFamily="2" charset="0"/>
              </a:rPr>
              <a:t>dapibus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lectus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Proin</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eu</a:t>
            </a:r>
            <a:r>
              <a:rPr lang="es-CO" sz="1100" b="0" i="0" dirty="0">
                <a:solidFill>
                  <a:srgbClr val="424244"/>
                </a:solidFill>
                <a:effectLst/>
                <a:latin typeface="Red Hat Display" panose="02010503040201060303" pitchFamily="2" charset="0"/>
              </a:rPr>
              <a:t> odio </a:t>
            </a:r>
            <a:r>
              <a:rPr lang="es-CO" sz="1100" b="0" i="0" dirty="0" err="1">
                <a:solidFill>
                  <a:srgbClr val="424244"/>
                </a:solidFill>
                <a:effectLst/>
                <a:latin typeface="Red Hat Display" panose="02010503040201060303" pitchFamily="2" charset="0"/>
              </a:rPr>
              <a:t>massa</a:t>
            </a:r>
            <a:r>
              <a:rPr lang="es-CO" sz="1100" b="0" i="0" dirty="0">
                <a:solidFill>
                  <a:srgbClr val="424244"/>
                </a:solidFill>
                <a:effectLst/>
                <a:latin typeface="Red Hat Display" panose="02010503040201060303" pitchFamily="2" charset="0"/>
              </a:rPr>
              <a:t>. Nunc </a:t>
            </a:r>
            <a:r>
              <a:rPr lang="es-CO" sz="1100" b="0" i="0" dirty="0" err="1">
                <a:solidFill>
                  <a:srgbClr val="424244"/>
                </a:solidFill>
                <a:effectLst/>
                <a:latin typeface="Red Hat Display" panose="02010503040201060303" pitchFamily="2" charset="0"/>
              </a:rPr>
              <a:t>condimentum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sapien</a:t>
            </a:r>
            <a:r>
              <a:rPr lang="es-CO" sz="1100" b="0" i="0" dirty="0">
                <a:solidFill>
                  <a:srgbClr val="424244"/>
                </a:solidFill>
                <a:effectLst/>
                <a:latin typeface="Red Hat Display" panose="02010503040201060303" pitchFamily="2" charset="0"/>
              </a:rPr>
              <a:t> a </a:t>
            </a:r>
            <a:r>
              <a:rPr lang="es-CO" sz="1100" b="0" i="0" dirty="0" err="1">
                <a:solidFill>
                  <a:srgbClr val="424244"/>
                </a:solidFill>
                <a:effectLst/>
                <a:latin typeface="Red Hat Display" panose="02010503040201060303" pitchFamily="2" charset="0"/>
              </a:rPr>
              <a:t>fringilla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aliquet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elit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purus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sagittis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erat</a:t>
            </a:r>
            <a:r>
              <a:rPr lang="es-CO" sz="1100" b="0" i="0" dirty="0">
                <a:solidFill>
                  <a:srgbClr val="424244"/>
                </a:solidFill>
                <a:effectLst/>
                <a:latin typeface="Red Hat Display" panose="02010503040201060303" pitchFamily="2" charset="0"/>
              </a:rPr>
              <a:t>, sed </a:t>
            </a:r>
            <a:r>
              <a:rPr lang="es-CO" sz="1100" b="0" i="0" dirty="0" err="1">
                <a:solidFill>
                  <a:srgbClr val="424244"/>
                </a:solidFill>
                <a:effectLst/>
                <a:latin typeface="Red Hat Display" panose="02010503040201060303" pitchFamily="2" charset="0"/>
              </a:rPr>
              <a:t>accumsan</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lacus</a:t>
            </a:r>
            <a:r>
              <a:rPr lang="es-CO" sz="1100" b="0" i="0" dirty="0">
                <a:solidFill>
                  <a:srgbClr val="424244"/>
                </a:solidFill>
                <a:effectLst/>
                <a:latin typeface="Red Hat Display" panose="02010503040201060303" pitchFamily="2" charset="0"/>
              </a:rPr>
              <a:t> justo </a:t>
            </a:r>
            <a:r>
              <a:rPr lang="es-CO" sz="1100" b="0" i="0" dirty="0" err="1">
                <a:solidFill>
                  <a:srgbClr val="424244"/>
                </a:solidFill>
                <a:effectLst/>
                <a:latin typeface="Red Hat Display" panose="02010503040201060303" pitchFamily="2" charset="0"/>
              </a:rPr>
              <a:t>eu</a:t>
            </a:r>
            <a:r>
              <a:rPr lang="es-CO" sz="1100" b="0" i="0" dirty="0">
                <a:solidFill>
                  <a:srgbClr val="424244"/>
                </a:solidFill>
                <a:effectLst/>
                <a:latin typeface="Red Hat Display" panose="02010503040201060303" pitchFamily="2" charset="0"/>
              </a:rPr>
              <a:t> libero. </a:t>
            </a:r>
            <a:r>
              <a:rPr lang="es-CO" sz="1100" b="0" i="0" dirty="0" err="1">
                <a:solidFill>
                  <a:srgbClr val="424244"/>
                </a:solidFill>
                <a:effectLst/>
                <a:latin typeface="Red Hat Display" panose="02010503040201060303" pitchFamily="2" charset="0"/>
              </a:rPr>
              <a:t>Phasellus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euismod</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metus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nec</a:t>
            </a:r>
            <a:r>
              <a:rPr lang="es-CO" sz="1100" b="0" i="0" dirty="0">
                <a:solidFill>
                  <a:srgbClr val="424244"/>
                </a:solidFill>
                <a:effectLst/>
                <a:latin typeface="Red Hat Display" panose="02010503040201060303" pitchFamily="2" charset="0"/>
              </a:rPr>
              <a:t> commodo auctor. </a:t>
            </a:r>
            <a:r>
              <a:rPr lang="es-CO" sz="1100" b="0" i="0" dirty="0" err="1">
                <a:solidFill>
                  <a:srgbClr val="424244"/>
                </a:solidFill>
                <a:effectLst/>
                <a:latin typeface="Red Hat Display" panose="02010503040201060303" pitchFamily="2" charset="0"/>
              </a:rPr>
              <a:t>Donec</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scelerisque</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ligula</a:t>
            </a:r>
            <a:r>
              <a:rPr lang="es-CO" sz="1100" b="0" i="0" dirty="0">
                <a:solidFill>
                  <a:srgbClr val="424244"/>
                </a:solidFill>
                <a:effectLst/>
                <a:latin typeface="Red Hat Display" panose="02010503040201060303" pitchFamily="2" charset="0"/>
              </a:rPr>
              <a:t> quis </a:t>
            </a:r>
            <a:r>
              <a:rPr lang="es-CO" sz="1100" b="0" i="0" dirty="0" err="1">
                <a:solidFill>
                  <a:srgbClr val="424244"/>
                </a:solidFill>
                <a:effectLst/>
                <a:latin typeface="Red Hat Display" panose="02010503040201060303" pitchFamily="2" charset="0"/>
              </a:rPr>
              <a:t>mattis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ultricies</a:t>
            </a:r>
            <a:r>
              <a:rPr lang="es-CO" sz="1100" b="0" i="0" dirty="0">
                <a:solidFill>
                  <a:srgbClr val="424244"/>
                </a:solidFill>
                <a:effectLst/>
                <a:latin typeface="Red Hat Display" panose="02010503040201060303" pitchFamily="2" charset="0"/>
              </a:rPr>
              <a:t>. In id </a:t>
            </a:r>
            <a:r>
              <a:rPr lang="es-CO" sz="1100" b="0" i="0" dirty="0" err="1">
                <a:solidFill>
                  <a:srgbClr val="424244"/>
                </a:solidFill>
                <a:effectLst/>
                <a:latin typeface="Red Hat Display" panose="02010503040201060303" pitchFamily="2" charset="0"/>
              </a:rPr>
              <a:t>tellus</a:t>
            </a:r>
            <a:r>
              <a:rPr lang="es-CO" sz="1100" b="0" i="0" dirty="0">
                <a:solidFill>
                  <a:srgbClr val="424244"/>
                </a:solidFill>
                <a:effectLst/>
                <a:latin typeface="Red Hat Display" panose="02010503040201060303" pitchFamily="2" charset="0"/>
              </a:rPr>
              <a:t> vitae </a:t>
            </a:r>
            <a:r>
              <a:rPr lang="es-CO" sz="1100" b="0" i="0" dirty="0" err="1">
                <a:solidFill>
                  <a:srgbClr val="424244"/>
                </a:solidFill>
                <a:effectLst/>
                <a:latin typeface="Red Hat Display" panose="02010503040201060303" pitchFamily="2" charset="0"/>
              </a:rPr>
              <a:t>est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tincidunt</a:t>
            </a:r>
            <a:r>
              <a:rPr lang="es-CO" sz="1100" b="0" i="0" dirty="0">
                <a:solidFill>
                  <a:srgbClr val="424244"/>
                </a:solidFill>
                <a:effectLst/>
                <a:latin typeface="Red Hat Display" panose="02010503040201060303" pitchFamily="2" charset="0"/>
              </a:rPr>
              <a:t> pulvinar. </a:t>
            </a:r>
            <a:r>
              <a:rPr lang="es-CO" sz="1100" b="0" i="0" dirty="0" err="1">
                <a:solidFill>
                  <a:srgbClr val="424244"/>
                </a:solidFill>
                <a:effectLst/>
                <a:latin typeface="Red Hat Display" panose="02010503040201060303" pitchFamily="2" charset="0"/>
              </a:rPr>
              <a:t>Vivamus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gravida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luctus</a:t>
            </a:r>
            <a:r>
              <a:rPr lang="es-CO" sz="1100" b="0" i="0" dirty="0">
                <a:solidFill>
                  <a:srgbClr val="424244"/>
                </a:solidFill>
                <a:effectLst/>
                <a:latin typeface="Red Hat Display" panose="02010503040201060303" pitchFamily="2" charset="0"/>
              </a:rPr>
              <a:t> nunc vitae </a:t>
            </a:r>
            <a:r>
              <a:rPr lang="es-CO" sz="1100" b="0" i="0" dirty="0" err="1">
                <a:solidFill>
                  <a:srgbClr val="424244"/>
                </a:solidFill>
                <a:effectLst/>
                <a:latin typeface="Red Hat Display" panose="02010503040201060303" pitchFamily="2" charset="0"/>
              </a:rPr>
              <a:t>laoreet</a:t>
            </a:r>
            <a:r>
              <a:rPr lang="es-CO" sz="1100" b="0" i="0" dirty="0">
                <a:solidFill>
                  <a:srgbClr val="424244"/>
                </a:solidFill>
                <a:effectLst/>
                <a:latin typeface="Red Hat Display" panose="02010503040201060303" pitchFamily="2" charset="0"/>
              </a:rPr>
              <a:t>. Sed </a:t>
            </a:r>
            <a:r>
              <a:rPr lang="es-CO" sz="1100" b="0" i="0" dirty="0" err="1">
                <a:solidFill>
                  <a:srgbClr val="424244"/>
                </a:solidFill>
                <a:effectLst/>
                <a:latin typeface="Red Hat Display" panose="02010503040201060303" pitchFamily="2" charset="0"/>
              </a:rPr>
              <a:t>orci</a:t>
            </a:r>
            <a:r>
              <a:rPr lang="es-CO" sz="1100" b="0" i="0" dirty="0">
                <a:solidFill>
                  <a:srgbClr val="424244"/>
                </a:solidFill>
                <a:effectLst/>
                <a:latin typeface="Red Hat Display" panose="02010503040201060303" pitchFamily="2" charset="0"/>
              </a:rPr>
              <a:t>”</a:t>
            </a:r>
            <a:endParaRPr lang="es-CO" sz="1100" b="1" dirty="0">
              <a:solidFill>
                <a:srgbClr val="424244"/>
              </a:solidFill>
              <a:latin typeface="Red Hat Display" panose="02010503040201060303" pitchFamily="2" charset="0"/>
            </a:endParaRPr>
          </a:p>
        </p:txBody>
      </p:sp>
      <p:sp>
        <p:nvSpPr>
          <p:cNvPr id="6" name="TextBox 5">
            <a:extLst>
              <a:ext uri="{FF2B5EF4-FFF2-40B4-BE49-F238E27FC236}">
                <a16:creationId xmlns:a16="http://schemas.microsoft.com/office/drawing/2014/main" id="{E53E3F0B-2F3A-4654-B1B1-1EC2C029B2E0}"/>
              </a:ext>
            </a:extLst>
          </p:cNvPr>
          <p:cNvSpPr txBox="1"/>
          <p:nvPr/>
        </p:nvSpPr>
        <p:spPr>
          <a:xfrm>
            <a:off x="7536492" y="3978172"/>
            <a:ext cx="3395804" cy="2000548"/>
          </a:xfrm>
          <a:prstGeom prst="rect">
            <a:avLst/>
          </a:prstGeom>
          <a:noFill/>
        </p:spPr>
        <p:txBody>
          <a:bodyPr wrap="square">
            <a:spAutoFit/>
          </a:bodyPr>
          <a:lstStyle/>
          <a:p>
            <a:r>
              <a:rPr lang="es-CO" sz="1400" b="1" dirty="0">
                <a:solidFill>
                  <a:srgbClr val="424244"/>
                </a:solidFill>
                <a:latin typeface="Red Hat Display" panose="020B0604020202020204" charset="0"/>
              </a:rPr>
              <a:t>Nombre del cliente, </a:t>
            </a:r>
            <a:r>
              <a:rPr lang="es-CO" sz="1400" dirty="0">
                <a:solidFill>
                  <a:srgbClr val="424244"/>
                </a:solidFill>
                <a:latin typeface="Red Hat Display" panose="020B0604020202020204" charset="0"/>
              </a:rPr>
              <a:t>Ubicación</a:t>
            </a:r>
          </a:p>
          <a:p>
            <a:r>
              <a:rPr lang="es-CO" sz="1100" b="0" i="0" dirty="0">
                <a:solidFill>
                  <a:srgbClr val="424244"/>
                </a:solidFill>
                <a:effectLst/>
                <a:latin typeface="Red Hat Display" panose="02010503040201060303" pitchFamily="2" charset="0"/>
              </a:rPr>
              <a:t>“</a:t>
            </a:r>
            <a:r>
              <a:rPr lang="es-CO" sz="1100" b="0" i="0" dirty="0" err="1">
                <a:solidFill>
                  <a:srgbClr val="424244"/>
                </a:solidFill>
                <a:effectLst/>
                <a:latin typeface="Red Hat Display" panose="02010503040201060303" pitchFamily="2" charset="0"/>
              </a:rPr>
              <a:t>Lorem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ipsum</a:t>
            </a:r>
            <a:r>
              <a:rPr lang="es-CO" sz="1100" b="0" i="0" dirty="0">
                <a:solidFill>
                  <a:srgbClr val="424244"/>
                </a:solidFill>
                <a:effectLst/>
                <a:latin typeface="Red Hat Display" panose="02010503040201060303" pitchFamily="2" charset="0"/>
              </a:rPr>
              <a:t> dolor </a:t>
            </a:r>
            <a:r>
              <a:rPr lang="es-CO" sz="1100" b="0" i="0" dirty="0" err="1">
                <a:solidFill>
                  <a:srgbClr val="424244"/>
                </a:solidFill>
                <a:effectLst/>
                <a:latin typeface="Red Hat Display" panose="02010503040201060303" pitchFamily="2" charset="0"/>
              </a:rPr>
              <a:t>sit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amet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consectetur</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adipiscing</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elit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Vestibulum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congue</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viverra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consequat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Maecenas</a:t>
            </a:r>
            <a:r>
              <a:rPr lang="es-CO" sz="1100" b="0" i="0" dirty="0">
                <a:solidFill>
                  <a:srgbClr val="424244"/>
                </a:solidFill>
                <a:effectLst/>
                <a:latin typeface="Red Hat Display" panose="02010503040201060303" pitchFamily="2" charset="0"/>
              </a:rPr>
              <a:t> id </a:t>
            </a:r>
            <a:r>
              <a:rPr lang="es-CO" sz="1100" b="0" i="0" dirty="0" err="1">
                <a:solidFill>
                  <a:srgbClr val="424244"/>
                </a:solidFill>
                <a:effectLst/>
                <a:latin typeface="Red Hat Display" panose="02010503040201060303" pitchFamily="2" charset="0"/>
              </a:rPr>
              <a:t>metus</a:t>
            </a:r>
            <a:r>
              <a:rPr lang="es-CO" sz="1100" b="0" i="0" dirty="0">
                <a:solidFill>
                  <a:srgbClr val="424244"/>
                </a:solidFill>
                <a:effectLst/>
                <a:latin typeface="Red Hat Display" panose="02010503040201060303" pitchFamily="2" charset="0"/>
              </a:rPr>
              <a:t> non nunc </a:t>
            </a:r>
            <a:r>
              <a:rPr lang="es-CO" sz="1100" b="0" i="0" dirty="0" err="1">
                <a:solidFill>
                  <a:srgbClr val="424244"/>
                </a:solidFill>
                <a:effectLst/>
                <a:latin typeface="Red Hat Display" panose="02010503040201060303" pitchFamily="2" charset="0"/>
              </a:rPr>
              <a:t>convallis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volutpat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Fusce</a:t>
            </a:r>
            <a:r>
              <a:rPr lang="es-CO" sz="1100" b="0" i="0" dirty="0">
                <a:solidFill>
                  <a:srgbClr val="424244"/>
                </a:solidFill>
                <a:effectLst/>
                <a:latin typeface="Red Hat Display" panose="02010503040201060303" pitchFamily="2" charset="0"/>
              </a:rPr>
              <a:t> quis </a:t>
            </a:r>
            <a:r>
              <a:rPr lang="es-CO" sz="1100" b="0" i="0" dirty="0" err="1">
                <a:solidFill>
                  <a:srgbClr val="424244"/>
                </a:solidFill>
                <a:effectLst/>
                <a:latin typeface="Red Hat Display" panose="02010503040201060303" pitchFamily="2" charset="0"/>
              </a:rPr>
              <a:t>dapibus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lectus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Proin</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eu</a:t>
            </a:r>
            <a:r>
              <a:rPr lang="es-CO" sz="1100" b="0" i="0" dirty="0">
                <a:solidFill>
                  <a:srgbClr val="424244"/>
                </a:solidFill>
                <a:effectLst/>
                <a:latin typeface="Red Hat Display" panose="02010503040201060303" pitchFamily="2" charset="0"/>
              </a:rPr>
              <a:t> odio </a:t>
            </a:r>
            <a:r>
              <a:rPr lang="es-CO" sz="1100" b="0" i="0" dirty="0" err="1">
                <a:solidFill>
                  <a:srgbClr val="424244"/>
                </a:solidFill>
                <a:effectLst/>
                <a:latin typeface="Red Hat Display" panose="02010503040201060303" pitchFamily="2" charset="0"/>
              </a:rPr>
              <a:t>massa</a:t>
            </a:r>
            <a:r>
              <a:rPr lang="es-CO" sz="1100" b="0" i="0" dirty="0">
                <a:solidFill>
                  <a:srgbClr val="424244"/>
                </a:solidFill>
                <a:effectLst/>
                <a:latin typeface="Red Hat Display" panose="02010503040201060303" pitchFamily="2" charset="0"/>
              </a:rPr>
              <a:t>. Nunc </a:t>
            </a:r>
            <a:r>
              <a:rPr lang="es-CO" sz="1100" b="0" i="0" dirty="0" err="1">
                <a:solidFill>
                  <a:srgbClr val="424244"/>
                </a:solidFill>
                <a:effectLst/>
                <a:latin typeface="Red Hat Display" panose="02010503040201060303" pitchFamily="2" charset="0"/>
              </a:rPr>
              <a:t>condimentum</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sapien</a:t>
            </a:r>
            <a:r>
              <a:rPr lang="es-CO" sz="1100" b="0" i="0" dirty="0">
                <a:solidFill>
                  <a:srgbClr val="424244"/>
                </a:solidFill>
                <a:effectLst/>
                <a:latin typeface="Red Hat Display" panose="02010503040201060303" pitchFamily="2" charset="0"/>
              </a:rPr>
              <a:t> a </a:t>
            </a:r>
            <a:r>
              <a:rPr lang="es-CO" sz="1100" b="0" i="0" dirty="0" err="1">
                <a:solidFill>
                  <a:srgbClr val="424244"/>
                </a:solidFill>
                <a:effectLst/>
                <a:latin typeface="Red Hat Display" panose="02010503040201060303" pitchFamily="2" charset="0"/>
              </a:rPr>
              <a:t>fringilla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aliquet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elit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purus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sagittis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erat</a:t>
            </a:r>
            <a:r>
              <a:rPr lang="es-CO" sz="1100" b="0" i="0" dirty="0">
                <a:solidFill>
                  <a:srgbClr val="424244"/>
                </a:solidFill>
                <a:effectLst/>
                <a:latin typeface="Red Hat Display" panose="02010503040201060303" pitchFamily="2" charset="0"/>
              </a:rPr>
              <a:t>, sed </a:t>
            </a:r>
            <a:r>
              <a:rPr lang="es-CO" sz="1100" b="0" i="0" dirty="0" err="1">
                <a:solidFill>
                  <a:srgbClr val="424244"/>
                </a:solidFill>
                <a:effectLst/>
                <a:latin typeface="Red Hat Display" panose="02010503040201060303" pitchFamily="2" charset="0"/>
              </a:rPr>
              <a:t>accumsan</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lacus</a:t>
            </a:r>
            <a:r>
              <a:rPr lang="es-CO" sz="1100" b="0" i="0" dirty="0">
                <a:solidFill>
                  <a:srgbClr val="424244"/>
                </a:solidFill>
                <a:effectLst/>
                <a:latin typeface="Red Hat Display" panose="02010503040201060303" pitchFamily="2" charset="0"/>
              </a:rPr>
              <a:t> justo </a:t>
            </a:r>
            <a:r>
              <a:rPr lang="es-CO" sz="1100" b="0" i="0" dirty="0" err="1">
                <a:solidFill>
                  <a:srgbClr val="424244"/>
                </a:solidFill>
                <a:effectLst/>
                <a:latin typeface="Red Hat Display" panose="02010503040201060303" pitchFamily="2" charset="0"/>
              </a:rPr>
              <a:t>eu</a:t>
            </a:r>
            <a:r>
              <a:rPr lang="es-CO" sz="1100" b="0" i="0" dirty="0">
                <a:solidFill>
                  <a:srgbClr val="424244"/>
                </a:solidFill>
                <a:effectLst/>
                <a:latin typeface="Red Hat Display" panose="02010503040201060303" pitchFamily="2" charset="0"/>
              </a:rPr>
              <a:t> libero. </a:t>
            </a:r>
            <a:r>
              <a:rPr lang="es-CO" sz="1100" b="0" i="0" dirty="0" err="1">
                <a:solidFill>
                  <a:srgbClr val="424244"/>
                </a:solidFill>
                <a:effectLst/>
                <a:latin typeface="Red Hat Display" panose="02010503040201060303" pitchFamily="2" charset="0"/>
              </a:rPr>
              <a:t>Phasellus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euismod</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metus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nec</a:t>
            </a:r>
            <a:r>
              <a:rPr lang="es-CO" sz="1100" b="0" i="0" dirty="0">
                <a:solidFill>
                  <a:srgbClr val="424244"/>
                </a:solidFill>
                <a:effectLst/>
                <a:latin typeface="Red Hat Display" panose="02010503040201060303" pitchFamily="2" charset="0"/>
              </a:rPr>
              <a:t> commodo auctor. </a:t>
            </a:r>
            <a:r>
              <a:rPr lang="es-CO" sz="1100" b="0" i="0" dirty="0" err="1">
                <a:solidFill>
                  <a:srgbClr val="424244"/>
                </a:solidFill>
                <a:effectLst/>
                <a:latin typeface="Red Hat Display" panose="02010503040201060303" pitchFamily="2" charset="0"/>
              </a:rPr>
              <a:t>Donec</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scelerisque</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ligula</a:t>
            </a:r>
            <a:r>
              <a:rPr lang="es-CO" sz="1100" b="0" i="0" dirty="0">
                <a:solidFill>
                  <a:srgbClr val="424244"/>
                </a:solidFill>
                <a:effectLst/>
                <a:latin typeface="Red Hat Display" panose="02010503040201060303" pitchFamily="2" charset="0"/>
              </a:rPr>
              <a:t> quis </a:t>
            </a:r>
            <a:r>
              <a:rPr lang="es-CO" sz="1100" b="0" i="0" dirty="0" err="1">
                <a:solidFill>
                  <a:srgbClr val="424244"/>
                </a:solidFill>
                <a:effectLst/>
                <a:latin typeface="Red Hat Display" panose="02010503040201060303" pitchFamily="2" charset="0"/>
              </a:rPr>
              <a:t>mattis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ultricies</a:t>
            </a:r>
            <a:r>
              <a:rPr lang="es-CO" sz="1100" b="0" i="0" dirty="0">
                <a:solidFill>
                  <a:srgbClr val="424244"/>
                </a:solidFill>
                <a:effectLst/>
                <a:latin typeface="Red Hat Display" panose="02010503040201060303" pitchFamily="2" charset="0"/>
              </a:rPr>
              <a:t>. In id </a:t>
            </a:r>
            <a:r>
              <a:rPr lang="es-CO" sz="1100" b="0" i="0" dirty="0" err="1">
                <a:solidFill>
                  <a:srgbClr val="424244"/>
                </a:solidFill>
                <a:effectLst/>
                <a:latin typeface="Red Hat Display" panose="02010503040201060303" pitchFamily="2" charset="0"/>
              </a:rPr>
              <a:t>tellus</a:t>
            </a:r>
            <a:r>
              <a:rPr lang="es-CO" sz="1100" b="0" i="0" dirty="0">
                <a:solidFill>
                  <a:srgbClr val="424244"/>
                </a:solidFill>
                <a:effectLst/>
                <a:latin typeface="Red Hat Display" panose="02010503040201060303" pitchFamily="2" charset="0"/>
              </a:rPr>
              <a:t> vitae </a:t>
            </a:r>
            <a:r>
              <a:rPr lang="es-CO" sz="1100" b="0" i="0" dirty="0" err="1">
                <a:solidFill>
                  <a:srgbClr val="424244"/>
                </a:solidFill>
                <a:effectLst/>
                <a:latin typeface="Red Hat Display" panose="02010503040201060303" pitchFamily="2" charset="0"/>
              </a:rPr>
              <a:t>est</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tincidunt</a:t>
            </a:r>
            <a:r>
              <a:rPr lang="es-CO" sz="1100" b="0" i="0" dirty="0">
                <a:solidFill>
                  <a:srgbClr val="424244"/>
                </a:solidFill>
                <a:effectLst/>
                <a:latin typeface="Red Hat Display" panose="02010503040201060303" pitchFamily="2" charset="0"/>
              </a:rPr>
              <a:t> pulvinar. </a:t>
            </a:r>
            <a:r>
              <a:rPr lang="es-CO" sz="1100" b="0" i="0" dirty="0" err="1">
                <a:solidFill>
                  <a:srgbClr val="424244"/>
                </a:solidFill>
                <a:effectLst/>
                <a:latin typeface="Red Hat Display" panose="02010503040201060303" pitchFamily="2" charset="0"/>
              </a:rPr>
              <a:t>Vivamus</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gravida</a:t>
            </a:r>
            <a:r>
              <a:rPr lang="es-CO" sz="1100" b="0" i="0" dirty="0">
                <a:solidFill>
                  <a:srgbClr val="424244"/>
                </a:solidFill>
                <a:effectLst/>
                <a:latin typeface="Red Hat Display" panose="02010503040201060303" pitchFamily="2" charset="0"/>
              </a:rPr>
              <a:t> </a:t>
            </a:r>
            <a:r>
              <a:rPr lang="es-CO" sz="1100" b="0" i="0" dirty="0" err="1">
                <a:solidFill>
                  <a:srgbClr val="424244"/>
                </a:solidFill>
                <a:effectLst/>
                <a:latin typeface="Red Hat Display" panose="02010503040201060303" pitchFamily="2" charset="0"/>
              </a:rPr>
              <a:t>luctus</a:t>
            </a:r>
            <a:r>
              <a:rPr lang="es-CO" sz="1100" b="0" i="0" dirty="0">
                <a:solidFill>
                  <a:srgbClr val="424244"/>
                </a:solidFill>
                <a:effectLst/>
                <a:latin typeface="Red Hat Display" panose="02010503040201060303" pitchFamily="2" charset="0"/>
              </a:rPr>
              <a:t> nunc vitae </a:t>
            </a:r>
            <a:r>
              <a:rPr lang="es-CO" sz="1100" b="0" i="0" dirty="0" err="1">
                <a:solidFill>
                  <a:srgbClr val="424244"/>
                </a:solidFill>
                <a:effectLst/>
                <a:latin typeface="Red Hat Display" panose="02010503040201060303" pitchFamily="2" charset="0"/>
              </a:rPr>
              <a:t>laoreet</a:t>
            </a:r>
            <a:r>
              <a:rPr lang="es-CO" sz="1100" b="0" i="0" dirty="0">
                <a:solidFill>
                  <a:srgbClr val="424244"/>
                </a:solidFill>
                <a:effectLst/>
                <a:latin typeface="Red Hat Display" panose="02010503040201060303" pitchFamily="2" charset="0"/>
              </a:rPr>
              <a:t>. Sed </a:t>
            </a:r>
            <a:r>
              <a:rPr lang="es-CO" sz="1100" b="0" i="0" dirty="0" err="1">
                <a:solidFill>
                  <a:srgbClr val="424244"/>
                </a:solidFill>
                <a:effectLst/>
                <a:latin typeface="Red Hat Display" panose="02010503040201060303" pitchFamily="2" charset="0"/>
              </a:rPr>
              <a:t>orci</a:t>
            </a:r>
            <a:r>
              <a:rPr lang="es-CO" sz="1100" b="0" i="0" dirty="0">
                <a:solidFill>
                  <a:srgbClr val="424244"/>
                </a:solidFill>
                <a:effectLst/>
                <a:latin typeface="Red Hat Display" panose="02010503040201060303" pitchFamily="2" charset="0"/>
              </a:rPr>
              <a:t>”</a:t>
            </a:r>
            <a:endParaRPr lang="es-CO" sz="1100" b="1" dirty="0">
              <a:solidFill>
                <a:srgbClr val="424244"/>
              </a:solidFill>
              <a:latin typeface="Red Hat Display" panose="02010503040201060303" pitchFamily="2" charset="0"/>
            </a:endParaRPr>
          </a:p>
        </p:txBody>
      </p:sp>
      <p:cxnSp>
        <p:nvCxnSpPr>
          <p:cNvPr id="50" name="Straight Connector 49">
            <a:extLst>
              <a:ext uri="{FF2B5EF4-FFF2-40B4-BE49-F238E27FC236}">
                <a16:creationId xmlns:a16="http://schemas.microsoft.com/office/drawing/2014/main" id="{4B626B07-EE9C-43A3-9C37-CDC08903220B}"/>
              </a:ext>
            </a:extLst>
          </p:cNvPr>
          <p:cNvCxnSpPr>
            <a:cxnSpLocks/>
          </p:cNvCxnSpPr>
          <p:nvPr/>
        </p:nvCxnSpPr>
        <p:spPr>
          <a:xfrm flipH="1">
            <a:off x="-2945" y="6529842"/>
            <a:ext cx="439790" cy="0"/>
          </a:xfrm>
          <a:prstGeom prst="line">
            <a:avLst/>
          </a:prstGeom>
          <a:ln w="38100">
            <a:solidFill>
              <a:srgbClr val="3EB3E6"/>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4FD1F69-96D4-456A-8957-FC20AE9149B6}"/>
              </a:ext>
            </a:extLst>
          </p:cNvPr>
          <p:cNvGrpSpPr/>
          <p:nvPr/>
        </p:nvGrpSpPr>
        <p:grpSpPr>
          <a:xfrm>
            <a:off x="-2946" y="1315930"/>
            <a:ext cx="8784529" cy="6365891"/>
            <a:chOff x="-2946" y="1315930"/>
            <a:chExt cx="8784529" cy="6365891"/>
          </a:xfrm>
        </p:grpSpPr>
        <p:cxnSp>
          <p:nvCxnSpPr>
            <p:cNvPr id="23" name="Straight Connector 22">
              <a:extLst>
                <a:ext uri="{FF2B5EF4-FFF2-40B4-BE49-F238E27FC236}">
                  <a16:creationId xmlns:a16="http://schemas.microsoft.com/office/drawing/2014/main" id="{7486863A-CC2A-48B9-A0C8-B1CB968B17FF}"/>
                </a:ext>
              </a:extLst>
            </p:cNvPr>
            <p:cNvCxnSpPr>
              <a:cxnSpLocks/>
            </p:cNvCxnSpPr>
            <p:nvPr/>
          </p:nvCxnSpPr>
          <p:spPr>
            <a:xfrm flipV="1">
              <a:off x="4873138" y="1315930"/>
              <a:ext cx="0" cy="500174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3DEB39-9211-4EA8-9B19-A70230FD153D}"/>
                </a:ext>
              </a:extLst>
            </p:cNvPr>
            <p:cNvCxnSpPr>
              <a:cxnSpLocks/>
            </p:cNvCxnSpPr>
            <p:nvPr/>
          </p:nvCxnSpPr>
          <p:spPr>
            <a:xfrm>
              <a:off x="0" y="2266804"/>
              <a:ext cx="6096000"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17E380-A5F6-4700-BAA0-0AA5DA539BBA}"/>
                </a:ext>
              </a:extLst>
            </p:cNvPr>
            <p:cNvCxnSpPr>
              <a:cxnSpLocks/>
            </p:cNvCxnSpPr>
            <p:nvPr/>
          </p:nvCxnSpPr>
          <p:spPr>
            <a:xfrm flipV="1">
              <a:off x="5416822" y="1449853"/>
              <a:ext cx="0" cy="540814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E45CFF8-8396-4A92-907F-65D82FE18187}"/>
                </a:ext>
              </a:extLst>
            </p:cNvPr>
            <p:cNvCxnSpPr>
              <a:cxnSpLocks/>
            </p:cNvCxnSpPr>
            <p:nvPr/>
          </p:nvCxnSpPr>
          <p:spPr>
            <a:xfrm>
              <a:off x="0" y="5391004"/>
              <a:ext cx="6687973"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40E1444-8121-4A7C-8204-56AAD786B446}"/>
                </a:ext>
              </a:extLst>
            </p:cNvPr>
            <p:cNvGrpSpPr/>
            <p:nvPr/>
          </p:nvGrpSpPr>
          <p:grpSpPr>
            <a:xfrm rot="16200000">
              <a:off x="123189" y="2108052"/>
              <a:ext cx="5063607" cy="4436293"/>
              <a:chOff x="-1033396" y="996740"/>
              <a:chExt cx="5323103" cy="4663642"/>
            </a:xfrm>
          </p:grpSpPr>
          <p:grpSp>
            <p:nvGrpSpPr>
              <p:cNvPr id="32" name="Group 31">
                <a:extLst>
                  <a:ext uri="{FF2B5EF4-FFF2-40B4-BE49-F238E27FC236}">
                    <a16:creationId xmlns:a16="http://schemas.microsoft.com/office/drawing/2014/main" id="{B352B468-BF23-425B-9F69-8ADAF9AD88A8}"/>
                  </a:ext>
                </a:extLst>
              </p:cNvPr>
              <p:cNvGrpSpPr/>
              <p:nvPr/>
            </p:nvGrpSpPr>
            <p:grpSpPr>
              <a:xfrm>
                <a:off x="2094573" y="996740"/>
                <a:ext cx="2195134" cy="4663642"/>
                <a:chOff x="2094573" y="996740"/>
                <a:chExt cx="2195134" cy="4663642"/>
              </a:xfrm>
            </p:grpSpPr>
            <p:sp>
              <p:nvSpPr>
                <p:cNvPr id="34" name="Arc 33">
                  <a:extLst>
                    <a:ext uri="{FF2B5EF4-FFF2-40B4-BE49-F238E27FC236}">
                      <a16:creationId xmlns:a16="http://schemas.microsoft.com/office/drawing/2014/main" id="{F96D8688-2E74-4290-8C98-134FE0E3BD5E}"/>
                    </a:ext>
                  </a:extLst>
                </p:cNvPr>
                <p:cNvSpPr/>
                <p:nvPr/>
              </p:nvSpPr>
              <p:spPr>
                <a:xfrm>
                  <a:off x="2094573"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ed Hat Display" panose="02010503040201060303" pitchFamily="2" charset="0"/>
                  </a:endParaRPr>
                </a:p>
              </p:txBody>
            </p:sp>
            <p:cxnSp>
              <p:nvCxnSpPr>
                <p:cNvPr id="35" name="Straight Connector 34">
                  <a:extLst>
                    <a:ext uri="{FF2B5EF4-FFF2-40B4-BE49-F238E27FC236}">
                      <a16:creationId xmlns:a16="http://schemas.microsoft.com/office/drawing/2014/main" id="{F9EEAAA1-D563-4843-986B-03F1D5E504AA}"/>
                    </a:ext>
                  </a:extLst>
                </p:cNvPr>
                <p:cNvCxnSpPr>
                  <a:cxnSpLocks/>
                </p:cNvCxnSpPr>
                <p:nvPr/>
              </p:nvCxnSpPr>
              <p:spPr>
                <a:xfrm rot="5400000" flipV="1">
                  <a:off x="2504552" y="3875227"/>
                  <a:ext cx="3570308" cy="1"/>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EFD935CF-E5D7-4873-A025-25878F2F8B21}"/>
                  </a:ext>
                </a:extLst>
              </p:cNvPr>
              <p:cNvCxnSpPr>
                <a:cxnSpLocks/>
                <a:stCxn id="34" idx="0"/>
              </p:cNvCxnSpPr>
              <p:nvPr/>
            </p:nvCxnSpPr>
            <p:spPr>
              <a:xfrm rot="5400000">
                <a:off x="1079372" y="-1116028"/>
                <a:ext cx="0" cy="422553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7C793FF7-028A-4927-988C-9A4E6BC30A68}"/>
                </a:ext>
              </a:extLst>
            </p:cNvPr>
            <p:cNvGrpSpPr/>
            <p:nvPr/>
          </p:nvGrpSpPr>
          <p:grpSpPr>
            <a:xfrm rot="5400000" flipH="1">
              <a:off x="3416040" y="3586066"/>
              <a:ext cx="4104283" cy="2439585"/>
              <a:chOff x="-24910" y="996739"/>
              <a:chExt cx="4314617" cy="2564608"/>
            </a:xfrm>
          </p:grpSpPr>
          <p:grpSp>
            <p:nvGrpSpPr>
              <p:cNvPr id="45" name="Group 44">
                <a:extLst>
                  <a:ext uri="{FF2B5EF4-FFF2-40B4-BE49-F238E27FC236}">
                    <a16:creationId xmlns:a16="http://schemas.microsoft.com/office/drawing/2014/main" id="{7EA64B5B-2BB0-4111-AE64-5D601F42FC3A}"/>
                  </a:ext>
                </a:extLst>
              </p:cNvPr>
              <p:cNvGrpSpPr/>
              <p:nvPr/>
            </p:nvGrpSpPr>
            <p:grpSpPr>
              <a:xfrm>
                <a:off x="2094573" y="996740"/>
                <a:ext cx="2195134" cy="2564607"/>
                <a:chOff x="2094573" y="996740"/>
                <a:chExt cx="2195134" cy="2564607"/>
              </a:xfrm>
            </p:grpSpPr>
            <p:sp>
              <p:nvSpPr>
                <p:cNvPr id="47" name="Arc 46">
                  <a:extLst>
                    <a:ext uri="{FF2B5EF4-FFF2-40B4-BE49-F238E27FC236}">
                      <a16:creationId xmlns:a16="http://schemas.microsoft.com/office/drawing/2014/main" id="{B803825E-7DD2-42C2-B4B6-7B1875F76D49}"/>
                    </a:ext>
                  </a:extLst>
                </p:cNvPr>
                <p:cNvSpPr/>
                <p:nvPr/>
              </p:nvSpPr>
              <p:spPr>
                <a:xfrm>
                  <a:off x="2094573"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ed Hat Display" panose="02010503040201060303" pitchFamily="2" charset="0"/>
                  </a:endParaRPr>
                </a:p>
              </p:txBody>
            </p:sp>
            <p:cxnSp>
              <p:nvCxnSpPr>
                <p:cNvPr id="48" name="Straight Connector 47">
                  <a:extLst>
                    <a:ext uri="{FF2B5EF4-FFF2-40B4-BE49-F238E27FC236}">
                      <a16:creationId xmlns:a16="http://schemas.microsoft.com/office/drawing/2014/main" id="{F8BF7D2D-0D94-4F6C-B86F-211111746895}"/>
                    </a:ext>
                  </a:extLst>
                </p:cNvPr>
                <p:cNvCxnSpPr>
                  <a:cxnSpLocks/>
                </p:cNvCxnSpPr>
                <p:nvPr/>
              </p:nvCxnSpPr>
              <p:spPr>
                <a:xfrm rot="5400000">
                  <a:off x="3554068" y="2825710"/>
                  <a:ext cx="1471274"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188E595E-1FB1-4C77-9FC8-98B75EE96223}"/>
                  </a:ext>
                </a:extLst>
              </p:cNvPr>
              <p:cNvCxnSpPr>
                <a:cxnSpLocks/>
                <a:stCxn id="47" idx="0"/>
              </p:cNvCxnSpPr>
              <p:nvPr/>
            </p:nvCxnSpPr>
            <p:spPr>
              <a:xfrm rot="5400000">
                <a:off x="1583614" y="-611785"/>
                <a:ext cx="1" cy="3217049"/>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4354AC2-867E-43EE-AB1D-E6D563E43AFB}"/>
                </a:ext>
              </a:extLst>
            </p:cNvPr>
            <p:cNvCxnSpPr>
              <a:cxnSpLocks/>
            </p:cNvCxnSpPr>
            <p:nvPr/>
          </p:nvCxnSpPr>
          <p:spPr>
            <a:xfrm flipH="1">
              <a:off x="-2946" y="5856742"/>
              <a:ext cx="3636361"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DA08899-978A-4F80-830C-4DDEAB5F65EF}"/>
                </a:ext>
              </a:extLst>
            </p:cNvPr>
            <p:cNvCxnSpPr>
              <a:cxnSpLocks/>
            </p:cNvCxnSpPr>
            <p:nvPr/>
          </p:nvCxnSpPr>
          <p:spPr>
            <a:xfrm flipV="1">
              <a:off x="1483468" y="5404297"/>
              <a:ext cx="0" cy="1453703"/>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65538D-07C6-410F-A3F4-4B9FEA969323}"/>
                </a:ext>
              </a:extLst>
            </p:cNvPr>
            <p:cNvCxnSpPr>
              <a:cxnSpLocks/>
            </p:cNvCxnSpPr>
            <p:nvPr/>
          </p:nvCxnSpPr>
          <p:spPr>
            <a:xfrm flipV="1">
              <a:off x="2753468" y="5856742"/>
              <a:ext cx="0" cy="100126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C3FBE65F-04BE-4CA3-9574-0A969AA96BD0}"/>
                </a:ext>
              </a:extLst>
            </p:cNvPr>
            <p:cNvGrpSpPr/>
            <p:nvPr/>
          </p:nvGrpSpPr>
          <p:grpSpPr>
            <a:xfrm rot="16200000">
              <a:off x="5583171" y="4483410"/>
              <a:ext cx="1377233" cy="5019590"/>
              <a:chOff x="2094573" y="996740"/>
              <a:chExt cx="2195134" cy="8000586"/>
            </a:xfrm>
          </p:grpSpPr>
          <p:sp>
            <p:nvSpPr>
              <p:cNvPr id="60" name="Arc 59">
                <a:extLst>
                  <a:ext uri="{FF2B5EF4-FFF2-40B4-BE49-F238E27FC236}">
                    <a16:creationId xmlns:a16="http://schemas.microsoft.com/office/drawing/2014/main" id="{7A968565-4505-4D50-B048-BF00D547973E}"/>
                  </a:ext>
                </a:extLst>
              </p:cNvPr>
              <p:cNvSpPr/>
              <p:nvPr/>
            </p:nvSpPr>
            <p:spPr>
              <a:xfrm>
                <a:off x="2094573"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ed Hat Display" panose="02010503040201060303" pitchFamily="2" charset="0"/>
                </a:endParaRPr>
              </a:p>
            </p:txBody>
          </p:sp>
          <p:cxnSp>
            <p:nvCxnSpPr>
              <p:cNvPr id="61" name="Straight Connector 60">
                <a:extLst>
                  <a:ext uri="{FF2B5EF4-FFF2-40B4-BE49-F238E27FC236}">
                    <a16:creationId xmlns:a16="http://schemas.microsoft.com/office/drawing/2014/main" id="{28A2C53A-7190-41CC-A363-AE928D32779F}"/>
                  </a:ext>
                </a:extLst>
              </p:cNvPr>
              <p:cNvCxnSpPr>
                <a:cxnSpLocks/>
              </p:cNvCxnSpPr>
              <p:nvPr/>
            </p:nvCxnSpPr>
            <p:spPr>
              <a:xfrm rot="5400000" flipV="1">
                <a:off x="836077" y="5543699"/>
                <a:ext cx="6907253" cy="2"/>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81" name="Graphic 80">
            <a:extLst>
              <a:ext uri="{FF2B5EF4-FFF2-40B4-BE49-F238E27FC236}">
                <a16:creationId xmlns:a16="http://schemas.microsoft.com/office/drawing/2014/main" id="{3D1C86BA-6994-422B-AAFC-9CDA7FC28C5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2477" y="5650798"/>
            <a:ext cx="1207198" cy="1207198"/>
          </a:xfrm>
          <a:prstGeom prst="rect">
            <a:avLst/>
          </a:prstGeom>
        </p:spPr>
      </p:pic>
      <p:pic>
        <p:nvPicPr>
          <p:cNvPr id="83" name="Graphic 82">
            <a:extLst>
              <a:ext uri="{FF2B5EF4-FFF2-40B4-BE49-F238E27FC236}">
                <a16:creationId xmlns:a16="http://schemas.microsoft.com/office/drawing/2014/main" id="{19FCB89A-6D03-4DB5-9E99-FBFD4DC6139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1261165" y="0"/>
            <a:ext cx="933949" cy="933949"/>
          </a:xfrm>
          <a:prstGeom prst="rect">
            <a:avLst/>
          </a:prstGeom>
        </p:spPr>
      </p:pic>
      <p:grpSp>
        <p:nvGrpSpPr>
          <p:cNvPr id="3" name="Group 2">
            <a:extLst>
              <a:ext uri="{FF2B5EF4-FFF2-40B4-BE49-F238E27FC236}">
                <a16:creationId xmlns:a16="http://schemas.microsoft.com/office/drawing/2014/main" id="{B7C440B7-F325-4642-8F2C-70EF018D1D0D}"/>
              </a:ext>
            </a:extLst>
          </p:cNvPr>
          <p:cNvGrpSpPr/>
          <p:nvPr/>
        </p:nvGrpSpPr>
        <p:grpSpPr>
          <a:xfrm>
            <a:off x="6603618" y="0"/>
            <a:ext cx="5588382" cy="6858000"/>
            <a:chOff x="6603618" y="0"/>
            <a:chExt cx="5588382" cy="6858000"/>
          </a:xfrm>
        </p:grpSpPr>
        <p:cxnSp>
          <p:nvCxnSpPr>
            <p:cNvPr id="74" name="Straight Connector 73">
              <a:extLst>
                <a:ext uri="{FF2B5EF4-FFF2-40B4-BE49-F238E27FC236}">
                  <a16:creationId xmlns:a16="http://schemas.microsoft.com/office/drawing/2014/main" id="{D726E0A2-63AB-4983-99DE-0B79B93A29F6}"/>
                </a:ext>
              </a:extLst>
            </p:cNvPr>
            <p:cNvCxnSpPr>
              <a:cxnSpLocks/>
            </p:cNvCxnSpPr>
            <p:nvPr/>
          </p:nvCxnSpPr>
          <p:spPr>
            <a:xfrm flipV="1">
              <a:off x="11799354" y="2756718"/>
              <a:ext cx="0" cy="4101282"/>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1B30C63-6A11-4B30-8389-0DC677F7A65F}"/>
                </a:ext>
              </a:extLst>
            </p:cNvPr>
            <p:cNvCxnSpPr>
              <a:cxnSpLocks/>
            </p:cNvCxnSpPr>
            <p:nvPr/>
          </p:nvCxnSpPr>
          <p:spPr>
            <a:xfrm flipV="1">
              <a:off x="11411976" y="3098801"/>
              <a:ext cx="0" cy="3759199"/>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78A6226-3966-4F4C-B9FD-7B6EAF0ED563}"/>
                </a:ext>
              </a:extLst>
            </p:cNvPr>
            <p:cNvGrpSpPr/>
            <p:nvPr/>
          </p:nvGrpSpPr>
          <p:grpSpPr>
            <a:xfrm rot="10800000">
              <a:off x="7388961" y="0"/>
              <a:ext cx="4803039" cy="3447745"/>
              <a:chOff x="-759475" y="996740"/>
              <a:chExt cx="5049182" cy="3624433"/>
            </a:xfrm>
          </p:grpSpPr>
          <p:grpSp>
            <p:nvGrpSpPr>
              <p:cNvPr id="19" name="Group 18">
                <a:extLst>
                  <a:ext uri="{FF2B5EF4-FFF2-40B4-BE49-F238E27FC236}">
                    <a16:creationId xmlns:a16="http://schemas.microsoft.com/office/drawing/2014/main" id="{0428EC86-48B9-4A33-BFF6-261AA5D74F17}"/>
                  </a:ext>
                </a:extLst>
              </p:cNvPr>
              <p:cNvGrpSpPr/>
              <p:nvPr/>
            </p:nvGrpSpPr>
            <p:grpSpPr>
              <a:xfrm>
                <a:off x="2094573" y="996740"/>
                <a:ext cx="2195134" cy="3624433"/>
                <a:chOff x="2094573" y="996740"/>
                <a:chExt cx="2195134" cy="3624433"/>
              </a:xfrm>
            </p:grpSpPr>
            <p:sp>
              <p:nvSpPr>
                <p:cNvPr id="21" name="Arc 20">
                  <a:extLst>
                    <a:ext uri="{FF2B5EF4-FFF2-40B4-BE49-F238E27FC236}">
                      <a16:creationId xmlns:a16="http://schemas.microsoft.com/office/drawing/2014/main" id="{AC347630-6493-44ED-BDBD-828B84B1FB54}"/>
                    </a:ext>
                  </a:extLst>
                </p:cNvPr>
                <p:cNvSpPr/>
                <p:nvPr/>
              </p:nvSpPr>
              <p:spPr>
                <a:xfrm>
                  <a:off x="2094573"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ed Hat Display" panose="02010503040201060303" pitchFamily="2" charset="0"/>
                  </a:endParaRPr>
                </a:p>
              </p:txBody>
            </p:sp>
            <p:cxnSp>
              <p:nvCxnSpPr>
                <p:cNvPr id="22" name="Straight Connector 21">
                  <a:extLst>
                    <a:ext uri="{FF2B5EF4-FFF2-40B4-BE49-F238E27FC236}">
                      <a16:creationId xmlns:a16="http://schemas.microsoft.com/office/drawing/2014/main" id="{BA8F047D-0D47-46A8-B07C-7076BEFDEA0C}"/>
                    </a:ext>
                  </a:extLst>
                </p:cNvPr>
                <p:cNvCxnSpPr>
                  <a:cxnSpLocks/>
                </p:cNvCxnSpPr>
                <p:nvPr/>
              </p:nvCxnSpPr>
              <p:spPr>
                <a:xfrm rot="10800000" flipH="1" flipV="1">
                  <a:off x="4289704" y="2090074"/>
                  <a:ext cx="1" cy="2531099"/>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0B9EFF35-92DC-48DE-8163-0D18C98B8062}"/>
                  </a:ext>
                </a:extLst>
              </p:cNvPr>
              <p:cNvCxnSpPr>
                <a:cxnSpLocks/>
                <a:stCxn id="21" idx="0"/>
              </p:cNvCxnSpPr>
              <p:nvPr/>
            </p:nvCxnSpPr>
            <p:spPr>
              <a:xfrm rot="10800000">
                <a:off x="-759475" y="996740"/>
                <a:ext cx="3951614"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88A18A3C-2AC8-4FBA-ABD3-E28C87490A0D}"/>
                </a:ext>
              </a:extLst>
            </p:cNvPr>
            <p:cNvCxnSpPr>
              <a:cxnSpLocks/>
            </p:cNvCxnSpPr>
            <p:nvPr/>
          </p:nvCxnSpPr>
          <p:spPr>
            <a:xfrm>
              <a:off x="6603618" y="216636"/>
              <a:ext cx="5427827"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CB920E3-01C3-4F20-8333-70ED71B9F520}"/>
                </a:ext>
              </a:extLst>
            </p:cNvPr>
            <p:cNvCxnSpPr>
              <a:cxnSpLocks/>
            </p:cNvCxnSpPr>
            <p:nvPr/>
          </p:nvCxnSpPr>
          <p:spPr>
            <a:xfrm flipH="1">
              <a:off x="10492506" y="3761721"/>
              <a:ext cx="1699494"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B4092AC-6768-4337-8658-72835C494131}"/>
                </a:ext>
              </a:extLst>
            </p:cNvPr>
            <p:cNvCxnSpPr>
              <a:cxnSpLocks/>
            </p:cNvCxnSpPr>
            <p:nvPr/>
          </p:nvCxnSpPr>
          <p:spPr>
            <a:xfrm flipV="1">
              <a:off x="9317531" y="466053"/>
              <a:ext cx="2618298" cy="1574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B7A8E9E2-F577-4CDC-AA84-33E268AC6E68}"/>
              </a:ext>
            </a:extLst>
          </p:cNvPr>
          <p:cNvSpPr/>
          <p:nvPr/>
        </p:nvSpPr>
        <p:spPr>
          <a:xfrm>
            <a:off x="-2987718" y="4143792"/>
            <a:ext cx="260816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latin typeface="Red Hat Display" panose="02010503040201060303" pitchFamily="2" charset="0"/>
              </a:rPr>
              <a:t>Reemplace "</a:t>
            </a:r>
            <a:r>
              <a:rPr lang="es-CO" sz="1400" dirty="0" err="1">
                <a:latin typeface="Red Hat Display" panose="02010503040201060303" pitchFamily="2" charset="0"/>
              </a:rPr>
              <a:t>Lorem</a:t>
            </a:r>
            <a:r>
              <a:rPr lang="es-CO" sz="1400" dirty="0">
                <a:latin typeface="Red Hat Display" panose="02010503040201060303" pitchFamily="2" charset="0"/>
              </a:rPr>
              <a:t> </a:t>
            </a:r>
            <a:r>
              <a:rPr lang="es-CO" sz="1400" dirty="0" err="1">
                <a:latin typeface="Red Hat Display" panose="02010503040201060303" pitchFamily="2" charset="0"/>
              </a:rPr>
              <a:t>ipsum</a:t>
            </a:r>
            <a:r>
              <a:rPr lang="es-CO" sz="1400" dirty="0">
                <a:latin typeface="Red Hat Display" panose="02010503040201060303" pitchFamily="2" charset="0"/>
              </a:rPr>
              <a:t>" con su propia copia</a:t>
            </a:r>
          </a:p>
        </p:txBody>
      </p:sp>
    </p:spTree>
    <p:extLst>
      <p:ext uri="{BB962C8B-B14F-4D97-AF65-F5344CB8AC3E}">
        <p14:creationId xmlns:p14="http://schemas.microsoft.com/office/powerpoint/2010/main" val="10259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5" y="498575"/>
            <a:ext cx="1091695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ES" sz="36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Listados actuales </a:t>
            </a:r>
            <a:r>
              <a:rPr kumimoji="0" lang="es-ES" sz="36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y de oficina</a:t>
            </a:r>
            <a:endParaRPr kumimoji="0" lang="en-US" sz="106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graphicFrame>
        <p:nvGraphicFramePr>
          <p:cNvPr id="16" name="Table 4">
            <a:extLst>
              <a:ext uri="{FF2B5EF4-FFF2-40B4-BE49-F238E27FC236}">
                <a16:creationId xmlns:a16="http://schemas.microsoft.com/office/drawing/2014/main" id="{E4D6ABA1-2AE1-4FFB-A5F7-15D563CE3820}"/>
              </a:ext>
            </a:extLst>
          </p:cNvPr>
          <p:cNvGraphicFramePr>
            <a:graphicFrameLocks/>
          </p:cNvGraphicFramePr>
          <p:nvPr>
            <p:extLst>
              <p:ext uri="{D42A27DB-BD31-4B8C-83A1-F6EECF244321}">
                <p14:modId xmlns:p14="http://schemas.microsoft.com/office/powerpoint/2010/main" val="802285083"/>
              </p:ext>
            </p:extLst>
          </p:nvPr>
        </p:nvGraphicFramePr>
        <p:xfrm>
          <a:off x="838200" y="1890848"/>
          <a:ext cx="10515600" cy="3594216"/>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472416976"/>
                    </a:ext>
                  </a:extLst>
                </a:gridCol>
                <a:gridCol w="2103120">
                  <a:extLst>
                    <a:ext uri="{9D8B030D-6E8A-4147-A177-3AD203B41FA5}">
                      <a16:colId xmlns:a16="http://schemas.microsoft.com/office/drawing/2014/main" val="3511745039"/>
                    </a:ext>
                  </a:extLst>
                </a:gridCol>
                <a:gridCol w="2103120">
                  <a:extLst>
                    <a:ext uri="{9D8B030D-6E8A-4147-A177-3AD203B41FA5}">
                      <a16:colId xmlns:a16="http://schemas.microsoft.com/office/drawing/2014/main" val="1122194271"/>
                    </a:ext>
                  </a:extLst>
                </a:gridCol>
                <a:gridCol w="2103120">
                  <a:extLst>
                    <a:ext uri="{9D8B030D-6E8A-4147-A177-3AD203B41FA5}">
                      <a16:colId xmlns:a16="http://schemas.microsoft.com/office/drawing/2014/main" val="489355557"/>
                    </a:ext>
                  </a:extLst>
                </a:gridCol>
                <a:gridCol w="2103120">
                  <a:extLst>
                    <a:ext uri="{9D8B030D-6E8A-4147-A177-3AD203B41FA5}">
                      <a16:colId xmlns:a16="http://schemas.microsoft.com/office/drawing/2014/main" val="1030997830"/>
                    </a:ext>
                  </a:extLst>
                </a:gridCol>
              </a:tblGrid>
              <a:tr h="632510">
                <a:tc>
                  <a:txBody>
                    <a:bodyPr/>
                    <a:lstStyle/>
                    <a:p>
                      <a:pPr algn="ctr"/>
                      <a:r>
                        <a:rPr lang="es-CO" noProof="0">
                          <a:solidFill>
                            <a:srgbClr val="424244"/>
                          </a:solidFill>
                          <a:latin typeface="Red Hat Display" panose="02010503040201060303" pitchFamily="2" charset="0"/>
                        </a:rPr>
                        <a:t>Dirección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rgbClr val="B6C8D6"/>
                    </a:solidFill>
                  </a:tcPr>
                </a:tc>
                <a:tc>
                  <a:txBody>
                    <a:bodyPr/>
                    <a:lstStyle/>
                    <a:p>
                      <a:pPr algn="ctr"/>
                      <a:r>
                        <a:rPr lang="es-CO" noProof="0">
                          <a:solidFill>
                            <a:srgbClr val="424244"/>
                          </a:solidFill>
                          <a:latin typeface="Red Hat Display" panose="02010503040201060303" pitchFamily="2" charset="0"/>
                        </a:rPr>
                        <a:t>Ciudad</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rgbClr val="D8DFE5"/>
                    </a:solidFill>
                  </a:tcPr>
                </a:tc>
                <a:tc>
                  <a:txBody>
                    <a:bodyPr/>
                    <a:lstStyle/>
                    <a:p>
                      <a:pPr algn="ctr"/>
                      <a:r>
                        <a:rPr lang="es-CO" noProof="0">
                          <a:solidFill>
                            <a:srgbClr val="424244"/>
                          </a:solidFill>
                          <a:latin typeface="Red Hat Display" panose="02010503040201060303" pitchFamily="2" charset="0"/>
                        </a:rPr>
                        <a:t>Camas</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rgbClr val="BFB3B5"/>
                    </a:solidFill>
                  </a:tcPr>
                </a:tc>
                <a:tc>
                  <a:txBody>
                    <a:bodyPr/>
                    <a:lstStyle/>
                    <a:p>
                      <a:pPr algn="ctr"/>
                      <a:r>
                        <a:rPr lang="es-CO" noProof="0" dirty="0">
                          <a:solidFill>
                            <a:srgbClr val="424244"/>
                          </a:solidFill>
                          <a:latin typeface="Red Hat Display" panose="02010503040201060303" pitchFamily="2" charset="0"/>
                        </a:rPr>
                        <a:t>Baños</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rgbClr val="DDD4D5"/>
                    </a:solidFill>
                  </a:tcPr>
                </a:tc>
                <a:tc>
                  <a:txBody>
                    <a:bodyPr/>
                    <a:lstStyle/>
                    <a:p>
                      <a:pPr algn="ctr"/>
                      <a:r>
                        <a:rPr lang="es-CO" noProof="0" dirty="0">
                          <a:solidFill>
                            <a:srgbClr val="424244"/>
                          </a:solidFill>
                          <a:latin typeface="Red Hat Display" panose="02010503040201060303" pitchFamily="2" charset="0"/>
                        </a:rPr>
                        <a:t>Precio de lista</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rgbClr val="C5C3D1"/>
                    </a:solidFill>
                  </a:tcPr>
                </a:tc>
                <a:extLst>
                  <a:ext uri="{0D108BD9-81ED-4DB2-BD59-A6C34878D82A}">
                    <a16:rowId xmlns:a16="http://schemas.microsoft.com/office/drawing/2014/main" val="2108664530"/>
                  </a:ext>
                </a:extLst>
              </a:tr>
              <a:tr h="611850">
                <a:tc>
                  <a:txBody>
                    <a:bodyPr/>
                    <a:lstStyle/>
                    <a:p>
                      <a:pPr algn="ctr"/>
                      <a:r>
                        <a:rPr lang="en-US" dirty="0">
                          <a:latin typeface="Red Hat Display" panose="02010503040201060303" pitchFamily="2" charset="0"/>
                        </a:rPr>
                        <a:t>123 Main Street</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4</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$325,000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420690"/>
                  </a:ext>
                </a:extLst>
              </a:tr>
              <a:tr h="620717">
                <a:tc>
                  <a:txBody>
                    <a:bodyPr/>
                    <a:lstStyle/>
                    <a:p>
                      <a:pPr algn="ctr"/>
                      <a:r>
                        <a:rPr lang="en-US" dirty="0">
                          <a:latin typeface="Red Hat Display" panose="02010503040201060303" pitchFamily="2" charset="0"/>
                        </a:rPr>
                        <a:t>321 Apple Street</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$250,000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7367228"/>
                  </a:ext>
                </a:extLst>
              </a:tr>
              <a:tr h="540910">
                <a:tc>
                  <a:txBody>
                    <a:bodyPr/>
                    <a:lstStyle/>
                    <a:p>
                      <a:pPr algn="ctr"/>
                      <a:r>
                        <a:rPr lang="en-US" dirty="0">
                          <a:latin typeface="Red Hat Display" panose="02010503040201060303" pitchFamily="2" charset="0"/>
                        </a:rPr>
                        <a:t>987 Park Ave</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$375,000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1944923"/>
                  </a:ext>
                </a:extLst>
              </a:tr>
              <a:tr h="611849">
                <a:tc>
                  <a:txBody>
                    <a:bodyPr/>
                    <a:lstStyle/>
                    <a:p>
                      <a:pPr algn="ctr"/>
                      <a:r>
                        <a:rPr lang="en-US" dirty="0">
                          <a:latin typeface="Red Hat Display" panose="02010503040201060303" pitchFamily="2" charset="0"/>
                        </a:rPr>
                        <a:t>100 River Road</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4</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$385,000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3965002"/>
                  </a:ext>
                </a:extLst>
              </a:tr>
              <a:tr h="576380">
                <a:tc>
                  <a:txBody>
                    <a:bodyPr/>
                    <a:lstStyle/>
                    <a:p>
                      <a:pPr algn="ctr"/>
                      <a:r>
                        <a:rPr lang="en-US" dirty="0">
                          <a:latin typeface="Red Hat Display" panose="02010503040201060303" pitchFamily="2" charset="0"/>
                        </a:rPr>
                        <a:t>75 Pine Ave</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$275,000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674087"/>
                  </a:ext>
                </a:extLst>
              </a:tr>
            </a:tbl>
          </a:graphicData>
        </a:graphic>
      </p:graphicFrame>
      <p:pic>
        <p:nvPicPr>
          <p:cNvPr id="9" name="Graphic 8">
            <a:extLst>
              <a:ext uri="{FF2B5EF4-FFF2-40B4-BE49-F238E27FC236}">
                <a16:creationId xmlns:a16="http://schemas.microsoft.com/office/drawing/2014/main" id="{83E721D2-462B-4A11-BCED-CFF2907F008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1078678" y="192500"/>
            <a:ext cx="920822" cy="920822"/>
          </a:xfrm>
          <a:prstGeom prst="rect">
            <a:avLst/>
          </a:prstGeom>
        </p:spPr>
      </p:pic>
      <p:sp>
        <p:nvSpPr>
          <p:cNvPr id="10" name="Rectangle 9">
            <a:extLst>
              <a:ext uri="{FF2B5EF4-FFF2-40B4-BE49-F238E27FC236}">
                <a16:creationId xmlns:a16="http://schemas.microsoft.com/office/drawing/2014/main" id="{5DB1C863-E23B-4E08-BDDB-5C0EBC5DE638}"/>
              </a:ext>
            </a:extLst>
          </p:cNvPr>
          <p:cNvSpPr/>
          <p:nvPr/>
        </p:nvSpPr>
        <p:spPr>
          <a:xfrm>
            <a:off x="-2917753" y="2649202"/>
            <a:ext cx="2608163" cy="3134362"/>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Red Hat Display" panose="02010503040201060303" pitchFamily="2" charset="0"/>
            </a:endParaRPr>
          </a:p>
          <a:p>
            <a:pPr algn="ctr"/>
            <a:r>
              <a:rPr lang="es-ES" sz="1400" dirty="0">
                <a:latin typeface="Red Hat Display" panose="02010503040201060303" pitchFamily="2" charset="0"/>
              </a:rPr>
              <a:t>Para agregar una fila:</a:t>
            </a:r>
          </a:p>
          <a:p>
            <a:pPr algn="ctr"/>
            <a:r>
              <a:rPr lang="es-ES" sz="1400" dirty="0">
                <a:latin typeface="Red Hat Display" panose="02010503040201060303" pitchFamily="2" charset="0"/>
              </a:rPr>
              <a:t>Desplácese hacia la izquierda de la fila inferior hasta que aparezca una flecha negra, haga clic derecho y vaya a Insertar y luego a "</a:t>
            </a:r>
            <a:r>
              <a:rPr lang="en-US" sz="1400" dirty="0">
                <a:latin typeface="Red Hat Display" panose="02010503040201060303" pitchFamily="2" charset="0"/>
              </a:rPr>
              <a:t>Insert rows below”</a:t>
            </a:r>
          </a:p>
          <a:p>
            <a:pPr algn="ctr"/>
            <a:r>
              <a:rPr lang="es-ES" sz="1400" dirty="0">
                <a:latin typeface="Red Hat Display" panose="02010503040201060303" pitchFamily="2" charset="0"/>
              </a:rPr>
              <a:t>Para eliminar una fila:</a:t>
            </a:r>
          </a:p>
          <a:p>
            <a:pPr algn="ctr"/>
            <a:r>
              <a:rPr lang="es-ES" sz="1400" dirty="0">
                <a:latin typeface="Red Hat Display" panose="02010503040201060303" pitchFamily="2" charset="0"/>
              </a:rPr>
              <a:t>Desplácese hacia la izquierda de la fila inferior hasta que aparezca una flecha negra, haga clic con el botón derecho y vaya a “</a:t>
            </a:r>
            <a:r>
              <a:rPr lang="es-ES" sz="1400" dirty="0" err="1">
                <a:latin typeface="Red Hat Display" panose="02010503040201060303" pitchFamily="2" charset="0"/>
              </a:rPr>
              <a:t>Delete</a:t>
            </a:r>
            <a:r>
              <a:rPr lang="es-ES" sz="1400" dirty="0">
                <a:latin typeface="Red Hat Display" panose="02010503040201060303" pitchFamily="2" charset="0"/>
              </a:rPr>
              <a:t>” y luego a "</a:t>
            </a:r>
            <a:r>
              <a:rPr lang="en-US" sz="1400" dirty="0">
                <a:latin typeface="Red Hat Display" panose="02010503040201060303" pitchFamily="2" charset="0"/>
              </a:rPr>
              <a:t>Delete rows”</a:t>
            </a:r>
          </a:p>
          <a:p>
            <a:pPr algn="ctr"/>
            <a:endParaRPr lang="en-US" sz="1400" dirty="0">
              <a:latin typeface="Red Hat Display" panose="02010503040201060303" pitchFamily="2" charset="0"/>
            </a:endParaRPr>
          </a:p>
        </p:txBody>
      </p:sp>
      <p:grpSp>
        <p:nvGrpSpPr>
          <p:cNvPr id="13" name="Group 12">
            <a:extLst>
              <a:ext uri="{FF2B5EF4-FFF2-40B4-BE49-F238E27FC236}">
                <a16:creationId xmlns:a16="http://schemas.microsoft.com/office/drawing/2014/main" id="{FADA4896-19B3-4213-9A56-F7066308C08D}"/>
              </a:ext>
            </a:extLst>
          </p:cNvPr>
          <p:cNvGrpSpPr/>
          <p:nvPr/>
        </p:nvGrpSpPr>
        <p:grpSpPr>
          <a:xfrm>
            <a:off x="0" y="5315481"/>
            <a:ext cx="1542520" cy="1542520"/>
            <a:chOff x="0" y="5315481"/>
            <a:chExt cx="1542520" cy="1542520"/>
          </a:xfrm>
        </p:grpSpPr>
        <p:pic>
          <p:nvPicPr>
            <p:cNvPr id="14" name="Graphic 13">
              <a:extLst>
                <a:ext uri="{FF2B5EF4-FFF2-40B4-BE49-F238E27FC236}">
                  <a16:creationId xmlns:a16="http://schemas.microsoft.com/office/drawing/2014/main" id="{10109524-902C-413B-AC37-06B4E6202C5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0" y="5315481"/>
              <a:ext cx="1542520" cy="1542520"/>
            </a:xfrm>
            <a:prstGeom prst="rect">
              <a:avLst/>
            </a:prstGeom>
          </p:spPr>
        </p:pic>
        <p:pic>
          <p:nvPicPr>
            <p:cNvPr id="15" name="Graphic 14">
              <a:extLst>
                <a:ext uri="{FF2B5EF4-FFF2-40B4-BE49-F238E27FC236}">
                  <a16:creationId xmlns:a16="http://schemas.microsoft.com/office/drawing/2014/main" id="{C729FABC-7EF5-487C-B487-FA4016155E1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882" y="5888491"/>
              <a:ext cx="969509" cy="969509"/>
            </a:xfrm>
            <a:prstGeom prst="rect">
              <a:avLst/>
            </a:prstGeom>
          </p:spPr>
        </p:pic>
      </p:grpSp>
      <p:sp>
        <p:nvSpPr>
          <p:cNvPr id="17" name="Rectangle 16">
            <a:extLst>
              <a:ext uri="{FF2B5EF4-FFF2-40B4-BE49-F238E27FC236}">
                <a16:creationId xmlns:a16="http://schemas.microsoft.com/office/drawing/2014/main" id="{AA1D2A47-D063-4B48-A2FF-84D30C446A6D}"/>
              </a:ext>
            </a:extLst>
          </p:cNvPr>
          <p:cNvSpPr/>
          <p:nvPr/>
        </p:nvSpPr>
        <p:spPr>
          <a:xfrm>
            <a:off x="-2917753" y="1478552"/>
            <a:ext cx="2608163" cy="995319"/>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latin typeface="Red Hat Display" panose="02010503040201060303" pitchFamily="2" charset="0"/>
              </a:rPr>
              <a:t>Personalice  el cuadro con su propia información</a:t>
            </a:r>
          </a:p>
        </p:txBody>
      </p:sp>
    </p:spTree>
    <p:extLst>
      <p:ext uri="{BB962C8B-B14F-4D97-AF65-F5344CB8AC3E}">
        <p14:creationId xmlns:p14="http://schemas.microsoft.com/office/powerpoint/2010/main" val="164878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5" y="498575"/>
            <a:ext cx="11027274"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3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Todas son </a:t>
            </a:r>
            <a:r>
              <a:rPr lang="es-CO" sz="3400" dirty="0">
                <a:solidFill>
                  <a:srgbClr val="424244"/>
                </a:solidFill>
                <a:latin typeface="Red Hat Display" panose="02010503040201060303" pitchFamily="2" charset="77"/>
              </a:rPr>
              <a:t>transacciones </a:t>
            </a:r>
            <a:r>
              <a:rPr lang="es-CO" sz="3400" b="0" dirty="0">
                <a:solidFill>
                  <a:srgbClr val="424244"/>
                </a:solidFill>
                <a:latin typeface="Red Hat Display" panose="02010503040201060303" pitchFamily="2" charset="77"/>
              </a:rPr>
              <a:t>efectuadas recientemente</a:t>
            </a:r>
            <a:endParaRPr kumimoji="0" lang="es-CO" sz="34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graphicFrame>
        <p:nvGraphicFramePr>
          <p:cNvPr id="5" name="Table 4">
            <a:extLst>
              <a:ext uri="{FF2B5EF4-FFF2-40B4-BE49-F238E27FC236}">
                <a16:creationId xmlns:a16="http://schemas.microsoft.com/office/drawing/2014/main" id="{500DD181-5396-4493-A326-4BE43144D487}"/>
              </a:ext>
            </a:extLst>
          </p:cNvPr>
          <p:cNvGraphicFramePr>
            <a:graphicFrameLocks/>
          </p:cNvGraphicFramePr>
          <p:nvPr>
            <p:extLst>
              <p:ext uri="{D42A27DB-BD31-4B8C-83A1-F6EECF244321}">
                <p14:modId xmlns:p14="http://schemas.microsoft.com/office/powerpoint/2010/main" val="861700323"/>
              </p:ext>
            </p:extLst>
          </p:nvPr>
        </p:nvGraphicFramePr>
        <p:xfrm>
          <a:off x="481514" y="1641927"/>
          <a:ext cx="11228972" cy="3601786"/>
        </p:xfrm>
        <a:graphic>
          <a:graphicData uri="http://schemas.openxmlformats.org/drawingml/2006/table">
            <a:tbl>
              <a:tblPr firstRow="1" bandRow="1">
                <a:tableStyleId>{5C22544A-7EE6-4342-B048-85BDC9FD1C3A}</a:tableStyleId>
              </a:tblPr>
              <a:tblGrid>
                <a:gridCol w="2431674">
                  <a:extLst>
                    <a:ext uri="{9D8B030D-6E8A-4147-A177-3AD203B41FA5}">
                      <a16:colId xmlns:a16="http://schemas.microsoft.com/office/drawing/2014/main" val="3472416976"/>
                    </a:ext>
                  </a:extLst>
                </a:gridCol>
                <a:gridCol w="1653361">
                  <a:extLst>
                    <a:ext uri="{9D8B030D-6E8A-4147-A177-3AD203B41FA5}">
                      <a16:colId xmlns:a16="http://schemas.microsoft.com/office/drawing/2014/main" val="3511745039"/>
                    </a:ext>
                  </a:extLst>
                </a:gridCol>
                <a:gridCol w="1247445">
                  <a:extLst>
                    <a:ext uri="{9D8B030D-6E8A-4147-A177-3AD203B41FA5}">
                      <a16:colId xmlns:a16="http://schemas.microsoft.com/office/drawing/2014/main" val="1122194271"/>
                    </a:ext>
                  </a:extLst>
                </a:gridCol>
                <a:gridCol w="1084075">
                  <a:extLst>
                    <a:ext uri="{9D8B030D-6E8A-4147-A177-3AD203B41FA5}">
                      <a16:colId xmlns:a16="http://schemas.microsoft.com/office/drawing/2014/main" val="489355557"/>
                    </a:ext>
                  </a:extLst>
                </a:gridCol>
                <a:gridCol w="1846286">
                  <a:extLst>
                    <a:ext uri="{9D8B030D-6E8A-4147-A177-3AD203B41FA5}">
                      <a16:colId xmlns:a16="http://schemas.microsoft.com/office/drawing/2014/main" val="1030997830"/>
                    </a:ext>
                  </a:extLst>
                </a:gridCol>
                <a:gridCol w="1603405">
                  <a:extLst>
                    <a:ext uri="{9D8B030D-6E8A-4147-A177-3AD203B41FA5}">
                      <a16:colId xmlns:a16="http://schemas.microsoft.com/office/drawing/2014/main" val="4134629924"/>
                    </a:ext>
                  </a:extLst>
                </a:gridCol>
                <a:gridCol w="1362726">
                  <a:extLst>
                    <a:ext uri="{9D8B030D-6E8A-4147-A177-3AD203B41FA5}">
                      <a16:colId xmlns:a16="http://schemas.microsoft.com/office/drawing/2014/main" val="116475618"/>
                    </a:ext>
                  </a:extLst>
                </a:gridCol>
              </a:tblGrid>
              <a:tr h="632510">
                <a:tc>
                  <a:txBody>
                    <a:bodyPr/>
                    <a:lstStyle/>
                    <a:p>
                      <a:pPr algn="ctr"/>
                      <a:r>
                        <a:rPr lang="es-CO" noProof="0" dirty="0">
                          <a:solidFill>
                            <a:srgbClr val="424244"/>
                          </a:solidFill>
                          <a:latin typeface="Red Hat Display" panose="02010503040201060303" pitchFamily="2" charset="0"/>
                        </a:rPr>
                        <a:t>Dirección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algn="ctr"/>
                      <a:r>
                        <a:rPr lang="es-CO" noProof="0" dirty="0">
                          <a:solidFill>
                            <a:srgbClr val="424244"/>
                          </a:solidFill>
                          <a:latin typeface="Red Hat Display" panose="02010503040201060303" pitchFamily="2" charset="0"/>
                        </a:rPr>
                        <a:t>Ciudad</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algn="ctr"/>
                      <a:r>
                        <a:rPr lang="es-CO" noProof="0" dirty="0">
                          <a:solidFill>
                            <a:srgbClr val="424244"/>
                          </a:solidFill>
                          <a:latin typeface="Red Hat Display" panose="02010503040201060303" pitchFamily="2" charset="0"/>
                        </a:rPr>
                        <a:t>Camas</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algn="ctr"/>
                      <a:r>
                        <a:rPr lang="es-CO" noProof="0" dirty="0">
                          <a:solidFill>
                            <a:srgbClr val="424244"/>
                          </a:solidFill>
                          <a:latin typeface="Red Hat Display" panose="02010503040201060303" pitchFamily="2" charset="0"/>
                        </a:rPr>
                        <a:t>Baños</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algn="ctr"/>
                      <a:r>
                        <a:rPr lang="es-CO" noProof="0" dirty="0">
                          <a:solidFill>
                            <a:srgbClr val="424244"/>
                          </a:solidFill>
                          <a:latin typeface="Red Hat Display" panose="02010503040201060303" pitchFamily="2" charset="0"/>
                        </a:rPr>
                        <a:t>Precio de</a:t>
                      </a:r>
                      <a:br>
                        <a:rPr lang="es-CO" noProof="0" dirty="0">
                          <a:solidFill>
                            <a:srgbClr val="424244"/>
                          </a:solidFill>
                          <a:latin typeface="Red Hat Display" panose="02010503040201060303" pitchFamily="2" charset="0"/>
                        </a:rPr>
                      </a:br>
                      <a:r>
                        <a:rPr lang="es-CO" noProof="0" dirty="0">
                          <a:solidFill>
                            <a:srgbClr val="424244"/>
                          </a:solidFill>
                          <a:latin typeface="Red Hat Display" panose="02010503040201060303" pitchFamily="2" charset="0"/>
                        </a:rPr>
                        <a:t> lista</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algn="ctr"/>
                      <a:r>
                        <a:rPr lang="es-CO" noProof="0" dirty="0">
                          <a:solidFill>
                            <a:srgbClr val="424244"/>
                          </a:solidFill>
                          <a:latin typeface="Red Hat Display" panose="02010503040201060303" pitchFamily="2" charset="0"/>
                        </a:rPr>
                        <a:t>Precio de venta</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algn="ctr"/>
                      <a:r>
                        <a:rPr lang="es-CO" noProof="0" dirty="0">
                          <a:solidFill>
                            <a:srgbClr val="424244"/>
                          </a:solidFill>
                          <a:latin typeface="Red Hat Display" panose="02010503040201060303" pitchFamily="2" charset="0"/>
                        </a:rPr>
                        <a:t>Días en el mercado</a:t>
                      </a:r>
                    </a:p>
                  </a:txBody>
                  <a:tcPr anchor="ctr">
                    <a:lnL w="12700" cap="flat" cmpd="sng" algn="ctr">
                      <a:solidFill>
                        <a:srgbClr val="E9EEF2"/>
                      </a:solidFill>
                      <a:prstDash val="solid"/>
                      <a:round/>
                      <a:headEnd type="none" w="med" len="med"/>
                      <a:tailEnd type="none" w="med" len="med"/>
                    </a:lnL>
                    <a:lnR w="635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extLst>
                  <a:ext uri="{0D108BD9-81ED-4DB2-BD59-A6C34878D82A}">
                    <a16:rowId xmlns:a16="http://schemas.microsoft.com/office/drawing/2014/main" val="2108664530"/>
                  </a:ext>
                </a:extLst>
              </a:tr>
              <a:tr h="611850">
                <a:tc>
                  <a:txBody>
                    <a:bodyPr/>
                    <a:lstStyle/>
                    <a:p>
                      <a:pPr algn="ctr"/>
                      <a:r>
                        <a:rPr lang="en-US" dirty="0">
                          <a:latin typeface="Red Hat Display" panose="02010503040201060303" pitchFamily="2" charset="0"/>
                        </a:rPr>
                        <a:t>5 Ridge Street</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4</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$350,000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$345,000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15</a:t>
                      </a:r>
                    </a:p>
                  </a:txBody>
                  <a:tcPr anchor="ctr">
                    <a:lnL w="12700" cap="flat" cmpd="sng" algn="ctr">
                      <a:solidFill>
                        <a:srgbClr val="E9EEF2"/>
                      </a:solidFill>
                      <a:prstDash val="solid"/>
                      <a:round/>
                      <a:headEnd type="none" w="med" len="med"/>
                      <a:tailEnd type="none" w="med" len="med"/>
                    </a:lnL>
                    <a:lnR w="635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420690"/>
                  </a:ext>
                </a:extLst>
              </a:tr>
              <a:tr h="620717">
                <a:tc>
                  <a:txBody>
                    <a:bodyPr/>
                    <a:lstStyle/>
                    <a:p>
                      <a:pPr algn="ctr"/>
                      <a:r>
                        <a:rPr lang="en-US" dirty="0">
                          <a:latin typeface="Red Hat Display" panose="02010503040201060303" pitchFamily="2" charset="0"/>
                        </a:rPr>
                        <a:t>27 Park Ave</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$275,000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$285,000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29</a:t>
                      </a:r>
                    </a:p>
                  </a:txBody>
                  <a:tcPr anchor="ctr">
                    <a:lnL w="12700" cap="flat" cmpd="sng" algn="ctr">
                      <a:solidFill>
                        <a:srgbClr val="E9EEF2"/>
                      </a:solidFill>
                      <a:prstDash val="solid"/>
                      <a:round/>
                      <a:headEnd type="none" w="med" len="med"/>
                      <a:tailEnd type="none" w="med" len="med"/>
                    </a:lnL>
                    <a:lnR w="635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7367228"/>
                  </a:ext>
                </a:extLst>
              </a:tr>
              <a:tr h="540910">
                <a:tc>
                  <a:txBody>
                    <a:bodyPr/>
                    <a:lstStyle/>
                    <a:p>
                      <a:pPr algn="ctr"/>
                      <a:r>
                        <a:rPr lang="en-US" dirty="0">
                          <a:latin typeface="Red Hat Display" panose="02010503040201060303" pitchFamily="2" charset="0"/>
                        </a:rPr>
                        <a:t>75 Sussex Rd</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$375,000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$375,000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17</a:t>
                      </a:r>
                    </a:p>
                  </a:txBody>
                  <a:tcPr anchor="ctr">
                    <a:lnL w="12700" cap="flat" cmpd="sng" algn="ctr">
                      <a:solidFill>
                        <a:srgbClr val="E9EEF2"/>
                      </a:solidFill>
                      <a:prstDash val="solid"/>
                      <a:round/>
                      <a:headEnd type="none" w="med" len="med"/>
                      <a:tailEnd type="none" w="med" len="med"/>
                    </a:lnL>
                    <a:lnR w="635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1944923"/>
                  </a:ext>
                </a:extLst>
              </a:tr>
              <a:tr h="611849">
                <a:tc>
                  <a:txBody>
                    <a:bodyPr/>
                    <a:lstStyle/>
                    <a:p>
                      <a:pPr algn="ctr"/>
                      <a:r>
                        <a:rPr lang="en-US" dirty="0">
                          <a:latin typeface="Red Hat Display" panose="02010503040201060303" pitchFamily="2" charset="0"/>
                        </a:rPr>
                        <a:t>100 Bank Street</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4</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$425,000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$445,000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32</a:t>
                      </a:r>
                    </a:p>
                  </a:txBody>
                  <a:tcPr anchor="ctr">
                    <a:lnL w="12700" cap="flat" cmpd="sng" algn="ctr">
                      <a:solidFill>
                        <a:srgbClr val="E9EEF2"/>
                      </a:solidFill>
                      <a:prstDash val="solid"/>
                      <a:round/>
                      <a:headEnd type="none" w="med" len="med"/>
                      <a:tailEnd type="none" w="med" len="med"/>
                    </a:lnL>
                    <a:lnR w="635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3965002"/>
                  </a:ext>
                </a:extLst>
              </a:tr>
              <a:tr h="576380">
                <a:tc>
                  <a:txBody>
                    <a:bodyPr/>
                    <a:lstStyle/>
                    <a:p>
                      <a:pPr algn="ctr"/>
                      <a:r>
                        <a:rPr lang="en-US" dirty="0">
                          <a:latin typeface="Red Hat Display" panose="02010503040201060303" pitchFamily="2" charset="0"/>
                        </a:rPr>
                        <a:t>97 Lake Ave</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Madison</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5</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5</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$500,000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$500,000</a:t>
                      </a:r>
                    </a:p>
                  </a:txBody>
                  <a:tcPr anchor="ctr">
                    <a:lnL w="12700" cap="flat" cmpd="sng" algn="ctr">
                      <a:solidFill>
                        <a:srgbClr val="E9EEF2"/>
                      </a:solidFill>
                      <a:prstDash val="solid"/>
                      <a:round/>
                      <a:headEnd type="none" w="med" len="med"/>
                      <a:tailEnd type="none" w="med" len="med"/>
                    </a:lnL>
                    <a:lnR w="1270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Red Hat Display" panose="02010503040201060303" pitchFamily="2" charset="0"/>
                        </a:rPr>
                        <a:t>27</a:t>
                      </a:r>
                    </a:p>
                  </a:txBody>
                  <a:tcPr anchor="ctr">
                    <a:lnL w="12700" cap="flat" cmpd="sng" algn="ctr">
                      <a:solidFill>
                        <a:srgbClr val="E9EEF2"/>
                      </a:solidFill>
                      <a:prstDash val="solid"/>
                      <a:round/>
                      <a:headEnd type="none" w="med" len="med"/>
                      <a:tailEnd type="none" w="med" len="med"/>
                    </a:lnL>
                    <a:lnR w="6350" cap="flat" cmpd="sng" algn="ctr">
                      <a:solidFill>
                        <a:srgbClr val="E9EEF2"/>
                      </a:solidFill>
                      <a:prstDash val="solid"/>
                      <a:round/>
                      <a:headEnd type="none" w="med" len="med"/>
                      <a:tailEnd type="none" w="med" len="med"/>
                    </a:lnR>
                    <a:lnT w="12700" cap="flat" cmpd="sng" algn="ctr">
                      <a:solidFill>
                        <a:srgbClr val="E9EEF2"/>
                      </a:solidFill>
                      <a:prstDash val="solid"/>
                      <a:round/>
                      <a:headEnd type="none" w="med" len="med"/>
                      <a:tailEnd type="none" w="med" len="med"/>
                    </a:lnT>
                    <a:lnB w="12700" cap="flat" cmpd="sng" algn="ctr">
                      <a:solidFill>
                        <a:srgbClr val="E9EEF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9674087"/>
                  </a:ext>
                </a:extLst>
              </a:tr>
            </a:tbl>
          </a:graphicData>
        </a:graphic>
      </p:graphicFrame>
      <p:pic>
        <p:nvPicPr>
          <p:cNvPr id="9" name="Graphic 8">
            <a:extLst>
              <a:ext uri="{FF2B5EF4-FFF2-40B4-BE49-F238E27FC236}">
                <a16:creationId xmlns:a16="http://schemas.microsoft.com/office/drawing/2014/main" id="{166A7A33-93F3-4CD8-A47F-9B752F2EC36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1078678" y="192500"/>
            <a:ext cx="920822" cy="920822"/>
          </a:xfrm>
          <a:prstGeom prst="rect">
            <a:avLst/>
          </a:prstGeom>
        </p:spPr>
      </p:pic>
      <p:grpSp>
        <p:nvGrpSpPr>
          <p:cNvPr id="8" name="Group 7">
            <a:extLst>
              <a:ext uri="{FF2B5EF4-FFF2-40B4-BE49-F238E27FC236}">
                <a16:creationId xmlns:a16="http://schemas.microsoft.com/office/drawing/2014/main" id="{DFAF9C77-9B77-41CF-84A4-842D8FD93BB9}"/>
              </a:ext>
            </a:extLst>
          </p:cNvPr>
          <p:cNvGrpSpPr/>
          <p:nvPr/>
        </p:nvGrpSpPr>
        <p:grpSpPr>
          <a:xfrm>
            <a:off x="0" y="5315481"/>
            <a:ext cx="1542520" cy="1542520"/>
            <a:chOff x="0" y="5315481"/>
            <a:chExt cx="1542520" cy="1542520"/>
          </a:xfrm>
        </p:grpSpPr>
        <p:pic>
          <p:nvPicPr>
            <p:cNvPr id="10" name="Graphic 9">
              <a:extLst>
                <a:ext uri="{FF2B5EF4-FFF2-40B4-BE49-F238E27FC236}">
                  <a16:creationId xmlns:a16="http://schemas.microsoft.com/office/drawing/2014/main" id="{AC7A2445-30A9-4E4C-ADD4-6EE91A6EEA5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0" y="5315481"/>
              <a:ext cx="1542520" cy="1542520"/>
            </a:xfrm>
            <a:prstGeom prst="rect">
              <a:avLst/>
            </a:prstGeom>
          </p:spPr>
        </p:pic>
        <p:pic>
          <p:nvPicPr>
            <p:cNvPr id="13" name="Graphic 12">
              <a:extLst>
                <a:ext uri="{FF2B5EF4-FFF2-40B4-BE49-F238E27FC236}">
                  <a16:creationId xmlns:a16="http://schemas.microsoft.com/office/drawing/2014/main" id="{92F13944-7BDA-4C80-AFA0-28F01B9A0F5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882" y="5888491"/>
              <a:ext cx="969509" cy="969509"/>
            </a:xfrm>
            <a:prstGeom prst="rect">
              <a:avLst/>
            </a:prstGeom>
          </p:spPr>
        </p:pic>
      </p:grpSp>
      <p:sp>
        <p:nvSpPr>
          <p:cNvPr id="14" name="Rectangle 13">
            <a:extLst>
              <a:ext uri="{FF2B5EF4-FFF2-40B4-BE49-F238E27FC236}">
                <a16:creationId xmlns:a16="http://schemas.microsoft.com/office/drawing/2014/main" id="{DCDA5395-21A1-4FE6-BB1A-CDAF8FCC7D5A}"/>
              </a:ext>
            </a:extLst>
          </p:cNvPr>
          <p:cNvSpPr/>
          <p:nvPr/>
        </p:nvSpPr>
        <p:spPr>
          <a:xfrm>
            <a:off x="-2917753" y="2649202"/>
            <a:ext cx="2608163" cy="3134362"/>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Red Hat Display" panose="02010503040201060303" pitchFamily="2" charset="0"/>
            </a:endParaRPr>
          </a:p>
          <a:p>
            <a:pPr algn="ctr"/>
            <a:r>
              <a:rPr lang="es-ES" sz="1400" dirty="0">
                <a:latin typeface="Red Hat Display" panose="02010503040201060303" pitchFamily="2" charset="0"/>
              </a:rPr>
              <a:t>Para agregar una fila:</a:t>
            </a:r>
          </a:p>
          <a:p>
            <a:pPr algn="ctr"/>
            <a:r>
              <a:rPr lang="es-ES" sz="1400" dirty="0">
                <a:latin typeface="Red Hat Display" panose="02010503040201060303" pitchFamily="2" charset="0"/>
              </a:rPr>
              <a:t>Desplácese hacia la izquierda de la fila inferior hasta que aparezca una flecha negra, haga clic derecho y vaya a Insertar y luego a "</a:t>
            </a:r>
            <a:r>
              <a:rPr lang="en-US" sz="1400" dirty="0">
                <a:latin typeface="Red Hat Display" panose="02010503040201060303" pitchFamily="2" charset="0"/>
              </a:rPr>
              <a:t>Insert rows below”</a:t>
            </a:r>
          </a:p>
          <a:p>
            <a:pPr algn="ctr"/>
            <a:r>
              <a:rPr lang="es-ES" sz="1400" dirty="0">
                <a:latin typeface="Red Hat Display" panose="02010503040201060303" pitchFamily="2" charset="0"/>
              </a:rPr>
              <a:t>Para eliminar una fila:</a:t>
            </a:r>
          </a:p>
          <a:p>
            <a:pPr algn="ctr"/>
            <a:r>
              <a:rPr lang="es-ES" sz="1400" dirty="0">
                <a:latin typeface="Red Hat Display" panose="02010503040201060303" pitchFamily="2" charset="0"/>
              </a:rPr>
              <a:t>Desplácese hacia la izquierda de la fila inferior hasta que aparezca una flecha negra, haga clic con el botón derecho y vaya a “</a:t>
            </a:r>
            <a:r>
              <a:rPr lang="es-ES" sz="1400" dirty="0" err="1">
                <a:latin typeface="Red Hat Display" panose="02010503040201060303" pitchFamily="2" charset="0"/>
              </a:rPr>
              <a:t>Delete</a:t>
            </a:r>
            <a:r>
              <a:rPr lang="es-ES" sz="1400" dirty="0">
                <a:latin typeface="Red Hat Display" panose="02010503040201060303" pitchFamily="2" charset="0"/>
              </a:rPr>
              <a:t>” y luego a "</a:t>
            </a:r>
            <a:r>
              <a:rPr lang="en-US" sz="1400" dirty="0">
                <a:latin typeface="Red Hat Display" panose="02010503040201060303" pitchFamily="2" charset="0"/>
              </a:rPr>
              <a:t>Delete rows”</a:t>
            </a:r>
          </a:p>
          <a:p>
            <a:pPr algn="ctr"/>
            <a:endParaRPr lang="en-US" sz="1400" dirty="0">
              <a:latin typeface="Red Hat Display" panose="02010503040201060303" pitchFamily="2" charset="0"/>
            </a:endParaRPr>
          </a:p>
        </p:txBody>
      </p:sp>
      <p:sp>
        <p:nvSpPr>
          <p:cNvPr id="15" name="Rectangle 14">
            <a:extLst>
              <a:ext uri="{FF2B5EF4-FFF2-40B4-BE49-F238E27FC236}">
                <a16:creationId xmlns:a16="http://schemas.microsoft.com/office/drawing/2014/main" id="{CE563612-90F3-4888-BCEA-727A0BE0C6F2}"/>
              </a:ext>
            </a:extLst>
          </p:cNvPr>
          <p:cNvSpPr/>
          <p:nvPr/>
        </p:nvSpPr>
        <p:spPr>
          <a:xfrm>
            <a:off x="-2917753" y="1478552"/>
            <a:ext cx="2608163" cy="995319"/>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latin typeface="Red Hat Display" panose="02010503040201060303" pitchFamily="2" charset="0"/>
              </a:rPr>
              <a:t>Personalice  el cuadro con su propia información</a:t>
            </a:r>
          </a:p>
        </p:txBody>
      </p:sp>
    </p:spTree>
    <p:extLst>
      <p:ext uri="{BB962C8B-B14F-4D97-AF65-F5344CB8AC3E}">
        <p14:creationId xmlns:p14="http://schemas.microsoft.com/office/powerpoint/2010/main" val="331081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D67515-7F30-49D6-9614-EC5D8CDBDA71}"/>
              </a:ext>
            </a:extLst>
          </p:cNvPr>
          <p:cNvSpPr/>
          <p:nvPr/>
        </p:nvSpPr>
        <p:spPr>
          <a:xfrm rot="5400000">
            <a:off x="5109681" y="-222248"/>
            <a:ext cx="1970156" cy="12194479"/>
          </a:xfrm>
          <a:prstGeom prst="rect">
            <a:avLst/>
          </a:prstGeom>
          <a:solidFill>
            <a:srgbClr val="B6C6D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grpSp>
        <p:nvGrpSpPr>
          <p:cNvPr id="11" name="Group 10">
            <a:extLst>
              <a:ext uri="{FF2B5EF4-FFF2-40B4-BE49-F238E27FC236}">
                <a16:creationId xmlns:a16="http://schemas.microsoft.com/office/drawing/2014/main" id="{F9EAF848-F1A7-49A6-816B-D4C27AF90EEA}"/>
              </a:ext>
            </a:extLst>
          </p:cNvPr>
          <p:cNvGrpSpPr/>
          <p:nvPr/>
        </p:nvGrpSpPr>
        <p:grpSpPr>
          <a:xfrm>
            <a:off x="483382" y="5246032"/>
            <a:ext cx="11225237" cy="1198568"/>
            <a:chOff x="530899" y="5467023"/>
            <a:chExt cx="11225237" cy="1198568"/>
          </a:xfrm>
        </p:grpSpPr>
        <p:sp>
          <p:nvSpPr>
            <p:cNvPr id="7" name="Rectangle: Single Corner Rounded 6">
              <a:extLst>
                <a:ext uri="{FF2B5EF4-FFF2-40B4-BE49-F238E27FC236}">
                  <a16:creationId xmlns:a16="http://schemas.microsoft.com/office/drawing/2014/main" id="{9959C173-8036-4193-BF01-818D2C4F8FD9}"/>
                </a:ext>
              </a:extLst>
            </p:cNvPr>
            <p:cNvSpPr/>
            <p:nvPr/>
          </p:nvSpPr>
          <p:spPr>
            <a:xfrm rot="10800000" flipH="1">
              <a:off x="530899" y="5467023"/>
              <a:ext cx="5452144" cy="1198568"/>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03" name="Rectangle: Single Corner Rounded 102">
              <a:extLst>
                <a:ext uri="{FF2B5EF4-FFF2-40B4-BE49-F238E27FC236}">
                  <a16:creationId xmlns:a16="http://schemas.microsoft.com/office/drawing/2014/main" id="{DB34F36C-BF2C-4F22-9582-BFAC2072400E}"/>
                </a:ext>
              </a:extLst>
            </p:cNvPr>
            <p:cNvSpPr/>
            <p:nvPr/>
          </p:nvSpPr>
          <p:spPr>
            <a:xfrm rot="10800000" flipH="1">
              <a:off x="6303992" y="5467023"/>
              <a:ext cx="5452144" cy="1198568"/>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89" name="Rectangle 88">
            <a:extLst>
              <a:ext uri="{FF2B5EF4-FFF2-40B4-BE49-F238E27FC236}">
                <a16:creationId xmlns:a16="http://schemas.microsoft.com/office/drawing/2014/main" id="{7282EA45-D318-4B35-B87D-9765C58DF2C8}"/>
              </a:ext>
            </a:extLst>
          </p:cNvPr>
          <p:cNvSpPr/>
          <p:nvPr/>
        </p:nvSpPr>
        <p:spPr>
          <a:xfrm flipV="1">
            <a:off x="-1" y="3706592"/>
            <a:ext cx="12192001" cy="119336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50" name="TextBox 49">
            <a:extLst>
              <a:ext uri="{FF2B5EF4-FFF2-40B4-BE49-F238E27FC236}">
                <a16:creationId xmlns:a16="http://schemas.microsoft.com/office/drawing/2014/main" id="{EBDB6A76-5055-4D79-A58A-FA31DCC60399}"/>
              </a:ext>
            </a:extLst>
          </p:cNvPr>
          <p:cNvSpPr txBox="1"/>
          <p:nvPr/>
        </p:nvSpPr>
        <p:spPr>
          <a:xfrm>
            <a:off x="270765" y="4003868"/>
            <a:ext cx="1042892" cy="616002"/>
          </a:xfrm>
          <a:prstGeom prst="rect">
            <a:avLst/>
          </a:prstGeom>
          <a:noFill/>
        </p:spPr>
        <p:txBody>
          <a:bodyPr wrap="square">
            <a:spAutoFit/>
          </a:bodyPr>
          <a:lstStyle/>
          <a:p>
            <a:pPr algn="ctr" rtl="0">
              <a:lnSpc>
                <a:spcPct val="80000"/>
              </a:lnSpc>
            </a:pPr>
            <a:r>
              <a:rPr lang="en-US" sz="1400" b="1" dirty="0">
                <a:solidFill>
                  <a:schemeClr val="bg1"/>
                </a:solidFill>
                <a:latin typeface="Red Hat Display" panose="020B0604020202020204" charset="0"/>
              </a:rPr>
              <a:t>cuota de mercado total</a:t>
            </a:r>
          </a:p>
        </p:txBody>
      </p:sp>
      <p:sp>
        <p:nvSpPr>
          <p:cNvPr id="51" name="Rectangle 50">
            <a:extLst>
              <a:ext uri="{FF2B5EF4-FFF2-40B4-BE49-F238E27FC236}">
                <a16:creationId xmlns:a16="http://schemas.microsoft.com/office/drawing/2014/main" id="{CC83286F-65DA-474F-905F-5D7F7C634AA6}"/>
              </a:ext>
            </a:extLst>
          </p:cNvPr>
          <p:cNvSpPr/>
          <p:nvPr/>
        </p:nvSpPr>
        <p:spPr>
          <a:xfrm>
            <a:off x="2787650" y="4052663"/>
            <a:ext cx="6065405" cy="49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86" name="Rectangle 85">
            <a:extLst>
              <a:ext uri="{FF2B5EF4-FFF2-40B4-BE49-F238E27FC236}">
                <a16:creationId xmlns:a16="http://schemas.microsoft.com/office/drawing/2014/main" id="{6F67CBF7-A91A-4171-AC89-B2D1226DBC5A}"/>
              </a:ext>
            </a:extLst>
          </p:cNvPr>
          <p:cNvSpPr/>
          <p:nvPr/>
        </p:nvSpPr>
        <p:spPr>
          <a:xfrm>
            <a:off x="8042564" y="4052663"/>
            <a:ext cx="3139359" cy="4919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 name="TextBox 3">
            <a:extLst>
              <a:ext uri="{FF2B5EF4-FFF2-40B4-BE49-F238E27FC236}">
                <a16:creationId xmlns:a16="http://schemas.microsoft.com/office/drawing/2014/main" id="{2183FA38-228E-4FFA-946E-AB5CFE953AD4}"/>
              </a:ext>
            </a:extLst>
          </p:cNvPr>
          <p:cNvSpPr txBox="1"/>
          <p:nvPr/>
        </p:nvSpPr>
        <p:spPr>
          <a:xfrm>
            <a:off x="1059996" y="3896371"/>
            <a:ext cx="1658317" cy="830996"/>
          </a:xfrm>
          <a:prstGeom prst="rect">
            <a:avLst/>
          </a:prstGeom>
          <a:noFill/>
        </p:spPr>
        <p:txBody>
          <a:bodyPr wrap="square">
            <a:spAutoFit/>
          </a:bodyPr>
          <a:lstStyle/>
          <a:p>
            <a:pPr algn="ctr" rtl="0"/>
            <a:r>
              <a:rPr lang="en-US" sz="4800" b="1" dirty="0">
                <a:solidFill>
                  <a:schemeClr val="bg1"/>
                </a:solidFill>
                <a:latin typeface="Red Hat Display" panose="020B0604020202020204" charset="0"/>
              </a:rPr>
              <a:t>62%</a:t>
            </a:r>
          </a:p>
        </p:txBody>
      </p:sp>
      <p:sp>
        <p:nvSpPr>
          <p:cNvPr id="8" name="TextBox 7">
            <a:extLst>
              <a:ext uri="{FF2B5EF4-FFF2-40B4-BE49-F238E27FC236}">
                <a16:creationId xmlns:a16="http://schemas.microsoft.com/office/drawing/2014/main" id="{050A152B-61F4-4E80-A0D0-DCE0C87865F2}"/>
              </a:ext>
            </a:extLst>
          </p:cNvPr>
          <p:cNvSpPr txBox="1"/>
          <p:nvPr/>
        </p:nvSpPr>
        <p:spPr>
          <a:xfrm>
            <a:off x="559698" y="2834034"/>
            <a:ext cx="1215879" cy="616002"/>
          </a:xfrm>
          <a:prstGeom prst="rect">
            <a:avLst/>
          </a:prstGeom>
          <a:noFill/>
        </p:spPr>
        <p:txBody>
          <a:bodyPr wrap="square">
            <a:spAutoFit/>
          </a:bodyPr>
          <a:lstStyle/>
          <a:p>
            <a:pPr algn="ctr" rtl="0">
              <a:lnSpc>
                <a:spcPct val="80000"/>
              </a:lnSpc>
            </a:pPr>
            <a:r>
              <a:rPr lang="en-US" sz="1400" b="1" dirty="0" err="1">
                <a:solidFill>
                  <a:srgbClr val="424244"/>
                </a:solidFill>
                <a:latin typeface="Red Hat Display" panose="020B0604020202020204" charset="0"/>
              </a:rPr>
              <a:t>años</a:t>
            </a:r>
            <a:r>
              <a:rPr lang="en-US" sz="1400" b="1" dirty="0">
                <a:solidFill>
                  <a:srgbClr val="424244"/>
                </a:solidFill>
                <a:latin typeface="Red Hat Display" panose="020B0604020202020204" charset="0"/>
              </a:rPr>
              <a:t> </a:t>
            </a:r>
          </a:p>
          <a:p>
            <a:pPr algn="ctr" rtl="0">
              <a:lnSpc>
                <a:spcPct val="80000"/>
              </a:lnSpc>
            </a:pPr>
            <a:r>
              <a:rPr lang="en-US" sz="1400" b="1" dirty="0" err="1">
                <a:solidFill>
                  <a:srgbClr val="424244"/>
                </a:solidFill>
                <a:latin typeface="Red Hat Display" panose="020B0604020202020204" charset="0"/>
              </a:rPr>
              <a:t>en</a:t>
            </a:r>
            <a:r>
              <a:rPr lang="en-US" sz="1400" b="1" dirty="0">
                <a:solidFill>
                  <a:srgbClr val="424244"/>
                </a:solidFill>
                <a:latin typeface="Red Hat Display" panose="020B0604020202020204" charset="0"/>
              </a:rPr>
              <a:t> el </a:t>
            </a:r>
            <a:r>
              <a:rPr lang="en-US" sz="1400" b="1" dirty="0" err="1">
                <a:solidFill>
                  <a:srgbClr val="424244"/>
                </a:solidFill>
                <a:latin typeface="Red Hat Display" panose="020B0604020202020204" charset="0"/>
              </a:rPr>
              <a:t>negocio</a:t>
            </a:r>
            <a:endParaRPr lang="en-US" sz="1400" b="1" dirty="0">
              <a:solidFill>
                <a:srgbClr val="424244"/>
              </a:solidFill>
              <a:latin typeface="Red Hat Display" panose="020B0604020202020204" charset="0"/>
            </a:endParaRPr>
          </a:p>
        </p:txBody>
      </p:sp>
      <p:sp>
        <p:nvSpPr>
          <p:cNvPr id="12" name="TextBox 11">
            <a:extLst>
              <a:ext uri="{FF2B5EF4-FFF2-40B4-BE49-F238E27FC236}">
                <a16:creationId xmlns:a16="http://schemas.microsoft.com/office/drawing/2014/main" id="{BF06E702-AF92-4F5C-B8C2-7220710B10D6}"/>
              </a:ext>
            </a:extLst>
          </p:cNvPr>
          <p:cNvSpPr txBox="1"/>
          <p:nvPr/>
        </p:nvSpPr>
        <p:spPr>
          <a:xfrm>
            <a:off x="2367371" y="2834034"/>
            <a:ext cx="1215879" cy="443648"/>
          </a:xfrm>
          <a:prstGeom prst="rect">
            <a:avLst/>
          </a:prstGeom>
          <a:noFill/>
        </p:spPr>
        <p:txBody>
          <a:bodyPr wrap="square">
            <a:spAutoFit/>
          </a:bodyPr>
          <a:lstStyle/>
          <a:p>
            <a:pPr algn="ctr" rtl="0">
              <a:lnSpc>
                <a:spcPct val="80000"/>
              </a:lnSpc>
            </a:pPr>
            <a:r>
              <a:rPr lang="es-CO" sz="1400" b="1" dirty="0">
                <a:solidFill>
                  <a:srgbClr val="424244"/>
                </a:solidFill>
                <a:latin typeface="Red Hat Display" panose="020B0604020202020204" charset="0"/>
              </a:rPr>
              <a:t>mercados</a:t>
            </a:r>
          </a:p>
          <a:p>
            <a:pPr algn="ctr" rtl="0">
              <a:lnSpc>
                <a:spcPct val="80000"/>
              </a:lnSpc>
            </a:pPr>
            <a:r>
              <a:rPr lang="es-CO" sz="1400" b="1" dirty="0">
                <a:solidFill>
                  <a:srgbClr val="424244"/>
                </a:solidFill>
                <a:latin typeface="Red Hat Display" panose="020B0604020202020204" charset="0"/>
              </a:rPr>
              <a:t>servidos</a:t>
            </a:r>
          </a:p>
        </p:txBody>
      </p:sp>
      <p:sp>
        <p:nvSpPr>
          <p:cNvPr id="15" name="TextBox 14">
            <a:extLst>
              <a:ext uri="{FF2B5EF4-FFF2-40B4-BE49-F238E27FC236}">
                <a16:creationId xmlns:a16="http://schemas.microsoft.com/office/drawing/2014/main" id="{40019B1A-691F-4BC0-A0DE-3717D3BBEA01}"/>
              </a:ext>
            </a:extLst>
          </p:cNvPr>
          <p:cNvSpPr txBox="1"/>
          <p:nvPr/>
        </p:nvSpPr>
        <p:spPr>
          <a:xfrm>
            <a:off x="4175044" y="2834034"/>
            <a:ext cx="1215879" cy="271293"/>
          </a:xfrm>
          <a:prstGeom prst="rect">
            <a:avLst/>
          </a:prstGeom>
          <a:noFill/>
        </p:spPr>
        <p:txBody>
          <a:bodyPr wrap="square">
            <a:spAutoFit/>
          </a:bodyPr>
          <a:lstStyle/>
          <a:p>
            <a:pPr algn="ctr" rtl="0">
              <a:lnSpc>
                <a:spcPct val="80000"/>
              </a:lnSpc>
            </a:pPr>
            <a:r>
              <a:rPr lang="en-US" sz="1400" b="1" dirty="0" err="1">
                <a:solidFill>
                  <a:srgbClr val="424244"/>
                </a:solidFill>
                <a:latin typeface="Red Hat Display" panose="020B0604020202020204" charset="0"/>
              </a:rPr>
              <a:t>agentes</a:t>
            </a:r>
            <a:endParaRPr lang="en-US" sz="1400" b="1" dirty="0">
              <a:solidFill>
                <a:srgbClr val="424244"/>
              </a:solidFill>
              <a:latin typeface="Red Hat Display" panose="020B0604020202020204" charset="0"/>
            </a:endParaRPr>
          </a:p>
        </p:txBody>
      </p:sp>
      <p:sp>
        <p:nvSpPr>
          <p:cNvPr id="18" name="TextBox 17">
            <a:extLst>
              <a:ext uri="{FF2B5EF4-FFF2-40B4-BE49-F238E27FC236}">
                <a16:creationId xmlns:a16="http://schemas.microsoft.com/office/drawing/2014/main" id="{BC29BAFB-3DFE-473F-AA05-DDADD96BF0F6}"/>
              </a:ext>
            </a:extLst>
          </p:cNvPr>
          <p:cNvSpPr txBox="1"/>
          <p:nvPr/>
        </p:nvSpPr>
        <p:spPr>
          <a:xfrm>
            <a:off x="5984764" y="2834034"/>
            <a:ext cx="1215879" cy="271293"/>
          </a:xfrm>
          <a:prstGeom prst="rect">
            <a:avLst/>
          </a:prstGeom>
          <a:noFill/>
        </p:spPr>
        <p:txBody>
          <a:bodyPr wrap="square">
            <a:spAutoFit/>
          </a:bodyPr>
          <a:lstStyle/>
          <a:p>
            <a:pPr algn="ctr" rtl="0">
              <a:lnSpc>
                <a:spcPct val="80000"/>
              </a:lnSpc>
            </a:pPr>
            <a:r>
              <a:rPr lang="en-US" sz="1400" b="1" dirty="0" err="1">
                <a:solidFill>
                  <a:srgbClr val="424244"/>
                </a:solidFill>
                <a:latin typeface="Red Hat Display" panose="020B0604020202020204" charset="0"/>
              </a:rPr>
              <a:t>oficinas</a:t>
            </a:r>
            <a:endParaRPr lang="en-US" sz="1400" b="1" dirty="0">
              <a:solidFill>
                <a:srgbClr val="424244"/>
              </a:solidFill>
              <a:latin typeface="Red Hat Display" panose="020B0604020202020204" charset="0"/>
            </a:endParaRPr>
          </a:p>
        </p:txBody>
      </p:sp>
      <p:sp>
        <p:nvSpPr>
          <p:cNvPr id="20" name="TextBox 19">
            <a:extLst>
              <a:ext uri="{FF2B5EF4-FFF2-40B4-BE49-F238E27FC236}">
                <a16:creationId xmlns:a16="http://schemas.microsoft.com/office/drawing/2014/main" id="{B55A579E-B298-4587-B4E0-5654F715BC34}"/>
              </a:ext>
            </a:extLst>
          </p:cNvPr>
          <p:cNvSpPr txBox="1"/>
          <p:nvPr/>
        </p:nvSpPr>
        <p:spPr>
          <a:xfrm>
            <a:off x="7945535" y="2834034"/>
            <a:ext cx="1347458" cy="616002"/>
          </a:xfrm>
          <a:prstGeom prst="rect">
            <a:avLst/>
          </a:prstGeom>
          <a:noFill/>
        </p:spPr>
        <p:txBody>
          <a:bodyPr wrap="square">
            <a:spAutoFit/>
          </a:bodyPr>
          <a:lstStyle/>
          <a:p>
            <a:pPr algn="ctr" rtl="0">
              <a:lnSpc>
                <a:spcPct val="80000"/>
              </a:lnSpc>
            </a:pPr>
            <a:r>
              <a:rPr lang="en-US" sz="1400" b="1" dirty="0" err="1">
                <a:solidFill>
                  <a:srgbClr val="424244"/>
                </a:solidFill>
                <a:latin typeface="Red Hat Display" panose="020B0604020202020204" charset="0"/>
              </a:rPr>
              <a:t>unidades</a:t>
            </a:r>
            <a:r>
              <a:rPr lang="en-US" sz="1400" b="1" dirty="0">
                <a:solidFill>
                  <a:srgbClr val="424244"/>
                </a:solidFill>
                <a:latin typeface="Red Hat Display" panose="020B0604020202020204" charset="0"/>
              </a:rPr>
              <a:t> </a:t>
            </a:r>
            <a:r>
              <a:rPr lang="en-US" sz="1400" b="1" dirty="0" err="1">
                <a:solidFill>
                  <a:srgbClr val="424244"/>
                </a:solidFill>
                <a:latin typeface="Red Hat Display" panose="020B0604020202020204" charset="0"/>
              </a:rPr>
              <a:t>cerradas</a:t>
            </a:r>
            <a:r>
              <a:rPr lang="en-US" sz="1400" b="1" dirty="0">
                <a:solidFill>
                  <a:srgbClr val="424244"/>
                </a:solidFill>
                <a:latin typeface="Red Hat Display" panose="020B0604020202020204" charset="0"/>
              </a:rPr>
              <a:t> </a:t>
            </a:r>
            <a:r>
              <a:rPr lang="en-US" sz="1400" b="1" dirty="0" err="1">
                <a:solidFill>
                  <a:srgbClr val="424244"/>
                </a:solidFill>
                <a:latin typeface="Red Hat Display" panose="020B0604020202020204" charset="0"/>
              </a:rPr>
              <a:t>anualmente</a:t>
            </a:r>
            <a:endParaRPr lang="en-US" sz="1400" b="1" dirty="0">
              <a:solidFill>
                <a:srgbClr val="424244"/>
              </a:solidFill>
              <a:latin typeface="Red Hat Display" panose="020B0604020202020204" charset="0"/>
            </a:endParaRPr>
          </a:p>
        </p:txBody>
      </p:sp>
      <p:sp>
        <p:nvSpPr>
          <p:cNvPr id="21" name="TextBox 20">
            <a:extLst>
              <a:ext uri="{FF2B5EF4-FFF2-40B4-BE49-F238E27FC236}">
                <a16:creationId xmlns:a16="http://schemas.microsoft.com/office/drawing/2014/main" id="{78A13E4F-F16E-49C7-ABDA-D5693D1BFC05}"/>
              </a:ext>
            </a:extLst>
          </p:cNvPr>
          <p:cNvSpPr txBox="1"/>
          <p:nvPr/>
        </p:nvSpPr>
        <p:spPr>
          <a:xfrm>
            <a:off x="7539674" y="2341502"/>
            <a:ext cx="2231080"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0,000,000</a:t>
            </a:r>
          </a:p>
        </p:txBody>
      </p:sp>
      <p:sp>
        <p:nvSpPr>
          <p:cNvPr id="22" name="TextBox 21">
            <a:extLst>
              <a:ext uri="{FF2B5EF4-FFF2-40B4-BE49-F238E27FC236}">
                <a16:creationId xmlns:a16="http://schemas.microsoft.com/office/drawing/2014/main" id="{7CBF28E8-FA55-49DE-8DDD-D7E9EE3E6FAA}"/>
              </a:ext>
            </a:extLst>
          </p:cNvPr>
          <p:cNvSpPr txBox="1"/>
          <p:nvPr/>
        </p:nvSpPr>
        <p:spPr>
          <a:xfrm>
            <a:off x="10247139" y="2834034"/>
            <a:ext cx="1347458" cy="443648"/>
          </a:xfrm>
          <a:prstGeom prst="rect">
            <a:avLst/>
          </a:prstGeom>
          <a:noFill/>
        </p:spPr>
        <p:txBody>
          <a:bodyPr wrap="square">
            <a:spAutoFit/>
          </a:bodyPr>
          <a:lstStyle/>
          <a:p>
            <a:pPr algn="ctr" rtl="0">
              <a:lnSpc>
                <a:spcPct val="80000"/>
              </a:lnSpc>
            </a:pPr>
            <a:r>
              <a:rPr lang="en-US" sz="1400" b="1" dirty="0" err="1">
                <a:solidFill>
                  <a:srgbClr val="424244"/>
                </a:solidFill>
                <a:latin typeface="Red Hat Display" panose="020B0604020202020204" charset="0"/>
              </a:rPr>
              <a:t>volumen</a:t>
            </a:r>
            <a:r>
              <a:rPr lang="en-US" sz="1400" b="1" dirty="0">
                <a:solidFill>
                  <a:srgbClr val="424244"/>
                </a:solidFill>
                <a:latin typeface="Red Hat Display" panose="020B0604020202020204" charset="0"/>
              </a:rPr>
              <a:t> anual</a:t>
            </a:r>
          </a:p>
        </p:txBody>
      </p:sp>
      <p:pic>
        <p:nvPicPr>
          <p:cNvPr id="25" name="Graphic 24">
            <a:extLst>
              <a:ext uri="{FF2B5EF4-FFF2-40B4-BE49-F238E27FC236}">
                <a16:creationId xmlns:a16="http://schemas.microsoft.com/office/drawing/2014/main" id="{670F10A4-E3F5-45DA-B537-5BDAE451B5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9616" y="1630669"/>
            <a:ext cx="651389" cy="651388"/>
          </a:xfrm>
          <a:prstGeom prst="rect">
            <a:avLst/>
          </a:prstGeom>
        </p:spPr>
      </p:pic>
      <p:pic>
        <p:nvPicPr>
          <p:cNvPr id="26" name="Graphic 25">
            <a:extLst>
              <a:ext uri="{FF2B5EF4-FFF2-40B4-BE49-F238E27FC236}">
                <a16:creationId xmlns:a16="http://schemas.microsoft.com/office/drawing/2014/main" id="{0DF58DB2-F556-4247-BDD6-6D5EC0401B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5381" y="1594158"/>
            <a:ext cx="595206" cy="653147"/>
          </a:xfrm>
          <a:prstGeom prst="rect">
            <a:avLst/>
          </a:prstGeom>
        </p:spPr>
      </p:pic>
      <p:pic>
        <p:nvPicPr>
          <p:cNvPr id="27" name="Graphic 26">
            <a:extLst>
              <a:ext uri="{FF2B5EF4-FFF2-40B4-BE49-F238E27FC236}">
                <a16:creationId xmlns:a16="http://schemas.microsoft.com/office/drawing/2014/main" id="{9782A7A2-3BD9-4E90-8621-5CEC9D30F9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394" y="1628532"/>
            <a:ext cx="620487" cy="653145"/>
          </a:xfrm>
          <a:prstGeom prst="rect">
            <a:avLst/>
          </a:prstGeom>
        </p:spPr>
      </p:pic>
      <p:pic>
        <p:nvPicPr>
          <p:cNvPr id="29" name="Graphic 28">
            <a:extLst>
              <a:ext uri="{FF2B5EF4-FFF2-40B4-BE49-F238E27FC236}">
                <a16:creationId xmlns:a16="http://schemas.microsoft.com/office/drawing/2014/main" id="{6E6AE0F9-5A83-4CDE-B77F-F5D9BD22D5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32357" y="1673582"/>
            <a:ext cx="720695" cy="563045"/>
          </a:xfrm>
          <a:prstGeom prst="rect">
            <a:avLst/>
          </a:prstGeom>
        </p:spPr>
      </p:pic>
      <p:pic>
        <p:nvPicPr>
          <p:cNvPr id="31" name="Graphic 30">
            <a:extLst>
              <a:ext uri="{FF2B5EF4-FFF2-40B4-BE49-F238E27FC236}">
                <a16:creationId xmlns:a16="http://schemas.microsoft.com/office/drawing/2014/main" id="{C4A29B6E-067E-44D6-BA85-5992DC6016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08129" y="1724565"/>
            <a:ext cx="625479" cy="625480"/>
          </a:xfrm>
          <a:prstGeom prst="rect">
            <a:avLst/>
          </a:prstGeom>
        </p:spPr>
      </p:pic>
      <p:pic>
        <p:nvPicPr>
          <p:cNvPr id="3" name="Graphic 2">
            <a:extLst>
              <a:ext uri="{FF2B5EF4-FFF2-40B4-BE49-F238E27FC236}">
                <a16:creationId xmlns:a16="http://schemas.microsoft.com/office/drawing/2014/main" id="{CCC8E04C-A9AF-4797-A5C7-0D7E986ED37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35501" y="1571519"/>
            <a:ext cx="822198" cy="698425"/>
          </a:xfrm>
          <a:prstGeom prst="rect">
            <a:avLst/>
          </a:prstGeom>
        </p:spPr>
      </p:pic>
      <p:sp>
        <p:nvSpPr>
          <p:cNvPr id="92" name="TextBox 91">
            <a:extLst>
              <a:ext uri="{FF2B5EF4-FFF2-40B4-BE49-F238E27FC236}">
                <a16:creationId xmlns:a16="http://schemas.microsoft.com/office/drawing/2014/main" id="{E647FEBB-127A-4E38-95B7-22B13186288A}"/>
              </a:ext>
            </a:extLst>
          </p:cNvPr>
          <p:cNvSpPr txBox="1"/>
          <p:nvPr/>
        </p:nvSpPr>
        <p:spPr>
          <a:xfrm>
            <a:off x="5693032" y="2341502"/>
            <a:ext cx="1807672"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00.000</a:t>
            </a:r>
          </a:p>
        </p:txBody>
      </p:sp>
      <p:sp>
        <p:nvSpPr>
          <p:cNvPr id="93" name="TextBox 92">
            <a:extLst>
              <a:ext uri="{FF2B5EF4-FFF2-40B4-BE49-F238E27FC236}">
                <a16:creationId xmlns:a16="http://schemas.microsoft.com/office/drawing/2014/main" id="{EDA16CC7-ABB0-43C5-A704-B6385961D9F0}"/>
              </a:ext>
            </a:extLst>
          </p:cNvPr>
          <p:cNvSpPr txBox="1"/>
          <p:nvPr/>
        </p:nvSpPr>
        <p:spPr>
          <a:xfrm>
            <a:off x="3879148" y="2341502"/>
            <a:ext cx="1807672"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00.000</a:t>
            </a:r>
          </a:p>
        </p:txBody>
      </p:sp>
      <p:grpSp>
        <p:nvGrpSpPr>
          <p:cNvPr id="13" name="Group 12">
            <a:extLst>
              <a:ext uri="{FF2B5EF4-FFF2-40B4-BE49-F238E27FC236}">
                <a16:creationId xmlns:a16="http://schemas.microsoft.com/office/drawing/2014/main" id="{9C116028-5E22-4C3B-9D7D-298B6E66BBC6}"/>
              </a:ext>
            </a:extLst>
          </p:cNvPr>
          <p:cNvGrpSpPr/>
          <p:nvPr/>
        </p:nvGrpSpPr>
        <p:grpSpPr>
          <a:xfrm>
            <a:off x="2070554" y="1313303"/>
            <a:ext cx="7738245" cy="2157822"/>
            <a:chOff x="2070554" y="1826555"/>
            <a:chExt cx="7738245" cy="2285990"/>
          </a:xfrm>
        </p:grpSpPr>
        <p:cxnSp>
          <p:nvCxnSpPr>
            <p:cNvPr id="41" name="Straight Connector 40">
              <a:extLst>
                <a:ext uri="{FF2B5EF4-FFF2-40B4-BE49-F238E27FC236}">
                  <a16:creationId xmlns:a16="http://schemas.microsoft.com/office/drawing/2014/main" id="{C85DA8CA-25FE-4566-9936-ADA3C4B788D4}"/>
                </a:ext>
              </a:extLst>
            </p:cNvPr>
            <p:cNvCxnSpPr>
              <a:cxnSpLocks/>
            </p:cNvCxnSpPr>
            <p:nvPr/>
          </p:nvCxnSpPr>
          <p:spPr>
            <a:xfrm>
              <a:off x="3878227" y="1826555"/>
              <a:ext cx="0" cy="2285990"/>
            </a:xfrm>
            <a:prstGeom prst="line">
              <a:avLst/>
            </a:prstGeom>
            <a:ln w="12700">
              <a:solidFill>
                <a:srgbClr val="B6C6D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5D5BF6-4092-44A0-BB5C-EC132A1696CC}"/>
                </a:ext>
              </a:extLst>
            </p:cNvPr>
            <p:cNvCxnSpPr>
              <a:cxnSpLocks/>
            </p:cNvCxnSpPr>
            <p:nvPr/>
          </p:nvCxnSpPr>
          <p:spPr>
            <a:xfrm>
              <a:off x="5692112" y="1826555"/>
              <a:ext cx="0" cy="2285990"/>
            </a:xfrm>
            <a:prstGeom prst="line">
              <a:avLst/>
            </a:prstGeom>
            <a:ln w="12700">
              <a:solidFill>
                <a:srgbClr val="B6C6D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816221-1359-4188-B8C1-3C91F803230D}"/>
                </a:ext>
              </a:extLst>
            </p:cNvPr>
            <p:cNvCxnSpPr>
              <a:cxnSpLocks/>
            </p:cNvCxnSpPr>
            <p:nvPr/>
          </p:nvCxnSpPr>
          <p:spPr>
            <a:xfrm>
              <a:off x="7499785" y="1826555"/>
              <a:ext cx="0" cy="2285990"/>
            </a:xfrm>
            <a:prstGeom prst="line">
              <a:avLst/>
            </a:prstGeom>
            <a:ln w="12700">
              <a:solidFill>
                <a:srgbClr val="B6C6D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DD77C30-4E8E-482D-8241-2D6EE719F096}"/>
                </a:ext>
              </a:extLst>
            </p:cNvPr>
            <p:cNvCxnSpPr>
              <a:cxnSpLocks/>
            </p:cNvCxnSpPr>
            <p:nvPr/>
          </p:nvCxnSpPr>
          <p:spPr>
            <a:xfrm>
              <a:off x="9808799" y="1826555"/>
              <a:ext cx="0" cy="2285990"/>
            </a:xfrm>
            <a:prstGeom prst="line">
              <a:avLst/>
            </a:prstGeom>
            <a:ln w="12700">
              <a:solidFill>
                <a:srgbClr val="B6C6D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F646F39-C8AC-429D-84D2-6D0270A01628}"/>
                </a:ext>
              </a:extLst>
            </p:cNvPr>
            <p:cNvCxnSpPr>
              <a:cxnSpLocks/>
            </p:cNvCxnSpPr>
            <p:nvPr/>
          </p:nvCxnSpPr>
          <p:spPr>
            <a:xfrm>
              <a:off x="2070554" y="1826555"/>
              <a:ext cx="0" cy="2285990"/>
            </a:xfrm>
            <a:prstGeom prst="line">
              <a:avLst/>
            </a:prstGeom>
            <a:ln w="12700">
              <a:solidFill>
                <a:srgbClr val="B6C6D2"/>
              </a:solidFill>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602A502D-07E1-43C7-BAAF-682B415521AC}"/>
              </a:ext>
            </a:extLst>
          </p:cNvPr>
          <p:cNvSpPr txBox="1"/>
          <p:nvPr/>
        </p:nvSpPr>
        <p:spPr>
          <a:xfrm>
            <a:off x="2071475" y="2341502"/>
            <a:ext cx="1807672"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00.000</a:t>
            </a:r>
          </a:p>
        </p:txBody>
      </p:sp>
      <p:sp>
        <p:nvSpPr>
          <p:cNvPr id="97" name="TextBox 96">
            <a:extLst>
              <a:ext uri="{FF2B5EF4-FFF2-40B4-BE49-F238E27FC236}">
                <a16:creationId xmlns:a16="http://schemas.microsoft.com/office/drawing/2014/main" id="{AC43875F-2226-47D4-825F-DCEA45B15ED9}"/>
              </a:ext>
            </a:extLst>
          </p:cNvPr>
          <p:cNvSpPr txBox="1"/>
          <p:nvPr/>
        </p:nvSpPr>
        <p:spPr>
          <a:xfrm>
            <a:off x="263802" y="2341502"/>
            <a:ext cx="1807672"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000</a:t>
            </a:r>
          </a:p>
        </p:txBody>
      </p:sp>
      <p:sp>
        <p:nvSpPr>
          <p:cNvPr id="98" name="TextBox 97">
            <a:extLst>
              <a:ext uri="{FF2B5EF4-FFF2-40B4-BE49-F238E27FC236}">
                <a16:creationId xmlns:a16="http://schemas.microsoft.com/office/drawing/2014/main" id="{25F8063D-B2FA-430E-B545-B559BCB92789}"/>
              </a:ext>
            </a:extLst>
          </p:cNvPr>
          <p:cNvSpPr txBox="1"/>
          <p:nvPr/>
        </p:nvSpPr>
        <p:spPr>
          <a:xfrm>
            <a:off x="9805328" y="2341502"/>
            <a:ext cx="2231080"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0,000,000</a:t>
            </a:r>
          </a:p>
        </p:txBody>
      </p:sp>
      <p:pic>
        <p:nvPicPr>
          <p:cNvPr id="2" name="Graphic 1">
            <a:extLst>
              <a:ext uri="{FF2B5EF4-FFF2-40B4-BE49-F238E27FC236}">
                <a16:creationId xmlns:a16="http://schemas.microsoft.com/office/drawing/2014/main" id="{63AA187B-7BF5-4232-8B78-97E0FFDEF5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9581" y="5499131"/>
            <a:ext cx="772921" cy="596907"/>
          </a:xfrm>
          <a:prstGeom prst="rect">
            <a:avLst/>
          </a:prstGeom>
        </p:spPr>
      </p:pic>
      <p:pic>
        <p:nvPicPr>
          <p:cNvPr id="5" name="Graphic 4">
            <a:extLst>
              <a:ext uri="{FF2B5EF4-FFF2-40B4-BE49-F238E27FC236}">
                <a16:creationId xmlns:a16="http://schemas.microsoft.com/office/drawing/2014/main" id="{893AEE17-A21D-4CED-973C-F6718A6C998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486747" y="5533742"/>
            <a:ext cx="521443" cy="562612"/>
          </a:xfrm>
          <a:prstGeom prst="rect">
            <a:avLst/>
          </a:prstGeom>
        </p:spPr>
      </p:pic>
      <p:sp>
        <p:nvSpPr>
          <p:cNvPr id="23" name="TextBox 22">
            <a:extLst>
              <a:ext uri="{FF2B5EF4-FFF2-40B4-BE49-F238E27FC236}">
                <a16:creationId xmlns:a16="http://schemas.microsoft.com/office/drawing/2014/main" id="{8F03C21C-DA83-49C9-9598-AFB155EA1C0A}"/>
              </a:ext>
            </a:extLst>
          </p:cNvPr>
          <p:cNvSpPr txBox="1"/>
          <p:nvPr/>
        </p:nvSpPr>
        <p:spPr>
          <a:xfrm>
            <a:off x="1686865" y="5326575"/>
            <a:ext cx="3873676" cy="1077218"/>
          </a:xfrm>
          <a:prstGeom prst="rect">
            <a:avLst/>
          </a:prstGeom>
          <a:noFill/>
        </p:spPr>
        <p:txBody>
          <a:bodyPr wrap="square">
            <a:spAutoFit/>
          </a:bodyPr>
          <a:lstStyle/>
          <a:p>
            <a:pPr algn="l" rtl="0"/>
            <a:r>
              <a:rPr lang="es-CO" sz="1600" b="1" dirty="0">
                <a:solidFill>
                  <a:srgbClr val="424244"/>
                </a:solidFill>
                <a:latin typeface="Red Hat Display" panose="020B0604020202020204" charset="0"/>
              </a:rPr>
              <a:t>Participación de la comunidad</a:t>
            </a:r>
            <a:endParaRPr lang="es-CO" sz="1600" dirty="0">
              <a:solidFill>
                <a:srgbClr val="424244"/>
              </a:solidFill>
              <a:latin typeface="Red Hat Display" panose="020B0604020202020204" charset="0"/>
            </a:endParaRPr>
          </a:p>
          <a:p>
            <a:pPr algn="l" rtl="0"/>
            <a:r>
              <a:rPr lang="es-CO" sz="1200" b="0" i="0" dirty="0" err="1">
                <a:solidFill>
                  <a:srgbClr val="424244"/>
                </a:solidFill>
                <a:effectLst/>
                <a:latin typeface="Red Hat Display" panose="02010503040201060303" pitchFamily="2" charset="0"/>
              </a:rPr>
              <a:t>Lorem</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ipsum</a:t>
            </a:r>
            <a:r>
              <a:rPr lang="es-CO" sz="1200" b="0" i="0" dirty="0">
                <a:solidFill>
                  <a:srgbClr val="424244"/>
                </a:solidFill>
                <a:effectLst/>
                <a:latin typeface="Red Hat Display" panose="02010503040201060303" pitchFamily="2" charset="0"/>
              </a:rPr>
              <a:t> dolor </a:t>
            </a:r>
            <a:r>
              <a:rPr lang="es-CO" sz="1200" b="0" i="0" dirty="0" err="1">
                <a:solidFill>
                  <a:srgbClr val="424244"/>
                </a:solidFill>
                <a:effectLst/>
                <a:latin typeface="Red Hat Display" panose="02010503040201060303" pitchFamily="2" charset="0"/>
              </a:rPr>
              <a:t>sit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amet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consectetur</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adipiscing</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elit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Vestibulum</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congue</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viverra</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consequat</a:t>
            </a:r>
            <a:r>
              <a:rPr lang="es-CO" sz="1200" b="0" i="0" dirty="0">
                <a:solidFill>
                  <a:srgbClr val="424244"/>
                </a:solidFill>
                <a:effectLst/>
                <a:latin typeface="Red Hat Display" panose="02010503040201060303" pitchFamily="2" charset="0"/>
              </a:rPr>
              <a:t>. Mecenas id </a:t>
            </a:r>
            <a:r>
              <a:rPr lang="es-CO" sz="1200" b="0" i="0" dirty="0" err="1">
                <a:solidFill>
                  <a:srgbClr val="424244"/>
                </a:solidFill>
                <a:effectLst/>
                <a:latin typeface="Red Hat Display" panose="02010503040201060303" pitchFamily="2" charset="0"/>
              </a:rPr>
              <a:t>metus</a:t>
            </a:r>
            <a:r>
              <a:rPr lang="es-CO" sz="1200" b="0" i="0" dirty="0">
                <a:solidFill>
                  <a:srgbClr val="424244"/>
                </a:solidFill>
                <a:effectLst/>
                <a:latin typeface="Red Hat Display" panose="02010503040201060303" pitchFamily="2" charset="0"/>
              </a:rPr>
              <a:t> non nunc </a:t>
            </a:r>
            <a:r>
              <a:rPr lang="es-CO" sz="1200" b="0" i="0" dirty="0" err="1">
                <a:solidFill>
                  <a:srgbClr val="424244"/>
                </a:solidFill>
                <a:effectLst/>
                <a:latin typeface="Red Hat Display" panose="02010503040201060303" pitchFamily="2" charset="0"/>
              </a:rPr>
              <a:t>convallis</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volutpat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Fusce</a:t>
            </a:r>
            <a:r>
              <a:rPr lang="es-CO" sz="1200" b="0" i="0" dirty="0">
                <a:solidFill>
                  <a:srgbClr val="424244"/>
                </a:solidFill>
                <a:effectLst/>
                <a:latin typeface="Red Hat Display" panose="02010503040201060303" pitchFamily="2" charset="0"/>
              </a:rPr>
              <a:t> quis </a:t>
            </a:r>
            <a:r>
              <a:rPr lang="es-CO" sz="1200" b="0" i="0" dirty="0" err="1">
                <a:solidFill>
                  <a:srgbClr val="424244"/>
                </a:solidFill>
                <a:effectLst/>
                <a:latin typeface="Red Hat Display" panose="02010503040201060303" pitchFamily="2" charset="0"/>
              </a:rPr>
              <a:t>dapibus</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lectus</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Proin</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eu</a:t>
            </a:r>
            <a:r>
              <a:rPr lang="es-CO" sz="1200" b="0" i="0" dirty="0">
                <a:solidFill>
                  <a:srgbClr val="424244"/>
                </a:solidFill>
                <a:effectLst/>
                <a:latin typeface="Red Hat Display" panose="02010503040201060303" pitchFamily="2" charset="0"/>
              </a:rPr>
              <a:t> odio</a:t>
            </a:r>
            <a:endParaRPr lang="es-CO" sz="1200" b="1" dirty="0">
              <a:solidFill>
                <a:srgbClr val="424244"/>
              </a:solidFill>
              <a:latin typeface="Red Hat Display" panose="02010503040201060303" pitchFamily="2" charset="0"/>
            </a:endParaRPr>
          </a:p>
        </p:txBody>
      </p:sp>
      <p:sp>
        <p:nvSpPr>
          <p:cNvPr id="106" name="TextBox 105">
            <a:extLst>
              <a:ext uri="{FF2B5EF4-FFF2-40B4-BE49-F238E27FC236}">
                <a16:creationId xmlns:a16="http://schemas.microsoft.com/office/drawing/2014/main" id="{862A764E-FB5C-4771-A7CE-39936B73CDF0}"/>
              </a:ext>
            </a:extLst>
          </p:cNvPr>
          <p:cNvSpPr txBox="1"/>
          <p:nvPr/>
        </p:nvSpPr>
        <p:spPr>
          <a:xfrm>
            <a:off x="7385021" y="5326575"/>
            <a:ext cx="4097398" cy="1077218"/>
          </a:xfrm>
          <a:prstGeom prst="rect">
            <a:avLst/>
          </a:prstGeom>
          <a:noFill/>
        </p:spPr>
        <p:txBody>
          <a:bodyPr wrap="square">
            <a:spAutoFit/>
          </a:bodyPr>
          <a:lstStyle/>
          <a:p>
            <a:pPr algn="l" rtl="0"/>
            <a:r>
              <a:rPr lang="es-CO" sz="1600" b="1" dirty="0">
                <a:solidFill>
                  <a:srgbClr val="424244"/>
                </a:solidFill>
                <a:latin typeface="Red Hat Display" panose="020B0604020202020204" charset="0"/>
              </a:rPr>
              <a:t>Reconocimientos</a:t>
            </a:r>
            <a:endParaRPr lang="es-CO" sz="1600" dirty="0">
              <a:solidFill>
                <a:srgbClr val="424244"/>
              </a:solidFill>
              <a:latin typeface="Red Hat Display" panose="020B0604020202020204" charset="0"/>
            </a:endParaRPr>
          </a:p>
          <a:p>
            <a:pPr marL="171450" indent="-171450" algn="l" rtl="0">
              <a:buFont typeface="Arial" panose="020B0604020202020204" pitchFamily="34" charset="0"/>
              <a:buChar char="•"/>
            </a:pPr>
            <a:r>
              <a:rPr lang="es-CO" sz="1200" i="0" dirty="0" err="1">
                <a:solidFill>
                  <a:srgbClr val="424244"/>
                </a:solidFill>
                <a:effectLst/>
                <a:latin typeface="Red Hat Display" panose="02010503040201060303" pitchFamily="2" charset="0"/>
              </a:rPr>
              <a:t>TBD</a:t>
            </a:r>
            <a:r>
              <a:rPr lang="es-CO" sz="1200" i="0" dirty="0">
                <a:solidFill>
                  <a:srgbClr val="424244"/>
                </a:solidFill>
                <a:effectLst/>
                <a:latin typeface="Red Hat Display" panose="02010503040201060303" pitchFamily="2" charset="0"/>
              </a:rPr>
              <a:t> mejor reconocimiento en su clase 2019</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Reconocimiento </a:t>
            </a:r>
            <a:r>
              <a:rPr lang="es-CO" sz="1200" dirty="0" err="1">
                <a:solidFill>
                  <a:srgbClr val="424244"/>
                </a:solidFill>
                <a:latin typeface="Red Hat Display" panose="02010503040201060303" pitchFamily="2" charset="0"/>
              </a:rPr>
              <a:t>TBD</a:t>
            </a:r>
            <a:r>
              <a:rPr lang="es-CO" sz="1200" dirty="0">
                <a:solidFill>
                  <a:srgbClr val="424244"/>
                </a:solidFill>
                <a:latin typeface="Red Hat Display" panose="02010503040201060303" pitchFamily="2" charset="0"/>
              </a:rPr>
              <a:t> Exposición Universal 2018</a:t>
            </a:r>
          </a:p>
          <a:p>
            <a:pPr marL="171450" indent="-171450" algn="l" rtl="0">
              <a:buFont typeface="Arial" panose="020B0604020202020204" pitchFamily="34" charset="0"/>
              <a:buChar char="•"/>
            </a:pPr>
            <a:r>
              <a:rPr lang="es-CO" sz="1200" dirty="0" err="1">
                <a:solidFill>
                  <a:srgbClr val="424244"/>
                </a:solidFill>
                <a:latin typeface="Red Hat Display" panose="02010503040201060303" pitchFamily="2" charset="0"/>
              </a:rPr>
              <a:t>TBD</a:t>
            </a:r>
            <a:r>
              <a:rPr lang="es-CO" sz="1200" dirty="0">
                <a:solidFill>
                  <a:srgbClr val="424244"/>
                </a:solidFill>
                <a:latin typeface="Red Hat Display" panose="02010503040201060303" pitchFamily="2" charset="0"/>
              </a:rPr>
              <a:t> Premio en memoria de Susan Smith 2017</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Premio Medalla de Plata </a:t>
            </a:r>
            <a:r>
              <a:rPr lang="es-CO" sz="1200" dirty="0" err="1">
                <a:solidFill>
                  <a:srgbClr val="424244"/>
                </a:solidFill>
                <a:latin typeface="Red Hat Display" panose="02010503040201060303" pitchFamily="2" charset="0"/>
              </a:rPr>
              <a:t>TBD</a:t>
            </a:r>
            <a:r>
              <a:rPr lang="es-CO" sz="1200" dirty="0">
                <a:solidFill>
                  <a:srgbClr val="424244"/>
                </a:solidFill>
                <a:latin typeface="Red Hat Display" panose="02010503040201060303" pitchFamily="2" charset="0"/>
              </a:rPr>
              <a:t> 2016</a:t>
            </a:r>
          </a:p>
        </p:txBody>
      </p:sp>
      <p:sp>
        <p:nvSpPr>
          <p:cNvPr id="24" name="Текст 7">
            <a:extLst>
              <a:ext uri="{FF2B5EF4-FFF2-40B4-BE49-F238E27FC236}">
                <a16:creationId xmlns:a16="http://schemas.microsoft.com/office/drawing/2014/main" id="{D3F18987-2EF5-4128-AE73-93FEE855291D}"/>
              </a:ext>
            </a:extLst>
          </p:cNvPr>
          <p:cNvSpPr txBox="1">
            <a:spLocks/>
          </p:cNvSpPr>
          <p:nvPr/>
        </p:nvSpPr>
        <p:spPr>
          <a:xfrm>
            <a:off x="436845" y="498575"/>
            <a:ext cx="989348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lang="en-US" sz="4400" dirty="0">
                <a:solidFill>
                  <a:srgbClr val="424244"/>
                </a:solidFill>
                <a:latin typeface="Red Hat Display" panose="02010503040201060303" pitchFamily="2" charset="77"/>
              </a:rPr>
              <a:t>First Service Realty ERA Powered</a:t>
            </a:r>
            <a:endParaRPr kumimoji="0" lang="en-US"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28" name="Graphic 27">
            <a:extLst>
              <a:ext uri="{FF2B5EF4-FFF2-40B4-BE49-F238E27FC236}">
                <a16:creationId xmlns:a16="http://schemas.microsoft.com/office/drawing/2014/main" id="{07EB43FF-92EA-4F53-8D59-D656804D4D7D}"/>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rot="10800000">
            <a:off x="169340" y="169340"/>
            <a:ext cx="383346" cy="383346"/>
          </a:xfrm>
          <a:prstGeom prst="rect">
            <a:avLst/>
          </a:prstGeom>
        </p:spPr>
      </p:pic>
      <p:pic>
        <p:nvPicPr>
          <p:cNvPr id="32" name="Graphic 31">
            <a:extLst>
              <a:ext uri="{FF2B5EF4-FFF2-40B4-BE49-F238E27FC236}">
                <a16:creationId xmlns:a16="http://schemas.microsoft.com/office/drawing/2014/main" id="{D9011330-ED9D-4C7B-BE8F-9A3A500CB947}"/>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flipH="1">
            <a:off x="11078678" y="192500"/>
            <a:ext cx="920822" cy="920822"/>
          </a:xfrm>
          <a:prstGeom prst="rect">
            <a:avLst/>
          </a:prstGeom>
        </p:spPr>
      </p:pic>
      <p:sp>
        <p:nvSpPr>
          <p:cNvPr id="88" name="Rectangle 87">
            <a:extLst>
              <a:ext uri="{FF2B5EF4-FFF2-40B4-BE49-F238E27FC236}">
                <a16:creationId xmlns:a16="http://schemas.microsoft.com/office/drawing/2014/main" id="{221AD79A-B1D9-41A3-BADA-14C8BCAC5742}"/>
              </a:ext>
            </a:extLst>
          </p:cNvPr>
          <p:cNvSpPr/>
          <p:nvPr/>
        </p:nvSpPr>
        <p:spPr>
          <a:xfrm>
            <a:off x="-2983067" y="294638"/>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p>
          <a:p>
            <a:pPr algn="ctr" rtl="0"/>
            <a:r>
              <a:rPr lang="es-CO" sz="1200" dirty="0">
                <a:latin typeface="Red Hat Display" panose="02010503040201060303" pitchFamily="2" charset="0"/>
              </a:rPr>
              <a:t>Inserte su nombre de </a:t>
            </a:r>
            <a:r>
              <a:rPr lang="es-CO" sz="1200" dirty="0" err="1">
                <a:latin typeface="Red Hat Display" panose="02010503040201060303" pitchFamily="2" charset="0"/>
              </a:rPr>
              <a:t>DBA</a:t>
            </a:r>
            <a:r>
              <a:rPr lang="es-CO" sz="1200" dirty="0">
                <a:latin typeface="Red Hat Display" panose="02010503040201060303" pitchFamily="2" charset="0"/>
              </a:rPr>
              <a:t> y personalice las cifras. Si elimina una sección , asegúrese de mover las demás para que estén espaciadas uniformemente nuevamente.</a:t>
            </a:r>
          </a:p>
          <a:p>
            <a:pPr algn="ctr" rtl="0"/>
            <a:endParaRPr lang="en-US" sz="1400" dirty="0"/>
          </a:p>
        </p:txBody>
      </p:sp>
      <p:sp>
        <p:nvSpPr>
          <p:cNvPr id="90" name="Rectangle 89">
            <a:extLst>
              <a:ext uri="{FF2B5EF4-FFF2-40B4-BE49-F238E27FC236}">
                <a16:creationId xmlns:a16="http://schemas.microsoft.com/office/drawing/2014/main" id="{96EE6376-0645-4169-AFED-169C14CE08FB}"/>
              </a:ext>
            </a:extLst>
          </p:cNvPr>
          <p:cNvSpPr/>
          <p:nvPr/>
        </p:nvSpPr>
        <p:spPr>
          <a:xfrm>
            <a:off x="-2983068" y="2058893"/>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a:p>
          <a:p>
            <a:pPr algn="ctr" rtl="0"/>
            <a:r>
              <a:rPr lang="es-CO" sz="1200" dirty="0">
                <a:latin typeface="Red Hat Display" panose="02010503040201060303" pitchFamily="2" charset="0"/>
              </a:rPr>
              <a:t>Gráfico de participación de mercado total: actualice el número de porcentaje y luego haga clic en la barra blanca para ampliarlo o condensarlo para reflejar el número de porcentaje. Ajuste la barra azul claro para llenar los espacios.</a:t>
            </a:r>
          </a:p>
          <a:p>
            <a:pPr algn="ctr" rtl="0"/>
            <a:endParaRPr lang="en-US" sz="1400" dirty="0"/>
          </a:p>
        </p:txBody>
      </p:sp>
      <p:sp>
        <p:nvSpPr>
          <p:cNvPr id="91" name="Rectangle 90">
            <a:extLst>
              <a:ext uri="{FF2B5EF4-FFF2-40B4-BE49-F238E27FC236}">
                <a16:creationId xmlns:a16="http://schemas.microsoft.com/office/drawing/2014/main" id="{4106B5EF-8E83-44D1-AF0F-D21E6A087CC3}"/>
              </a:ext>
            </a:extLst>
          </p:cNvPr>
          <p:cNvSpPr/>
          <p:nvPr/>
        </p:nvSpPr>
        <p:spPr>
          <a:xfrm>
            <a:off x="-2982345" y="3790491"/>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200" dirty="0">
                <a:latin typeface="Red Hat Display" panose="02010503040201060303" pitchFamily="2" charset="0"/>
              </a:rPr>
              <a:t>Si las secciones Participación de la comunidad y / o reconocimientos no son aplicables, estas se pueden eliminar.</a:t>
            </a:r>
          </a:p>
        </p:txBody>
      </p:sp>
      <p:sp>
        <p:nvSpPr>
          <p:cNvPr id="45" name="Rectangle 44">
            <a:extLst>
              <a:ext uri="{FF2B5EF4-FFF2-40B4-BE49-F238E27FC236}">
                <a16:creationId xmlns:a16="http://schemas.microsoft.com/office/drawing/2014/main" id="{7D75BB15-8A85-41B0-B570-9C25FB5CFC51}"/>
              </a:ext>
            </a:extLst>
          </p:cNvPr>
          <p:cNvSpPr/>
          <p:nvPr/>
        </p:nvSpPr>
        <p:spPr>
          <a:xfrm>
            <a:off x="-2983068" y="5522192"/>
            <a:ext cx="2608163" cy="1125154"/>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200" dirty="0" err="1">
                <a:latin typeface="Red Hat Display" panose="02010503040201060303" pitchFamily="2" charset="0"/>
              </a:rPr>
              <a:t>Reemplace</a:t>
            </a:r>
            <a:r>
              <a:rPr lang="en-US" sz="1200" dirty="0">
                <a:latin typeface="Red Hat Display" panose="02010503040201060303" pitchFamily="2" charset="0"/>
              </a:rPr>
              <a:t> "Lorem ipsum" con su propia copia</a:t>
            </a:r>
          </a:p>
        </p:txBody>
      </p:sp>
    </p:spTree>
    <p:extLst>
      <p:ext uri="{BB962C8B-B14F-4D97-AF65-F5344CB8AC3E}">
        <p14:creationId xmlns:p14="http://schemas.microsoft.com/office/powerpoint/2010/main" val="266154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 name="Straight Connector 142">
            <a:extLst>
              <a:ext uri="{FF2B5EF4-FFF2-40B4-BE49-F238E27FC236}">
                <a16:creationId xmlns:a16="http://schemas.microsoft.com/office/drawing/2014/main" id="{627FC3E7-6AC6-4804-BD08-358858D7D855}"/>
              </a:ext>
            </a:extLst>
          </p:cNvPr>
          <p:cNvCxnSpPr>
            <a:cxnSpLocks/>
          </p:cNvCxnSpPr>
          <p:nvPr/>
        </p:nvCxnSpPr>
        <p:spPr>
          <a:xfrm flipV="1">
            <a:off x="3338974" y="1475590"/>
            <a:ext cx="0" cy="205338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3626F58-2DA2-44D1-B9DE-1A6661242A60}"/>
              </a:ext>
            </a:extLst>
          </p:cNvPr>
          <p:cNvCxnSpPr>
            <a:cxnSpLocks/>
          </p:cNvCxnSpPr>
          <p:nvPr/>
        </p:nvCxnSpPr>
        <p:spPr>
          <a:xfrm flipH="1">
            <a:off x="0" y="2780639"/>
            <a:ext cx="399144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D63D7F7-5FB0-4717-84B9-328B7A9F6E20}"/>
              </a:ext>
            </a:extLst>
          </p:cNvPr>
          <p:cNvCxnSpPr>
            <a:cxnSpLocks/>
          </p:cNvCxnSpPr>
          <p:nvPr/>
        </p:nvCxnSpPr>
        <p:spPr>
          <a:xfrm flipH="1">
            <a:off x="9791070" y="1927966"/>
            <a:ext cx="2414981"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B277F0A-55D5-44DA-BB60-2E24324845EF}"/>
              </a:ext>
            </a:extLst>
          </p:cNvPr>
          <p:cNvCxnSpPr>
            <a:cxnSpLocks/>
          </p:cNvCxnSpPr>
          <p:nvPr/>
        </p:nvCxnSpPr>
        <p:spPr>
          <a:xfrm flipV="1">
            <a:off x="10736049" y="4354"/>
            <a:ext cx="1" cy="1725351"/>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72E80EBF-EC72-4278-AD75-C3A3C378F662}"/>
              </a:ext>
            </a:extLst>
          </p:cNvPr>
          <p:cNvGrpSpPr/>
          <p:nvPr/>
        </p:nvGrpSpPr>
        <p:grpSpPr>
          <a:xfrm rot="10800000">
            <a:off x="8063527" y="1478009"/>
            <a:ext cx="2744029" cy="1821000"/>
            <a:chOff x="-2737843" y="996737"/>
            <a:chExt cx="7027550" cy="4663645"/>
          </a:xfrm>
        </p:grpSpPr>
        <p:grpSp>
          <p:nvGrpSpPr>
            <p:cNvPr id="122" name="Group 121">
              <a:extLst>
                <a:ext uri="{FF2B5EF4-FFF2-40B4-BE49-F238E27FC236}">
                  <a16:creationId xmlns:a16="http://schemas.microsoft.com/office/drawing/2014/main" id="{BFC2414A-3972-42F5-B097-5CD7E405B75D}"/>
                </a:ext>
              </a:extLst>
            </p:cNvPr>
            <p:cNvGrpSpPr/>
            <p:nvPr/>
          </p:nvGrpSpPr>
          <p:grpSpPr>
            <a:xfrm>
              <a:off x="2094573" y="996741"/>
              <a:ext cx="2195134" cy="4663641"/>
              <a:chOff x="2094573" y="996741"/>
              <a:chExt cx="2195134" cy="4663641"/>
            </a:xfrm>
          </p:grpSpPr>
          <p:sp>
            <p:nvSpPr>
              <p:cNvPr id="124" name="Arc 123">
                <a:extLst>
                  <a:ext uri="{FF2B5EF4-FFF2-40B4-BE49-F238E27FC236}">
                    <a16:creationId xmlns:a16="http://schemas.microsoft.com/office/drawing/2014/main" id="{53554B5E-3254-4532-BD00-207C974F3805}"/>
                  </a:ext>
                </a:extLst>
              </p:cNvPr>
              <p:cNvSpPr/>
              <p:nvPr/>
            </p:nvSpPr>
            <p:spPr>
              <a:xfrm>
                <a:off x="2094573" y="996741"/>
                <a:ext cx="2195134" cy="2195134"/>
              </a:xfrm>
              <a:prstGeom prst="arc">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125" name="Straight Connector 124">
                <a:extLst>
                  <a:ext uri="{FF2B5EF4-FFF2-40B4-BE49-F238E27FC236}">
                    <a16:creationId xmlns:a16="http://schemas.microsoft.com/office/drawing/2014/main" id="{A14A3E06-6FA5-4879-9B3F-47880D689969}"/>
                  </a:ext>
                </a:extLst>
              </p:cNvPr>
              <p:cNvCxnSpPr>
                <a:cxnSpLocks/>
              </p:cNvCxnSpPr>
              <p:nvPr/>
            </p:nvCxnSpPr>
            <p:spPr>
              <a:xfrm rot="5400000" flipV="1">
                <a:off x="2504552" y="3875227"/>
                <a:ext cx="3570308" cy="1"/>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23" name="Straight Connector 122">
              <a:extLst>
                <a:ext uri="{FF2B5EF4-FFF2-40B4-BE49-F238E27FC236}">
                  <a16:creationId xmlns:a16="http://schemas.microsoft.com/office/drawing/2014/main" id="{9CDCAEBE-973D-4D30-A543-E8A5A5AFE8FF}"/>
                </a:ext>
              </a:extLst>
            </p:cNvPr>
            <p:cNvCxnSpPr>
              <a:cxnSpLocks/>
              <a:stCxn id="124" idx="0"/>
            </p:cNvCxnSpPr>
            <p:nvPr/>
          </p:nvCxnSpPr>
          <p:spPr>
            <a:xfrm rot="5400000">
              <a:off x="227146" y="-1968252"/>
              <a:ext cx="3" cy="5929983"/>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34F96074-55DE-4A34-8DA6-EE405DE173AF}"/>
              </a:ext>
            </a:extLst>
          </p:cNvPr>
          <p:cNvGrpSpPr/>
          <p:nvPr/>
        </p:nvGrpSpPr>
        <p:grpSpPr>
          <a:xfrm rot="16200000">
            <a:off x="7846277" y="-874725"/>
            <a:ext cx="1343140" cy="5375515"/>
            <a:chOff x="849879" y="996739"/>
            <a:chExt cx="3439829" cy="13766877"/>
          </a:xfrm>
        </p:grpSpPr>
        <p:grpSp>
          <p:nvGrpSpPr>
            <p:cNvPr id="107" name="Group 106">
              <a:extLst>
                <a:ext uri="{FF2B5EF4-FFF2-40B4-BE49-F238E27FC236}">
                  <a16:creationId xmlns:a16="http://schemas.microsoft.com/office/drawing/2014/main" id="{76119735-A65C-452C-A82D-C6A72705908F}"/>
                </a:ext>
              </a:extLst>
            </p:cNvPr>
            <p:cNvGrpSpPr/>
            <p:nvPr/>
          </p:nvGrpSpPr>
          <p:grpSpPr>
            <a:xfrm>
              <a:off x="2094573" y="996740"/>
              <a:ext cx="2195135" cy="13766876"/>
              <a:chOff x="2094573" y="996740"/>
              <a:chExt cx="2195135" cy="13766876"/>
            </a:xfrm>
          </p:grpSpPr>
          <p:sp>
            <p:nvSpPr>
              <p:cNvPr id="109" name="Arc 108">
                <a:extLst>
                  <a:ext uri="{FF2B5EF4-FFF2-40B4-BE49-F238E27FC236}">
                    <a16:creationId xmlns:a16="http://schemas.microsoft.com/office/drawing/2014/main" id="{445CFD91-1B81-4DED-A318-0547746258A8}"/>
                  </a:ext>
                </a:extLst>
              </p:cNvPr>
              <p:cNvSpPr/>
              <p:nvPr/>
            </p:nvSpPr>
            <p:spPr>
              <a:xfrm>
                <a:off x="2094573" y="996740"/>
                <a:ext cx="2195134" cy="2195134"/>
              </a:xfrm>
              <a:prstGeom prst="arc">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110" name="Straight Connector 109">
                <a:extLst>
                  <a:ext uri="{FF2B5EF4-FFF2-40B4-BE49-F238E27FC236}">
                    <a16:creationId xmlns:a16="http://schemas.microsoft.com/office/drawing/2014/main" id="{F9B8BBFE-5617-4CD3-AC84-E8D73F30C091}"/>
                  </a:ext>
                </a:extLst>
              </p:cNvPr>
              <p:cNvCxnSpPr>
                <a:cxnSpLocks/>
              </p:cNvCxnSpPr>
              <p:nvPr/>
            </p:nvCxnSpPr>
            <p:spPr>
              <a:xfrm rot="5400000">
                <a:off x="-2047064" y="8426845"/>
                <a:ext cx="1267354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a:extLst>
                <a:ext uri="{FF2B5EF4-FFF2-40B4-BE49-F238E27FC236}">
                  <a16:creationId xmlns:a16="http://schemas.microsoft.com/office/drawing/2014/main" id="{C3242A50-AD6D-473B-B65B-135EFB5066E4}"/>
                </a:ext>
              </a:extLst>
            </p:cNvPr>
            <p:cNvCxnSpPr>
              <a:cxnSpLocks/>
              <a:stCxn id="109" idx="0"/>
            </p:cNvCxnSpPr>
            <p:nvPr/>
          </p:nvCxnSpPr>
          <p:spPr>
            <a:xfrm rot="5400000">
              <a:off x="2021009" y="-174391"/>
              <a:ext cx="0" cy="234226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88815D64-BEA6-41AC-BEF4-906B76FB883A}"/>
              </a:ext>
            </a:extLst>
          </p:cNvPr>
          <p:cNvCxnSpPr>
            <a:cxnSpLocks/>
          </p:cNvCxnSpPr>
          <p:nvPr/>
        </p:nvCxnSpPr>
        <p:spPr>
          <a:xfrm flipH="1">
            <a:off x="7734300" y="6240085"/>
            <a:ext cx="241498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947F1E22-C791-4FE8-9D6B-577D3AA7B8C9}"/>
              </a:ext>
            </a:extLst>
          </p:cNvPr>
          <p:cNvGrpSpPr/>
          <p:nvPr/>
        </p:nvGrpSpPr>
        <p:grpSpPr>
          <a:xfrm>
            <a:off x="8890141" y="4627151"/>
            <a:ext cx="2744029" cy="1821000"/>
            <a:chOff x="-2737844" y="996738"/>
            <a:chExt cx="7027551" cy="4663644"/>
          </a:xfrm>
        </p:grpSpPr>
        <p:grpSp>
          <p:nvGrpSpPr>
            <p:cNvPr id="92" name="Group 91">
              <a:extLst>
                <a:ext uri="{FF2B5EF4-FFF2-40B4-BE49-F238E27FC236}">
                  <a16:creationId xmlns:a16="http://schemas.microsoft.com/office/drawing/2014/main" id="{6B39281A-C6CE-486F-930F-093BD68E41B0}"/>
                </a:ext>
              </a:extLst>
            </p:cNvPr>
            <p:cNvGrpSpPr/>
            <p:nvPr/>
          </p:nvGrpSpPr>
          <p:grpSpPr>
            <a:xfrm>
              <a:off x="2094573" y="996740"/>
              <a:ext cx="2195134" cy="4663642"/>
              <a:chOff x="2094573" y="996740"/>
              <a:chExt cx="2195134" cy="4663642"/>
            </a:xfrm>
          </p:grpSpPr>
          <p:sp>
            <p:nvSpPr>
              <p:cNvPr id="94" name="Arc 93">
                <a:extLst>
                  <a:ext uri="{FF2B5EF4-FFF2-40B4-BE49-F238E27FC236}">
                    <a16:creationId xmlns:a16="http://schemas.microsoft.com/office/drawing/2014/main" id="{A87428A8-815A-4D11-A9F1-12834C327CF9}"/>
                  </a:ext>
                </a:extLst>
              </p:cNvPr>
              <p:cNvSpPr/>
              <p:nvPr/>
            </p:nvSpPr>
            <p:spPr>
              <a:xfrm>
                <a:off x="2094573" y="996740"/>
                <a:ext cx="2195134" cy="2195134"/>
              </a:xfrm>
              <a:prstGeom prst="arc">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95" name="Straight Connector 94">
                <a:extLst>
                  <a:ext uri="{FF2B5EF4-FFF2-40B4-BE49-F238E27FC236}">
                    <a16:creationId xmlns:a16="http://schemas.microsoft.com/office/drawing/2014/main" id="{95F38D36-0782-4CB6-83BD-0097DB853B68}"/>
                  </a:ext>
                </a:extLst>
              </p:cNvPr>
              <p:cNvCxnSpPr>
                <a:cxnSpLocks/>
              </p:cNvCxnSpPr>
              <p:nvPr/>
            </p:nvCxnSpPr>
            <p:spPr>
              <a:xfrm rot="5400000" flipV="1">
                <a:off x="2504552" y="3875227"/>
                <a:ext cx="3570308"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2A958C5F-5943-4E21-994E-558EBA3A3149}"/>
                </a:ext>
              </a:extLst>
            </p:cNvPr>
            <p:cNvCxnSpPr>
              <a:cxnSpLocks/>
              <a:stCxn id="94" idx="0"/>
            </p:cNvCxnSpPr>
            <p:nvPr/>
          </p:nvCxnSpPr>
          <p:spPr>
            <a:xfrm rot="5400000">
              <a:off x="227146" y="-1968252"/>
              <a:ext cx="3" cy="592998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B352145D-C468-4BCE-8AE9-C327FEC2EFA5}"/>
              </a:ext>
            </a:extLst>
          </p:cNvPr>
          <p:cNvCxnSpPr>
            <a:cxnSpLocks/>
          </p:cNvCxnSpPr>
          <p:nvPr/>
        </p:nvCxnSpPr>
        <p:spPr>
          <a:xfrm>
            <a:off x="0" y="5645662"/>
            <a:ext cx="541497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AA5AC2E-D51B-462B-A4F9-04F30DCF20DC}"/>
              </a:ext>
            </a:extLst>
          </p:cNvPr>
          <p:cNvCxnSpPr>
            <a:cxnSpLocks/>
          </p:cNvCxnSpPr>
          <p:nvPr/>
        </p:nvCxnSpPr>
        <p:spPr>
          <a:xfrm>
            <a:off x="2941436" y="5260652"/>
            <a:ext cx="247354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DAF05ECA-6F01-4886-8A06-AA37C74B712B}"/>
              </a:ext>
            </a:extLst>
          </p:cNvPr>
          <p:cNvGrpSpPr/>
          <p:nvPr/>
        </p:nvGrpSpPr>
        <p:grpSpPr>
          <a:xfrm rot="16200000">
            <a:off x="4318486" y="4575485"/>
            <a:ext cx="2744029" cy="1821000"/>
            <a:chOff x="-2737844" y="996738"/>
            <a:chExt cx="7027551" cy="4663644"/>
          </a:xfrm>
        </p:grpSpPr>
        <p:grpSp>
          <p:nvGrpSpPr>
            <p:cNvPr id="71" name="Group 70">
              <a:extLst>
                <a:ext uri="{FF2B5EF4-FFF2-40B4-BE49-F238E27FC236}">
                  <a16:creationId xmlns:a16="http://schemas.microsoft.com/office/drawing/2014/main" id="{72455A80-947D-4D06-B202-394147F48476}"/>
                </a:ext>
              </a:extLst>
            </p:cNvPr>
            <p:cNvGrpSpPr/>
            <p:nvPr/>
          </p:nvGrpSpPr>
          <p:grpSpPr>
            <a:xfrm>
              <a:off x="2094573" y="996740"/>
              <a:ext cx="2195134" cy="4663642"/>
              <a:chOff x="2094573" y="996740"/>
              <a:chExt cx="2195134" cy="4663642"/>
            </a:xfrm>
          </p:grpSpPr>
          <p:sp>
            <p:nvSpPr>
              <p:cNvPr id="73" name="Arc 72">
                <a:extLst>
                  <a:ext uri="{FF2B5EF4-FFF2-40B4-BE49-F238E27FC236}">
                    <a16:creationId xmlns:a16="http://schemas.microsoft.com/office/drawing/2014/main" id="{E5A29FBB-7953-4285-A862-3CEDBB57FD94}"/>
                  </a:ext>
                </a:extLst>
              </p:cNvPr>
              <p:cNvSpPr/>
              <p:nvPr/>
            </p:nvSpPr>
            <p:spPr>
              <a:xfrm>
                <a:off x="2094573" y="996740"/>
                <a:ext cx="2195134" cy="2195134"/>
              </a:xfrm>
              <a:prstGeom prst="arc">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74" name="Straight Connector 73">
                <a:extLst>
                  <a:ext uri="{FF2B5EF4-FFF2-40B4-BE49-F238E27FC236}">
                    <a16:creationId xmlns:a16="http://schemas.microsoft.com/office/drawing/2014/main" id="{CC784CCC-ADE9-4127-BF1E-30510A1556AD}"/>
                  </a:ext>
                </a:extLst>
              </p:cNvPr>
              <p:cNvCxnSpPr>
                <a:cxnSpLocks/>
              </p:cNvCxnSpPr>
              <p:nvPr/>
            </p:nvCxnSpPr>
            <p:spPr>
              <a:xfrm rot="5400000" flipV="1">
                <a:off x="2504552" y="3875227"/>
                <a:ext cx="3570308" cy="1"/>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F8C8D5E1-FA5A-4686-9263-17452C1BB685}"/>
                </a:ext>
              </a:extLst>
            </p:cNvPr>
            <p:cNvCxnSpPr>
              <a:cxnSpLocks/>
              <a:stCxn id="73" idx="0"/>
            </p:cNvCxnSpPr>
            <p:nvPr/>
          </p:nvCxnSpPr>
          <p:spPr>
            <a:xfrm rot="5400000">
              <a:off x="227146" y="-1968252"/>
              <a:ext cx="3" cy="5929983"/>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4" name="Picture Placeholder 6">
            <a:extLst>
              <a:ext uri="{FF2B5EF4-FFF2-40B4-BE49-F238E27FC236}">
                <a16:creationId xmlns:a16="http://schemas.microsoft.com/office/drawing/2014/main" id="{F5D32ED0-04EA-49BA-9B2D-BBB3069241D2}"/>
              </a:ext>
            </a:extLst>
          </p:cNvPr>
          <p:cNvSpPr>
            <a:spLocks noGrp="1"/>
          </p:cNvSpPr>
          <p:nvPr/>
        </p:nvSpPr>
        <p:spPr>
          <a:xfrm>
            <a:off x="2891783" y="1257930"/>
            <a:ext cx="1560376" cy="1226673"/>
          </a:xfrm>
          <a:prstGeom prst="rect">
            <a:avLst/>
          </a:prstGeom>
          <a:solidFill>
            <a:schemeClr val="bg1">
              <a:lumMod val="50000"/>
            </a:schemeClr>
          </a:solidFill>
          <a:ln>
            <a:noFill/>
          </a:ln>
        </p:spPr>
        <p:txBody>
          <a:bodyPr vert="horz" wrap="square" lIns="0" tIns="0" rIns="0" bIns="0" rtlCol="0" anchor="ctr">
            <a:noAutofit/>
          </a:bodyPr>
          <a:lstStyle/>
          <a:p>
            <a:pPr algn="l" rtl="0"/>
            <a:endParaRPr lang="en-US" dirty="0"/>
          </a:p>
        </p:txBody>
      </p:sp>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dirty="0">
                <a:solidFill>
                  <a:srgbClr val="424244"/>
                </a:solidFill>
                <a:latin typeface="Red Hat Display" panose="02010503040201060303" pitchFamily="2" charset="77"/>
              </a:rPr>
              <a:t>Números</a:t>
            </a: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 </a:t>
            </a:r>
            <a:r>
              <a:rPr kumimoji="0" lang="es-CO" sz="44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en un vistazo</a:t>
            </a:r>
            <a:endParaRPr kumimoji="0" lang="es-CO"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pic>
        <p:nvPicPr>
          <p:cNvPr id="2" name="Graphic 1">
            <a:extLst>
              <a:ext uri="{FF2B5EF4-FFF2-40B4-BE49-F238E27FC236}">
                <a16:creationId xmlns:a16="http://schemas.microsoft.com/office/drawing/2014/main" id="{52167707-E212-4726-9EEB-060CFCE3E7F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10330331" y="4996331"/>
            <a:ext cx="1861669" cy="1861669"/>
          </a:xfrm>
          <a:prstGeom prst="rect">
            <a:avLst/>
          </a:prstGeom>
        </p:spPr>
      </p:pic>
      <p:sp>
        <p:nvSpPr>
          <p:cNvPr id="16" name="Picture Placeholder 6">
            <a:extLst>
              <a:ext uri="{FF2B5EF4-FFF2-40B4-BE49-F238E27FC236}">
                <a16:creationId xmlns:a16="http://schemas.microsoft.com/office/drawing/2014/main" id="{85D6B89C-4A4F-4779-A022-5F7D5E7496F8}"/>
              </a:ext>
            </a:extLst>
          </p:cNvPr>
          <p:cNvSpPr>
            <a:spLocks noGrp="1"/>
          </p:cNvSpPr>
          <p:nvPr/>
        </p:nvSpPr>
        <p:spPr>
          <a:xfrm>
            <a:off x="6583759" y="361013"/>
            <a:ext cx="3784672" cy="1689294"/>
          </a:xfrm>
          <a:prstGeom prst="rect">
            <a:avLst/>
          </a:prstGeom>
          <a:solidFill>
            <a:schemeClr val="bg1">
              <a:lumMod val="75000"/>
            </a:schemeClr>
          </a:solidFill>
          <a:ln>
            <a:noFill/>
          </a:ln>
        </p:spPr>
        <p:txBody>
          <a:bodyPr vert="horz" wrap="square" lIns="0" tIns="0" rIns="0" bIns="0" rtlCol="0" anchor="ctr">
            <a:noAutofit/>
          </a:bodyPr>
          <a:lstStyle/>
          <a:p>
            <a:pPr algn="l" rtl="0"/>
            <a:endParaRPr lang="en-US" dirty="0"/>
          </a:p>
        </p:txBody>
      </p:sp>
      <p:sp>
        <p:nvSpPr>
          <p:cNvPr id="18" name="Picture Placeholder 8">
            <a:extLst>
              <a:ext uri="{FF2B5EF4-FFF2-40B4-BE49-F238E27FC236}">
                <a16:creationId xmlns:a16="http://schemas.microsoft.com/office/drawing/2014/main" id="{B53E8E9F-76FF-48A2-954D-CFBB76B92879}"/>
              </a:ext>
            </a:extLst>
          </p:cNvPr>
          <p:cNvSpPr>
            <a:spLocks noGrp="1"/>
          </p:cNvSpPr>
          <p:nvPr/>
        </p:nvSpPr>
        <p:spPr>
          <a:xfrm>
            <a:off x="7648464" y="3586403"/>
            <a:ext cx="3411168" cy="2379631"/>
          </a:xfrm>
          <a:prstGeom prst="rect">
            <a:avLst/>
          </a:prstGeom>
          <a:solidFill>
            <a:schemeClr val="bg1">
              <a:lumMod val="50000"/>
            </a:schemeClr>
          </a:solidFill>
          <a:ln>
            <a:noFill/>
          </a:ln>
        </p:spPr>
        <p:txBody>
          <a:bodyPr vert="horz" wrap="square" lIns="0" tIns="0" rIns="0" bIns="0" rtlCol="0" anchor="ctr">
            <a:noAutofit/>
          </a:bodyPr>
          <a:lstStyle/>
          <a:p>
            <a:pPr algn="l" rtl="0"/>
            <a:endParaRPr lang="en-US" dirty="0"/>
          </a:p>
        </p:txBody>
      </p:sp>
      <p:sp>
        <p:nvSpPr>
          <p:cNvPr id="24" name="Picture Placeholder 6">
            <a:extLst>
              <a:ext uri="{FF2B5EF4-FFF2-40B4-BE49-F238E27FC236}">
                <a16:creationId xmlns:a16="http://schemas.microsoft.com/office/drawing/2014/main" id="{BD69448D-F5BF-427A-B2AA-D1B4BABB9247}"/>
              </a:ext>
            </a:extLst>
          </p:cNvPr>
          <p:cNvSpPr>
            <a:spLocks noGrp="1"/>
          </p:cNvSpPr>
          <p:nvPr/>
        </p:nvSpPr>
        <p:spPr>
          <a:xfrm>
            <a:off x="272231" y="3941694"/>
            <a:ext cx="3712134" cy="2379631"/>
          </a:xfrm>
          <a:prstGeom prst="rect">
            <a:avLst/>
          </a:prstGeom>
          <a:solidFill>
            <a:schemeClr val="bg1">
              <a:lumMod val="75000"/>
            </a:schemeClr>
          </a:solidFill>
          <a:ln>
            <a:noFill/>
          </a:ln>
        </p:spPr>
        <p:txBody>
          <a:bodyPr vert="horz" wrap="square" lIns="0" tIns="0" rIns="0" bIns="0" rtlCol="0" anchor="ctr">
            <a:noAutofit/>
          </a:bodyPr>
          <a:lstStyle/>
          <a:p>
            <a:pPr algn="l" rtl="0"/>
            <a:endParaRPr lang="en-US" dirty="0"/>
          </a:p>
        </p:txBody>
      </p:sp>
      <p:grpSp>
        <p:nvGrpSpPr>
          <p:cNvPr id="27" name="Group 26">
            <a:extLst>
              <a:ext uri="{FF2B5EF4-FFF2-40B4-BE49-F238E27FC236}">
                <a16:creationId xmlns:a16="http://schemas.microsoft.com/office/drawing/2014/main" id="{DF89CD89-5F17-40C4-BFD7-474E3F2D76E7}"/>
              </a:ext>
            </a:extLst>
          </p:cNvPr>
          <p:cNvGrpSpPr/>
          <p:nvPr/>
        </p:nvGrpSpPr>
        <p:grpSpPr>
          <a:xfrm>
            <a:off x="2484843" y="4884122"/>
            <a:ext cx="1967316" cy="1679648"/>
            <a:chOff x="2484843" y="4884122"/>
            <a:chExt cx="1967316" cy="1679648"/>
          </a:xfrm>
          <a:effectLst>
            <a:outerShdw blurRad="495300" sx="99000" sy="99000" algn="ctr" rotWithShape="0">
              <a:prstClr val="black">
                <a:alpha val="19000"/>
              </a:prstClr>
            </a:outerShdw>
          </a:effectLst>
        </p:grpSpPr>
        <p:sp>
          <p:nvSpPr>
            <p:cNvPr id="14" name="Rectangle 13">
              <a:extLst>
                <a:ext uri="{FF2B5EF4-FFF2-40B4-BE49-F238E27FC236}">
                  <a16:creationId xmlns:a16="http://schemas.microsoft.com/office/drawing/2014/main" id="{6626D690-8183-4033-A683-94042CCB09BF}"/>
                </a:ext>
              </a:extLst>
            </p:cNvPr>
            <p:cNvSpPr/>
            <p:nvPr/>
          </p:nvSpPr>
          <p:spPr>
            <a:xfrm>
              <a:off x="2484843" y="4884122"/>
              <a:ext cx="1967316" cy="1679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endParaRPr>
            </a:p>
          </p:txBody>
        </p:sp>
        <p:pic>
          <p:nvPicPr>
            <p:cNvPr id="29" name="Graphic 28">
              <a:extLst>
                <a:ext uri="{FF2B5EF4-FFF2-40B4-BE49-F238E27FC236}">
                  <a16:creationId xmlns:a16="http://schemas.microsoft.com/office/drawing/2014/main" id="{18DB5D17-A9DA-4574-B510-217CAD44602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flipH="1">
              <a:off x="4014087" y="6125698"/>
              <a:ext cx="438072" cy="438072"/>
            </a:xfrm>
            <a:prstGeom prst="rect">
              <a:avLst/>
            </a:prstGeom>
          </p:spPr>
        </p:pic>
        <p:grpSp>
          <p:nvGrpSpPr>
            <p:cNvPr id="13" name="Group 12">
              <a:extLst>
                <a:ext uri="{FF2B5EF4-FFF2-40B4-BE49-F238E27FC236}">
                  <a16:creationId xmlns:a16="http://schemas.microsoft.com/office/drawing/2014/main" id="{A2764D5D-FD3A-4DDA-9AA6-B2B4679203A6}"/>
                </a:ext>
              </a:extLst>
            </p:cNvPr>
            <p:cNvGrpSpPr/>
            <p:nvPr/>
          </p:nvGrpSpPr>
          <p:grpSpPr>
            <a:xfrm>
              <a:off x="2557859" y="5260652"/>
              <a:ext cx="1807672" cy="936180"/>
              <a:chOff x="2644487" y="5308777"/>
              <a:chExt cx="1807672" cy="936180"/>
            </a:xfrm>
          </p:grpSpPr>
          <p:sp>
            <p:nvSpPr>
              <p:cNvPr id="9" name="TextBox 8">
                <a:extLst>
                  <a:ext uri="{FF2B5EF4-FFF2-40B4-BE49-F238E27FC236}">
                    <a16:creationId xmlns:a16="http://schemas.microsoft.com/office/drawing/2014/main" id="{5410F1A2-7B30-44AF-BBF0-5B2453E5AF62}"/>
                  </a:ext>
                </a:extLst>
              </p:cNvPr>
              <p:cNvSpPr txBox="1"/>
              <p:nvPr/>
            </p:nvSpPr>
            <p:spPr>
              <a:xfrm>
                <a:off x="2940383" y="5801309"/>
                <a:ext cx="1215879" cy="443648"/>
              </a:xfrm>
              <a:prstGeom prst="rect">
                <a:avLst/>
              </a:prstGeom>
              <a:noFill/>
            </p:spPr>
            <p:txBody>
              <a:bodyPr wrap="square">
                <a:spAutoFit/>
              </a:bodyPr>
              <a:lstStyle/>
              <a:p>
                <a:pPr algn="ctr" rtl="0">
                  <a:lnSpc>
                    <a:spcPct val="80000"/>
                  </a:lnSpc>
                </a:pPr>
                <a:r>
                  <a:rPr lang="en-US" sz="1400" b="1" dirty="0">
                    <a:solidFill>
                      <a:srgbClr val="424244"/>
                    </a:solidFill>
                    <a:latin typeface="Red Hat Display" panose="020B0604020202020204" charset="0"/>
                  </a:rPr>
                  <a:t>Días en el mercado</a:t>
                </a:r>
              </a:p>
            </p:txBody>
          </p:sp>
          <p:sp>
            <p:nvSpPr>
              <p:cNvPr id="10" name="TextBox 9">
                <a:extLst>
                  <a:ext uri="{FF2B5EF4-FFF2-40B4-BE49-F238E27FC236}">
                    <a16:creationId xmlns:a16="http://schemas.microsoft.com/office/drawing/2014/main" id="{CEC9BF1A-14F8-4CA0-AFC1-1D0BC9A2EB62}"/>
                  </a:ext>
                </a:extLst>
              </p:cNvPr>
              <p:cNvSpPr txBox="1"/>
              <p:nvPr/>
            </p:nvSpPr>
            <p:spPr>
              <a:xfrm>
                <a:off x="2644487" y="5308777"/>
                <a:ext cx="1807672"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21</a:t>
                </a:r>
              </a:p>
            </p:txBody>
          </p:sp>
        </p:grpSp>
      </p:grpSp>
      <p:grpSp>
        <p:nvGrpSpPr>
          <p:cNvPr id="19" name="Group 18">
            <a:extLst>
              <a:ext uri="{FF2B5EF4-FFF2-40B4-BE49-F238E27FC236}">
                <a16:creationId xmlns:a16="http://schemas.microsoft.com/office/drawing/2014/main" id="{71419F1F-F0FC-42B5-BEEE-962FA6636C9D}"/>
              </a:ext>
            </a:extLst>
          </p:cNvPr>
          <p:cNvGrpSpPr/>
          <p:nvPr/>
        </p:nvGrpSpPr>
        <p:grpSpPr>
          <a:xfrm>
            <a:off x="560063" y="1518142"/>
            <a:ext cx="2549839" cy="2931534"/>
            <a:chOff x="560063" y="1518142"/>
            <a:chExt cx="2549839" cy="2931534"/>
          </a:xfrm>
          <a:effectLst>
            <a:outerShdw blurRad="495300" sx="99000" sy="99000" algn="ctr" rotWithShape="0">
              <a:prstClr val="black">
                <a:alpha val="19000"/>
              </a:prstClr>
            </a:outerShdw>
          </a:effectLst>
        </p:grpSpPr>
        <p:sp>
          <p:nvSpPr>
            <p:cNvPr id="15" name="Rectangle 14">
              <a:extLst>
                <a:ext uri="{FF2B5EF4-FFF2-40B4-BE49-F238E27FC236}">
                  <a16:creationId xmlns:a16="http://schemas.microsoft.com/office/drawing/2014/main" id="{74288C04-A0C1-47F1-B0BF-60BAB9F95294}"/>
                </a:ext>
              </a:extLst>
            </p:cNvPr>
            <p:cNvSpPr/>
            <p:nvPr/>
          </p:nvSpPr>
          <p:spPr>
            <a:xfrm>
              <a:off x="566619" y="1521649"/>
              <a:ext cx="2543283" cy="2928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endParaRPr>
            </a:p>
          </p:txBody>
        </p:sp>
        <p:pic>
          <p:nvPicPr>
            <p:cNvPr id="33" name="Graphic 32">
              <a:extLst>
                <a:ext uri="{FF2B5EF4-FFF2-40B4-BE49-F238E27FC236}">
                  <a16:creationId xmlns:a16="http://schemas.microsoft.com/office/drawing/2014/main" id="{4E52691A-6BC5-4DAF-85FC-8D8ED0CE7F8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flipH="1">
              <a:off x="560063" y="1518142"/>
              <a:ext cx="729987" cy="729987"/>
            </a:xfrm>
            <a:prstGeom prst="rect">
              <a:avLst/>
            </a:prstGeom>
          </p:spPr>
        </p:pic>
        <p:grpSp>
          <p:nvGrpSpPr>
            <p:cNvPr id="47" name="Group 46">
              <a:extLst>
                <a:ext uri="{FF2B5EF4-FFF2-40B4-BE49-F238E27FC236}">
                  <a16:creationId xmlns:a16="http://schemas.microsoft.com/office/drawing/2014/main" id="{A89E6C90-1E93-4815-A7D0-083BB5036FAB}"/>
                </a:ext>
              </a:extLst>
            </p:cNvPr>
            <p:cNvGrpSpPr/>
            <p:nvPr/>
          </p:nvGrpSpPr>
          <p:grpSpPr>
            <a:xfrm>
              <a:off x="909554" y="2503640"/>
              <a:ext cx="1807672" cy="1108534"/>
              <a:chOff x="2644487" y="5308777"/>
              <a:chExt cx="1807672" cy="1108534"/>
            </a:xfrm>
          </p:grpSpPr>
          <p:sp>
            <p:nvSpPr>
              <p:cNvPr id="48" name="TextBox 47">
                <a:extLst>
                  <a:ext uri="{FF2B5EF4-FFF2-40B4-BE49-F238E27FC236}">
                    <a16:creationId xmlns:a16="http://schemas.microsoft.com/office/drawing/2014/main" id="{9BE73856-F982-4ECC-B414-1672A6F06529}"/>
                  </a:ext>
                </a:extLst>
              </p:cNvPr>
              <p:cNvSpPr txBox="1"/>
              <p:nvPr/>
            </p:nvSpPr>
            <p:spPr>
              <a:xfrm>
                <a:off x="2940383" y="5801309"/>
                <a:ext cx="1215879" cy="616002"/>
              </a:xfrm>
              <a:prstGeom prst="rect">
                <a:avLst/>
              </a:prstGeom>
              <a:noFill/>
            </p:spPr>
            <p:txBody>
              <a:bodyPr wrap="square">
                <a:spAutoFit/>
              </a:bodyPr>
              <a:lstStyle/>
              <a:p>
                <a:pPr algn="ctr" rtl="0">
                  <a:lnSpc>
                    <a:spcPct val="80000"/>
                  </a:lnSpc>
                </a:pPr>
                <a:r>
                  <a:rPr lang="es-CO" sz="1400" b="1" dirty="0">
                    <a:solidFill>
                      <a:srgbClr val="424244"/>
                    </a:solidFill>
                    <a:latin typeface="Red Hat Display" panose="020B0604020202020204" charset="0"/>
                  </a:rPr>
                  <a:t>Tasa de satisfacción</a:t>
                </a:r>
              </a:p>
              <a:p>
                <a:pPr algn="ctr" rtl="0">
                  <a:lnSpc>
                    <a:spcPct val="80000"/>
                  </a:lnSpc>
                </a:pPr>
                <a:endParaRPr lang="en-US" sz="1400" b="1" dirty="0">
                  <a:solidFill>
                    <a:srgbClr val="424244"/>
                  </a:solidFill>
                  <a:latin typeface="Red Hat Display" panose="020B0604020202020204" charset="0"/>
                </a:endParaRPr>
              </a:p>
            </p:txBody>
          </p:sp>
          <p:sp>
            <p:nvSpPr>
              <p:cNvPr id="49" name="TextBox 48">
                <a:extLst>
                  <a:ext uri="{FF2B5EF4-FFF2-40B4-BE49-F238E27FC236}">
                    <a16:creationId xmlns:a16="http://schemas.microsoft.com/office/drawing/2014/main" id="{F4FACEDD-1368-439C-85CD-35B5C5B91A5F}"/>
                  </a:ext>
                </a:extLst>
              </p:cNvPr>
              <p:cNvSpPr txBox="1"/>
              <p:nvPr/>
            </p:nvSpPr>
            <p:spPr>
              <a:xfrm>
                <a:off x="2644487" y="5308777"/>
                <a:ext cx="1807672"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98%</a:t>
                </a:r>
              </a:p>
            </p:txBody>
          </p:sp>
        </p:grpSp>
      </p:grpSp>
      <p:grpSp>
        <p:nvGrpSpPr>
          <p:cNvPr id="20" name="Group 19">
            <a:extLst>
              <a:ext uri="{FF2B5EF4-FFF2-40B4-BE49-F238E27FC236}">
                <a16:creationId xmlns:a16="http://schemas.microsoft.com/office/drawing/2014/main" id="{5B1B3EA9-B5F7-4D54-9C02-2EE6A4DD09A8}"/>
              </a:ext>
            </a:extLst>
          </p:cNvPr>
          <p:cNvGrpSpPr/>
          <p:nvPr/>
        </p:nvGrpSpPr>
        <p:grpSpPr>
          <a:xfrm>
            <a:off x="3740134" y="1612998"/>
            <a:ext cx="3994165" cy="1676617"/>
            <a:chOff x="3740134" y="1612998"/>
            <a:chExt cx="3994165" cy="1676617"/>
          </a:xfrm>
          <a:effectLst>
            <a:outerShdw blurRad="495300" sx="99000" sy="99000" algn="ctr" rotWithShape="0">
              <a:prstClr val="black">
                <a:alpha val="19000"/>
              </a:prstClr>
            </a:outerShdw>
          </a:effectLst>
        </p:grpSpPr>
        <p:sp>
          <p:nvSpPr>
            <p:cNvPr id="4" name="Rectangle 3">
              <a:extLst>
                <a:ext uri="{FF2B5EF4-FFF2-40B4-BE49-F238E27FC236}">
                  <a16:creationId xmlns:a16="http://schemas.microsoft.com/office/drawing/2014/main" id="{B4114433-7A7E-49E3-A488-F8C046D84A25}"/>
                </a:ext>
              </a:extLst>
            </p:cNvPr>
            <p:cNvSpPr/>
            <p:nvPr/>
          </p:nvSpPr>
          <p:spPr>
            <a:xfrm>
              <a:off x="3740134" y="1612998"/>
              <a:ext cx="3994165" cy="167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endParaRPr>
            </a:p>
          </p:txBody>
        </p:sp>
        <p:pic>
          <p:nvPicPr>
            <p:cNvPr id="38" name="Graphic 37">
              <a:extLst>
                <a:ext uri="{FF2B5EF4-FFF2-40B4-BE49-F238E27FC236}">
                  <a16:creationId xmlns:a16="http://schemas.microsoft.com/office/drawing/2014/main" id="{41ADFF75-15FB-4F39-B485-0BB08AEC43E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flipH="1">
              <a:off x="3740136" y="2851542"/>
              <a:ext cx="438072" cy="438072"/>
            </a:xfrm>
            <a:prstGeom prst="rect">
              <a:avLst/>
            </a:prstGeom>
          </p:spPr>
        </p:pic>
        <p:grpSp>
          <p:nvGrpSpPr>
            <p:cNvPr id="58" name="Group 57">
              <a:extLst>
                <a:ext uri="{FF2B5EF4-FFF2-40B4-BE49-F238E27FC236}">
                  <a16:creationId xmlns:a16="http://schemas.microsoft.com/office/drawing/2014/main" id="{3EEAE6D1-FB73-4088-AC7D-0940AC3FAD49}"/>
                </a:ext>
              </a:extLst>
            </p:cNvPr>
            <p:cNvGrpSpPr/>
            <p:nvPr/>
          </p:nvGrpSpPr>
          <p:grpSpPr>
            <a:xfrm>
              <a:off x="4422431" y="1847187"/>
              <a:ext cx="2674458" cy="1015663"/>
              <a:chOff x="4464860" y="2006751"/>
              <a:chExt cx="2674458" cy="1015663"/>
            </a:xfrm>
          </p:grpSpPr>
          <p:sp>
            <p:nvSpPr>
              <p:cNvPr id="55" name="TextBox 54">
                <a:extLst>
                  <a:ext uri="{FF2B5EF4-FFF2-40B4-BE49-F238E27FC236}">
                    <a16:creationId xmlns:a16="http://schemas.microsoft.com/office/drawing/2014/main" id="{1C2A2A4F-389A-4D8A-A640-ADEEDF9BFB46}"/>
                  </a:ext>
                </a:extLst>
              </p:cNvPr>
              <p:cNvSpPr txBox="1"/>
              <p:nvPr/>
            </p:nvSpPr>
            <p:spPr>
              <a:xfrm>
                <a:off x="4664107" y="2006751"/>
                <a:ext cx="2231080" cy="1015663"/>
              </a:xfrm>
              <a:prstGeom prst="rect">
                <a:avLst/>
              </a:prstGeom>
              <a:noFill/>
            </p:spPr>
            <p:txBody>
              <a:bodyPr wrap="square">
                <a:spAutoFit/>
              </a:bodyPr>
              <a:lstStyle/>
              <a:p>
                <a:pPr algn="ctr" rtl="0"/>
                <a:endParaRPr lang="en-US" sz="3000" b="1" dirty="0">
                  <a:solidFill>
                    <a:srgbClr val="424244"/>
                  </a:solidFill>
                  <a:latin typeface="Red Hat Display" panose="020B0604020202020204" charset="0"/>
                </a:endParaRPr>
              </a:p>
              <a:p>
                <a:pPr algn="ctr" rtl="0"/>
                <a:r>
                  <a:rPr lang="en-US" sz="3000" b="1" dirty="0">
                    <a:solidFill>
                      <a:srgbClr val="424244"/>
                    </a:solidFill>
                    <a:latin typeface="Red Hat Display" panose="020B0604020202020204" charset="0"/>
                  </a:rPr>
                  <a:t>$ 620,500</a:t>
                </a:r>
              </a:p>
            </p:txBody>
          </p:sp>
          <p:sp>
            <p:nvSpPr>
              <p:cNvPr id="57" name="TextBox 56">
                <a:extLst>
                  <a:ext uri="{FF2B5EF4-FFF2-40B4-BE49-F238E27FC236}">
                    <a16:creationId xmlns:a16="http://schemas.microsoft.com/office/drawing/2014/main" id="{12769F2F-F142-4DCB-BA71-1D378A9A561E}"/>
                  </a:ext>
                </a:extLst>
              </p:cNvPr>
              <p:cNvSpPr txBox="1"/>
              <p:nvPr/>
            </p:nvSpPr>
            <p:spPr>
              <a:xfrm>
                <a:off x="4464860" y="2256379"/>
                <a:ext cx="2674458" cy="271293"/>
              </a:xfrm>
              <a:prstGeom prst="rect">
                <a:avLst/>
              </a:prstGeom>
              <a:noFill/>
            </p:spPr>
            <p:txBody>
              <a:bodyPr wrap="square">
                <a:spAutoFit/>
              </a:bodyPr>
              <a:lstStyle/>
              <a:p>
                <a:pPr algn="ctr">
                  <a:lnSpc>
                    <a:spcPct val="80000"/>
                  </a:lnSpc>
                </a:pPr>
                <a:r>
                  <a:rPr lang="es-CO" sz="1400" b="1" dirty="0">
                    <a:solidFill>
                      <a:srgbClr val="424244"/>
                    </a:solidFill>
                    <a:latin typeface="Red Hat Display" panose="020B0604020202020204" charset="0"/>
                  </a:rPr>
                  <a:t>Precio promedio de venta</a:t>
                </a:r>
              </a:p>
            </p:txBody>
          </p:sp>
        </p:grpSp>
      </p:grpSp>
      <p:grpSp>
        <p:nvGrpSpPr>
          <p:cNvPr id="21" name="Group 20">
            <a:extLst>
              <a:ext uri="{FF2B5EF4-FFF2-40B4-BE49-F238E27FC236}">
                <a16:creationId xmlns:a16="http://schemas.microsoft.com/office/drawing/2014/main" id="{EC883B19-45AB-4B2A-8BFF-5087E3660687}"/>
              </a:ext>
            </a:extLst>
          </p:cNvPr>
          <p:cNvGrpSpPr/>
          <p:nvPr/>
        </p:nvGrpSpPr>
        <p:grpSpPr>
          <a:xfrm>
            <a:off x="8447618" y="1544993"/>
            <a:ext cx="3018419" cy="2814978"/>
            <a:chOff x="8447618" y="1544993"/>
            <a:chExt cx="3018419" cy="2814978"/>
          </a:xfrm>
          <a:effectLst>
            <a:outerShdw blurRad="495300" sx="99000" sy="99000" algn="ctr" rotWithShape="0">
              <a:prstClr val="black">
                <a:alpha val="19000"/>
              </a:prstClr>
            </a:outerShdw>
          </a:effectLst>
        </p:grpSpPr>
        <p:sp>
          <p:nvSpPr>
            <p:cNvPr id="5" name="Rectangle 4">
              <a:extLst>
                <a:ext uri="{FF2B5EF4-FFF2-40B4-BE49-F238E27FC236}">
                  <a16:creationId xmlns:a16="http://schemas.microsoft.com/office/drawing/2014/main" id="{414B6471-A586-4443-AC5F-62FD33C0C8B3}"/>
                </a:ext>
              </a:extLst>
            </p:cNvPr>
            <p:cNvSpPr/>
            <p:nvPr/>
          </p:nvSpPr>
          <p:spPr>
            <a:xfrm>
              <a:off x="8447618" y="1554586"/>
              <a:ext cx="3018419" cy="280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endParaRPr>
            </a:p>
          </p:txBody>
        </p:sp>
        <p:pic>
          <p:nvPicPr>
            <p:cNvPr id="23" name="Graphic 22">
              <a:extLst>
                <a:ext uri="{FF2B5EF4-FFF2-40B4-BE49-F238E27FC236}">
                  <a16:creationId xmlns:a16="http://schemas.microsoft.com/office/drawing/2014/main" id="{061CDE57-76E7-4583-8920-F7ED95BE40EA}"/>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10736050" y="1544993"/>
              <a:ext cx="729987" cy="729987"/>
            </a:xfrm>
            <a:prstGeom prst="rect">
              <a:avLst/>
            </a:prstGeom>
          </p:spPr>
        </p:pic>
        <p:grpSp>
          <p:nvGrpSpPr>
            <p:cNvPr id="3" name="Group 2">
              <a:extLst>
                <a:ext uri="{FF2B5EF4-FFF2-40B4-BE49-F238E27FC236}">
                  <a16:creationId xmlns:a16="http://schemas.microsoft.com/office/drawing/2014/main" id="{EA932F9E-769F-41FD-959D-7AE06E3A3BCA}"/>
                </a:ext>
              </a:extLst>
            </p:cNvPr>
            <p:cNvGrpSpPr/>
            <p:nvPr/>
          </p:nvGrpSpPr>
          <p:grpSpPr>
            <a:xfrm>
              <a:off x="9075828" y="2513478"/>
              <a:ext cx="1807672" cy="936180"/>
              <a:chOff x="9075828" y="2513478"/>
              <a:chExt cx="1807672" cy="936180"/>
            </a:xfrm>
          </p:grpSpPr>
          <p:sp>
            <p:nvSpPr>
              <p:cNvPr id="62" name="TextBox 61">
                <a:extLst>
                  <a:ext uri="{FF2B5EF4-FFF2-40B4-BE49-F238E27FC236}">
                    <a16:creationId xmlns:a16="http://schemas.microsoft.com/office/drawing/2014/main" id="{C678EF0C-3895-4FCA-9E5A-867C68E3CEF8}"/>
                  </a:ext>
                </a:extLst>
              </p:cNvPr>
              <p:cNvSpPr txBox="1"/>
              <p:nvPr/>
            </p:nvSpPr>
            <p:spPr>
              <a:xfrm>
                <a:off x="9371724" y="3006010"/>
                <a:ext cx="1215879" cy="443648"/>
              </a:xfrm>
              <a:prstGeom prst="rect">
                <a:avLst/>
              </a:prstGeom>
              <a:noFill/>
            </p:spPr>
            <p:txBody>
              <a:bodyPr wrap="square">
                <a:spAutoFit/>
              </a:bodyPr>
              <a:lstStyle/>
              <a:p>
                <a:pPr algn="ctr" rtl="0">
                  <a:lnSpc>
                    <a:spcPct val="80000"/>
                  </a:lnSpc>
                </a:pPr>
                <a:r>
                  <a:rPr lang="en-US" sz="1400" b="1" dirty="0">
                    <a:solidFill>
                      <a:srgbClr val="424244"/>
                    </a:solidFill>
                    <a:latin typeface="Red Hat Display" panose="020B0604020202020204" charset="0"/>
                  </a:rPr>
                  <a:t>Tasa de absorción</a:t>
                </a:r>
              </a:p>
            </p:txBody>
          </p:sp>
          <p:sp>
            <p:nvSpPr>
              <p:cNvPr id="64" name="TextBox 63">
                <a:extLst>
                  <a:ext uri="{FF2B5EF4-FFF2-40B4-BE49-F238E27FC236}">
                    <a16:creationId xmlns:a16="http://schemas.microsoft.com/office/drawing/2014/main" id="{6DAD5E0B-0E32-4F81-9233-7CC454BDAB4C}"/>
                  </a:ext>
                </a:extLst>
              </p:cNvPr>
              <p:cNvSpPr txBox="1"/>
              <p:nvPr/>
            </p:nvSpPr>
            <p:spPr>
              <a:xfrm>
                <a:off x="9075828" y="2513478"/>
                <a:ext cx="1807672"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75%</a:t>
                </a:r>
              </a:p>
            </p:txBody>
          </p:sp>
        </p:grpSp>
      </p:grpSp>
      <p:grpSp>
        <p:nvGrpSpPr>
          <p:cNvPr id="26" name="Group 25">
            <a:extLst>
              <a:ext uri="{FF2B5EF4-FFF2-40B4-BE49-F238E27FC236}">
                <a16:creationId xmlns:a16="http://schemas.microsoft.com/office/drawing/2014/main" id="{5ECFEF5D-9716-479B-BADC-258223A8F89A}"/>
              </a:ext>
            </a:extLst>
          </p:cNvPr>
          <p:cNvGrpSpPr/>
          <p:nvPr/>
        </p:nvGrpSpPr>
        <p:grpSpPr>
          <a:xfrm>
            <a:off x="5140633" y="3873499"/>
            <a:ext cx="2796691" cy="2573366"/>
            <a:chOff x="5140633" y="3873499"/>
            <a:chExt cx="2796691" cy="2573366"/>
          </a:xfrm>
          <a:effectLst>
            <a:outerShdw blurRad="495300" sx="99000" sy="99000" algn="ctr" rotWithShape="0">
              <a:prstClr val="black">
                <a:alpha val="19000"/>
              </a:prstClr>
            </a:outerShdw>
          </a:effectLst>
        </p:grpSpPr>
        <p:sp>
          <p:nvSpPr>
            <p:cNvPr id="8" name="Rectangle 7">
              <a:extLst>
                <a:ext uri="{FF2B5EF4-FFF2-40B4-BE49-F238E27FC236}">
                  <a16:creationId xmlns:a16="http://schemas.microsoft.com/office/drawing/2014/main" id="{A78BB71D-AB86-4A94-8D06-001AD2219C69}"/>
                </a:ext>
              </a:extLst>
            </p:cNvPr>
            <p:cNvSpPr/>
            <p:nvPr/>
          </p:nvSpPr>
          <p:spPr>
            <a:xfrm>
              <a:off x="5161168" y="3878583"/>
              <a:ext cx="2776156" cy="2568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endParaRPr>
            </a:p>
          </p:txBody>
        </p:sp>
        <p:pic>
          <p:nvPicPr>
            <p:cNvPr id="7" name="Graphic 6">
              <a:extLst>
                <a:ext uri="{FF2B5EF4-FFF2-40B4-BE49-F238E27FC236}">
                  <a16:creationId xmlns:a16="http://schemas.microsoft.com/office/drawing/2014/main" id="{98CD7F73-639D-4C64-BD46-31FCB418EBF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flipH="1">
              <a:off x="5140633" y="3873499"/>
              <a:ext cx="640736" cy="640736"/>
            </a:xfrm>
            <a:prstGeom prst="rect">
              <a:avLst/>
            </a:prstGeom>
          </p:spPr>
        </p:pic>
        <p:grpSp>
          <p:nvGrpSpPr>
            <p:cNvPr id="65" name="Group 64">
              <a:extLst>
                <a:ext uri="{FF2B5EF4-FFF2-40B4-BE49-F238E27FC236}">
                  <a16:creationId xmlns:a16="http://schemas.microsoft.com/office/drawing/2014/main" id="{3C8A4562-A544-4D87-B4BF-DB43494D0B36}"/>
                </a:ext>
              </a:extLst>
            </p:cNvPr>
            <p:cNvGrpSpPr/>
            <p:nvPr/>
          </p:nvGrpSpPr>
          <p:grpSpPr>
            <a:xfrm>
              <a:off x="5633536" y="4815617"/>
              <a:ext cx="1807672" cy="1108534"/>
              <a:chOff x="2644487" y="5308777"/>
              <a:chExt cx="1807672" cy="1108534"/>
            </a:xfrm>
          </p:grpSpPr>
          <p:sp>
            <p:nvSpPr>
              <p:cNvPr id="66" name="TextBox 65">
                <a:extLst>
                  <a:ext uri="{FF2B5EF4-FFF2-40B4-BE49-F238E27FC236}">
                    <a16:creationId xmlns:a16="http://schemas.microsoft.com/office/drawing/2014/main" id="{31058182-C03D-405E-9405-E460D17E5880}"/>
                  </a:ext>
                </a:extLst>
              </p:cNvPr>
              <p:cNvSpPr txBox="1"/>
              <p:nvPr/>
            </p:nvSpPr>
            <p:spPr>
              <a:xfrm>
                <a:off x="2940383" y="5801309"/>
                <a:ext cx="1215879" cy="616002"/>
              </a:xfrm>
              <a:prstGeom prst="rect">
                <a:avLst/>
              </a:prstGeom>
              <a:noFill/>
            </p:spPr>
            <p:txBody>
              <a:bodyPr wrap="square">
                <a:spAutoFit/>
              </a:bodyPr>
              <a:lstStyle/>
              <a:p>
                <a:pPr algn="ctr" rtl="0">
                  <a:lnSpc>
                    <a:spcPct val="80000"/>
                  </a:lnSpc>
                </a:pPr>
                <a:r>
                  <a:rPr lang="es-CO" sz="1400" b="1" dirty="0">
                    <a:solidFill>
                      <a:srgbClr val="424244"/>
                    </a:solidFill>
                    <a:latin typeface="Red Hat Display" panose="020B0604020202020204" charset="0"/>
                  </a:rPr>
                  <a:t>Acorde al precio de venta</a:t>
                </a:r>
              </a:p>
            </p:txBody>
          </p:sp>
          <p:sp>
            <p:nvSpPr>
              <p:cNvPr id="67" name="TextBox 66">
                <a:extLst>
                  <a:ext uri="{FF2B5EF4-FFF2-40B4-BE49-F238E27FC236}">
                    <a16:creationId xmlns:a16="http://schemas.microsoft.com/office/drawing/2014/main" id="{4B233243-F44F-4F95-94F0-E786D4E8C3F7}"/>
                  </a:ext>
                </a:extLst>
              </p:cNvPr>
              <p:cNvSpPr txBox="1"/>
              <p:nvPr/>
            </p:nvSpPr>
            <p:spPr>
              <a:xfrm>
                <a:off x="2644487" y="5308777"/>
                <a:ext cx="1807672" cy="553998"/>
              </a:xfrm>
              <a:prstGeom prst="rect">
                <a:avLst/>
              </a:prstGeom>
              <a:noFill/>
            </p:spPr>
            <p:txBody>
              <a:bodyPr wrap="square">
                <a:spAutoFit/>
              </a:bodyPr>
              <a:lstStyle/>
              <a:p>
                <a:pPr algn="ctr" rtl="0"/>
                <a:r>
                  <a:rPr lang="en-US" sz="3000" b="1" dirty="0">
                    <a:solidFill>
                      <a:srgbClr val="424244"/>
                    </a:solidFill>
                    <a:latin typeface="Red Hat Display" panose="020B0604020202020204" charset="0"/>
                  </a:rPr>
                  <a:t>96%</a:t>
                </a:r>
              </a:p>
            </p:txBody>
          </p:sp>
        </p:grpSp>
      </p:grpSp>
      <p:cxnSp>
        <p:nvCxnSpPr>
          <p:cNvPr id="86" name="Straight Connector 85">
            <a:extLst>
              <a:ext uri="{FF2B5EF4-FFF2-40B4-BE49-F238E27FC236}">
                <a16:creationId xmlns:a16="http://schemas.microsoft.com/office/drawing/2014/main" id="{D5CE920B-7D92-43DD-A9E0-40732AB17516}"/>
              </a:ext>
            </a:extLst>
          </p:cNvPr>
          <p:cNvCxnSpPr>
            <a:cxnSpLocks/>
          </p:cNvCxnSpPr>
          <p:nvPr/>
        </p:nvCxnSpPr>
        <p:spPr>
          <a:xfrm>
            <a:off x="1122262" y="6196832"/>
            <a:ext cx="0" cy="69374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935DEB-D523-49BB-942D-AD6DEE6EEF2E}"/>
              </a:ext>
            </a:extLst>
          </p:cNvPr>
          <p:cNvCxnSpPr>
            <a:cxnSpLocks/>
          </p:cNvCxnSpPr>
          <p:nvPr/>
        </p:nvCxnSpPr>
        <p:spPr>
          <a:xfrm>
            <a:off x="8543340" y="5700267"/>
            <a:ext cx="0" cy="119030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391188D-C760-4724-9125-EA38C02754D2}"/>
              </a:ext>
            </a:extLst>
          </p:cNvPr>
          <p:cNvCxnSpPr>
            <a:cxnSpLocks/>
          </p:cNvCxnSpPr>
          <p:nvPr/>
        </p:nvCxnSpPr>
        <p:spPr>
          <a:xfrm>
            <a:off x="9024603" y="5700267"/>
            <a:ext cx="0" cy="86350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0BF0CB6-B374-40EF-B5C2-33C7C8093774}"/>
              </a:ext>
            </a:extLst>
          </p:cNvPr>
          <p:cNvCxnSpPr>
            <a:cxnSpLocks/>
          </p:cNvCxnSpPr>
          <p:nvPr/>
        </p:nvCxnSpPr>
        <p:spPr>
          <a:xfrm flipH="1">
            <a:off x="9791070" y="830686"/>
            <a:ext cx="2414981"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D6893E5-6BDE-4863-95E4-9A880AFCB8B1}"/>
              </a:ext>
            </a:extLst>
          </p:cNvPr>
          <p:cNvCxnSpPr>
            <a:cxnSpLocks/>
          </p:cNvCxnSpPr>
          <p:nvPr/>
        </p:nvCxnSpPr>
        <p:spPr>
          <a:xfrm flipV="1">
            <a:off x="11722578" y="1475590"/>
            <a:ext cx="0" cy="205338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DCD98054-620A-42F9-A2BB-7123BCB0FBFC}"/>
              </a:ext>
            </a:extLst>
          </p:cNvPr>
          <p:cNvSpPr/>
          <p:nvPr/>
        </p:nvSpPr>
        <p:spPr>
          <a:xfrm>
            <a:off x="-2982345" y="3823149"/>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latin typeface="Red Hat Display" panose="02010503040201060303" pitchFamily="2" charset="0"/>
              </a:rPr>
              <a:t>Si no se necesitan todas las casillas, se pueden eliminar y las otras casillas se pueden mover para llenar el espacio</a:t>
            </a:r>
          </a:p>
        </p:txBody>
      </p:sp>
      <p:sp>
        <p:nvSpPr>
          <p:cNvPr id="76" name="Rectangle 75">
            <a:extLst>
              <a:ext uri="{FF2B5EF4-FFF2-40B4-BE49-F238E27FC236}">
                <a16:creationId xmlns:a16="http://schemas.microsoft.com/office/drawing/2014/main" id="{01E253B6-874C-4E4E-973A-14A6DE28BA21}"/>
              </a:ext>
            </a:extLst>
          </p:cNvPr>
          <p:cNvSpPr/>
          <p:nvPr/>
        </p:nvSpPr>
        <p:spPr>
          <a:xfrm>
            <a:off x="-2989472" y="2591084"/>
            <a:ext cx="2608163" cy="995319"/>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Personalice las casillas con sus propias cifras</a:t>
            </a:r>
          </a:p>
        </p:txBody>
      </p:sp>
    </p:spTree>
    <p:extLst>
      <p:ext uri="{BB962C8B-B14F-4D97-AF65-F5344CB8AC3E}">
        <p14:creationId xmlns:p14="http://schemas.microsoft.com/office/powerpoint/2010/main" val="121202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1718B22-3DE2-4206-89E9-5DC1512DA5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998" y="-1323"/>
            <a:ext cx="5582654" cy="5582654"/>
          </a:xfrm>
          <a:prstGeom prst="rect">
            <a:avLst/>
          </a:prstGeom>
        </p:spPr>
      </p:pic>
      <p:sp>
        <p:nvSpPr>
          <p:cNvPr id="5" name="Rectangle 4">
            <a:extLst>
              <a:ext uri="{FF2B5EF4-FFF2-40B4-BE49-F238E27FC236}">
                <a16:creationId xmlns:a16="http://schemas.microsoft.com/office/drawing/2014/main" id="{18527187-5CF6-4158-8DA1-41E98B31E451}"/>
              </a:ext>
            </a:extLst>
          </p:cNvPr>
          <p:cNvSpPr/>
          <p:nvPr/>
        </p:nvSpPr>
        <p:spPr>
          <a:xfrm rot="5400000">
            <a:off x="2668900" y="-2695751"/>
            <a:ext cx="6856679" cy="12194479"/>
          </a:xfrm>
          <a:prstGeom prst="rect">
            <a:avLst/>
          </a:prstGeom>
          <a:solidFill>
            <a:srgbClr val="B6C6D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8" name="Graphic 7">
            <a:extLst>
              <a:ext uri="{FF2B5EF4-FFF2-40B4-BE49-F238E27FC236}">
                <a16:creationId xmlns:a16="http://schemas.microsoft.com/office/drawing/2014/main" id="{BAB44CE0-5C9F-412D-B244-06776D172F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1371" y="2904344"/>
            <a:ext cx="3944462" cy="3944462"/>
          </a:xfrm>
          <a:prstGeom prst="rect">
            <a:avLst/>
          </a:prstGeom>
        </p:spPr>
      </p:pic>
      <p:pic>
        <p:nvPicPr>
          <p:cNvPr id="9" name="Graphic 8">
            <a:extLst>
              <a:ext uri="{FF2B5EF4-FFF2-40B4-BE49-F238E27FC236}">
                <a16:creationId xmlns:a16="http://schemas.microsoft.com/office/drawing/2014/main" id="{E445523E-ED96-4730-AC57-4FE4E2C565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3628" y="4366782"/>
            <a:ext cx="2479184" cy="2479184"/>
          </a:xfrm>
          <a:prstGeom prst="rect">
            <a:avLst/>
          </a:prstGeom>
        </p:spPr>
      </p:pic>
      <p:pic>
        <p:nvPicPr>
          <p:cNvPr id="21" name="Graphic 20">
            <a:extLst>
              <a:ext uri="{FF2B5EF4-FFF2-40B4-BE49-F238E27FC236}">
                <a16:creationId xmlns:a16="http://schemas.microsoft.com/office/drawing/2014/main" id="{3254293C-6760-44D1-BD44-96634EDF90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H="1">
            <a:off x="9482940" y="4138723"/>
            <a:ext cx="2717954" cy="2717954"/>
          </a:xfrm>
          <a:prstGeom prst="rect">
            <a:avLst/>
          </a:prstGeom>
        </p:spPr>
      </p:pic>
      <p:sp>
        <p:nvSpPr>
          <p:cNvPr id="4" name="Content Placeholder 3">
            <a:extLst>
              <a:ext uri="{FF2B5EF4-FFF2-40B4-BE49-F238E27FC236}">
                <a16:creationId xmlns:a16="http://schemas.microsoft.com/office/drawing/2014/main" id="{D82405E4-2383-4FF4-AE34-43C1896DFB72}"/>
              </a:ext>
            </a:extLst>
          </p:cNvPr>
          <p:cNvSpPr>
            <a:spLocks noGrp="1"/>
          </p:cNvSpPr>
          <p:nvPr>
            <p:ph sz="half" idx="2"/>
          </p:nvPr>
        </p:nvSpPr>
        <p:spPr>
          <a:xfrm>
            <a:off x="883095" y="946298"/>
            <a:ext cx="5157787" cy="5243365"/>
          </a:xfrm>
        </p:spPr>
        <p:txBody>
          <a:bodyPr>
            <a:normAutofit/>
          </a:bodyPr>
          <a:lstStyle/>
          <a:p>
            <a:pPr marL="0" indent="0" algn="ctr" rtl="0">
              <a:buNone/>
            </a:pPr>
            <a:endParaRPr lang="en-US" dirty="0"/>
          </a:p>
          <a:p>
            <a:pPr marL="0" indent="0" algn="ctr" rtl="0">
              <a:buNone/>
            </a:pPr>
            <a:endParaRPr lang="en-US" dirty="0"/>
          </a:p>
        </p:txBody>
      </p:sp>
      <p:pic>
        <p:nvPicPr>
          <p:cNvPr id="11" name="Graphic 10">
            <a:extLst>
              <a:ext uri="{FF2B5EF4-FFF2-40B4-BE49-F238E27FC236}">
                <a16:creationId xmlns:a16="http://schemas.microsoft.com/office/drawing/2014/main" id="{F0D97636-C69A-4D20-B45B-58266BF30AB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341564" y="279284"/>
            <a:ext cx="541531" cy="541531"/>
          </a:xfrm>
          <a:prstGeom prst="rect">
            <a:avLst/>
          </a:prstGeom>
        </p:spPr>
      </p:pic>
      <p:pic>
        <p:nvPicPr>
          <p:cNvPr id="7" name="Picture 6">
            <a:extLst>
              <a:ext uri="{FF2B5EF4-FFF2-40B4-BE49-F238E27FC236}">
                <a16:creationId xmlns:a16="http://schemas.microsoft.com/office/drawing/2014/main" id="{3DD47FA2-108F-42CD-985A-FC4ABD920BB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990308" y="2606637"/>
            <a:ext cx="4900017" cy="1755436"/>
          </a:xfrm>
          <a:prstGeom prst="rect">
            <a:avLst/>
          </a:prstGeom>
        </p:spPr>
      </p:pic>
      <p:sp>
        <p:nvSpPr>
          <p:cNvPr id="6" name="Текст 7">
            <a:extLst>
              <a:ext uri="{FF2B5EF4-FFF2-40B4-BE49-F238E27FC236}">
                <a16:creationId xmlns:a16="http://schemas.microsoft.com/office/drawing/2014/main" id="{F9B7F845-684C-43E0-87DF-031776807B54}"/>
              </a:ext>
            </a:extLst>
          </p:cNvPr>
          <p:cNvSpPr txBox="1">
            <a:spLocks/>
          </p:cNvSpPr>
          <p:nvPr/>
        </p:nvSpPr>
        <p:spPr>
          <a:xfrm>
            <a:off x="809092" y="877337"/>
            <a:ext cx="2396121"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w="25400">
                  <a:noFill/>
                </a:ln>
                <a:solidFill>
                  <a:srgbClr val="424244"/>
                </a:solidFill>
                <a:effectLst/>
                <a:uLnTx/>
                <a:uFillTx/>
                <a:ea typeface="+mn-ea"/>
                <a:cs typeface="+mn-cs"/>
              </a:rPr>
              <a:t>In your </a:t>
            </a:r>
          </a:p>
          <a:p>
            <a:pPr marL="0" marR="0" lvl="0" indent="0" algn="l" defTabSz="914318"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w="25400">
                  <a:noFill/>
                </a:ln>
                <a:solidFill>
                  <a:srgbClr val="424244"/>
                </a:solidFill>
                <a:effectLst/>
                <a:uLnTx/>
                <a:uFillTx/>
                <a:ea typeface="+mn-ea"/>
                <a:cs typeface="+mn-cs"/>
              </a:rPr>
              <a:t>corner</a:t>
            </a:r>
            <a:endParaRPr kumimoji="0" lang="en-US" sz="48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spTree>
    <p:extLst>
      <p:ext uri="{BB962C8B-B14F-4D97-AF65-F5344CB8AC3E}">
        <p14:creationId xmlns:p14="http://schemas.microsoft.com/office/powerpoint/2010/main" val="359894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FA6DDAF-5775-4429-BC25-896A04020B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3918" y="1957768"/>
            <a:ext cx="4900232" cy="4900232"/>
          </a:xfrm>
          <a:prstGeom prst="rect">
            <a:avLst/>
          </a:prstGeom>
        </p:spPr>
      </p:pic>
      <p:sp>
        <p:nvSpPr>
          <p:cNvPr id="3" name="Текст 7">
            <a:extLst>
              <a:ext uri="{FF2B5EF4-FFF2-40B4-BE49-F238E27FC236}">
                <a16:creationId xmlns:a16="http://schemas.microsoft.com/office/drawing/2014/main" id="{9EFF6CC2-C30B-4003-BECB-BA67A3ED9BDE}"/>
              </a:ext>
            </a:extLst>
          </p:cNvPr>
          <p:cNvSpPr txBox="1">
            <a:spLocks/>
          </p:cNvSpPr>
          <p:nvPr/>
        </p:nvSpPr>
        <p:spPr>
          <a:xfrm>
            <a:off x="6096000" y="1963906"/>
            <a:ext cx="5535329" cy="752101"/>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Plan de Mercadeo</a:t>
            </a:r>
            <a:endParaRPr kumimoji="0" lang="es-CO" sz="152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sp>
        <p:nvSpPr>
          <p:cNvPr id="53" name="Текст 7">
            <a:extLst>
              <a:ext uri="{FF2B5EF4-FFF2-40B4-BE49-F238E27FC236}">
                <a16:creationId xmlns:a16="http://schemas.microsoft.com/office/drawing/2014/main" id="{4032BDAB-DC8C-4B2C-9ABB-2804EF1B5AA0}"/>
              </a:ext>
            </a:extLst>
          </p:cNvPr>
          <p:cNvSpPr txBox="1">
            <a:spLocks/>
          </p:cNvSpPr>
          <p:nvPr/>
        </p:nvSpPr>
        <p:spPr>
          <a:xfrm>
            <a:off x="9356361" y="5768235"/>
            <a:ext cx="2396121"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s-CO" sz="3200" b="1" i="0" u="none" strike="noStrike" kern="1200" cap="none" spc="0" normalizeH="0" baseline="0" noProof="0" dirty="0">
                <a:ln w="25400">
                  <a:noFill/>
                </a:ln>
                <a:solidFill>
                  <a:schemeClr val="bg1"/>
                </a:solidFill>
                <a:effectLst/>
                <a:uLnTx/>
                <a:uFillTx/>
                <a:ea typeface="+mn-ea"/>
                <a:cs typeface="+mn-cs"/>
              </a:rPr>
              <a:t>Nombre del </a:t>
            </a:r>
            <a:r>
              <a:rPr lang="es-CO" sz="3200" dirty="0">
                <a:ln w="25400">
                  <a:noFill/>
                </a:ln>
                <a:solidFill>
                  <a:schemeClr val="bg1"/>
                </a:solidFill>
              </a:rPr>
              <a:t>a</a:t>
            </a:r>
            <a:r>
              <a:rPr kumimoji="0" lang="es-CO" sz="3200" b="1" i="0" u="none" strike="noStrike" kern="1200" cap="none" spc="0" normalizeH="0" baseline="0" noProof="0" dirty="0">
                <a:ln w="25400">
                  <a:noFill/>
                </a:ln>
                <a:solidFill>
                  <a:schemeClr val="bg1"/>
                </a:solidFill>
                <a:effectLst/>
                <a:uLnTx/>
                <a:uFillTx/>
                <a:ea typeface="+mn-ea"/>
                <a:cs typeface="+mn-cs"/>
              </a:rPr>
              <a:t>gente</a:t>
            </a:r>
            <a:endParaRPr kumimoji="0" lang="es-CO" sz="3200" b="0" i="0" u="none" strike="noStrike" kern="1200" cap="none" spc="0" normalizeH="0" baseline="0" noProof="0" dirty="0">
              <a:ln>
                <a:noFill/>
              </a:ln>
              <a:solidFill>
                <a:schemeClr val="bg1"/>
              </a:solidFill>
              <a:effectLst/>
              <a:uLnTx/>
              <a:uFillTx/>
              <a:latin typeface="Red Hat Display" panose="02010503040201060303" pitchFamily="2" charset="77"/>
            </a:endParaRPr>
          </a:p>
        </p:txBody>
      </p:sp>
      <p:pic>
        <p:nvPicPr>
          <p:cNvPr id="19" name="Graphic 18">
            <a:extLst>
              <a:ext uri="{FF2B5EF4-FFF2-40B4-BE49-F238E27FC236}">
                <a16:creationId xmlns:a16="http://schemas.microsoft.com/office/drawing/2014/main" id="{E778E8A6-F77B-4F9E-8BE2-C7FD675CA94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1" y="4678471"/>
            <a:ext cx="2179529" cy="2179529"/>
          </a:xfrm>
          <a:prstGeom prst="rect">
            <a:avLst/>
          </a:prstGeom>
        </p:spPr>
      </p:pic>
      <p:pic>
        <p:nvPicPr>
          <p:cNvPr id="6" name="Picture 5" descr="A person sitting at a table with a computer and smiling at the camera  Description automatically generated">
            <a:extLst>
              <a:ext uri="{FF2B5EF4-FFF2-40B4-BE49-F238E27FC236}">
                <a16:creationId xmlns:a16="http://schemas.microsoft.com/office/drawing/2014/main" id="{BE658A34-3162-4461-BA6E-697DB4C6067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4010" t="-199" r="11834" b="199"/>
          <a:stretch/>
        </p:blipFill>
        <p:spPr>
          <a:xfrm>
            <a:off x="221662" y="168605"/>
            <a:ext cx="5292034" cy="6514606"/>
          </a:xfrm>
          <a:prstGeom prst="round1Rect">
            <a:avLst>
              <a:gd name="adj" fmla="val 32713"/>
            </a:avLst>
          </a:prstGeom>
        </p:spPr>
      </p:pic>
      <p:pic>
        <p:nvPicPr>
          <p:cNvPr id="4" name="Graphic 3">
            <a:extLst>
              <a:ext uri="{FF2B5EF4-FFF2-40B4-BE49-F238E27FC236}">
                <a16:creationId xmlns:a16="http://schemas.microsoft.com/office/drawing/2014/main" id="{68D16F18-995F-4EF3-96AB-CAC5C21FD68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221661" y="174790"/>
            <a:ext cx="1196809" cy="1196809"/>
          </a:xfrm>
          <a:prstGeom prst="rect">
            <a:avLst/>
          </a:prstGeom>
        </p:spPr>
      </p:pic>
      <p:sp>
        <p:nvSpPr>
          <p:cNvPr id="22" name="Rectangle 21">
            <a:extLst>
              <a:ext uri="{FF2B5EF4-FFF2-40B4-BE49-F238E27FC236}">
                <a16:creationId xmlns:a16="http://schemas.microsoft.com/office/drawing/2014/main" id="{E19F23D1-93D6-4F3D-A1C0-81540062889B}"/>
              </a:ext>
            </a:extLst>
          </p:cNvPr>
          <p:cNvSpPr/>
          <p:nvPr/>
        </p:nvSpPr>
        <p:spPr>
          <a:xfrm>
            <a:off x="-2983068" y="5500420"/>
            <a:ext cx="2608163" cy="1125154"/>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600" dirty="0">
                <a:latin typeface="Red Hat Display" panose="02010503040201060303" pitchFamily="2" charset="0"/>
              </a:rPr>
              <a:t>Reemplace el "Nombre del agente" con su nombre</a:t>
            </a:r>
          </a:p>
        </p:txBody>
      </p:sp>
    </p:spTree>
    <p:extLst>
      <p:ext uri="{BB962C8B-B14F-4D97-AF65-F5344CB8AC3E}">
        <p14:creationId xmlns:p14="http://schemas.microsoft.com/office/powerpoint/2010/main" val="222579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ED16F11-FFC8-48C9-B0CD-B5363165F763}"/>
              </a:ext>
            </a:extLst>
          </p:cNvPr>
          <p:cNvGrpSpPr/>
          <p:nvPr/>
        </p:nvGrpSpPr>
        <p:grpSpPr>
          <a:xfrm>
            <a:off x="0" y="1"/>
            <a:ext cx="12192000" cy="6858000"/>
            <a:chOff x="0" y="1"/>
            <a:chExt cx="12192000" cy="6858000"/>
          </a:xfrm>
        </p:grpSpPr>
        <p:sp>
          <p:nvSpPr>
            <p:cNvPr id="34" name="Rectangle 33">
              <a:extLst>
                <a:ext uri="{FF2B5EF4-FFF2-40B4-BE49-F238E27FC236}">
                  <a16:creationId xmlns:a16="http://schemas.microsoft.com/office/drawing/2014/main" id="{17B31EAF-9AF6-41AC-B81A-AAC33105E1D3}"/>
                </a:ext>
              </a:extLst>
            </p:cNvPr>
            <p:cNvSpPr/>
            <p:nvPr/>
          </p:nvSpPr>
          <p:spPr>
            <a:xfrm>
              <a:off x="0" y="1"/>
              <a:ext cx="2441199"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35" name="Rectangle 34">
              <a:extLst>
                <a:ext uri="{FF2B5EF4-FFF2-40B4-BE49-F238E27FC236}">
                  <a16:creationId xmlns:a16="http://schemas.microsoft.com/office/drawing/2014/main" id="{23DE2EDB-F015-4390-A443-6ADBAA5A4A07}"/>
                </a:ext>
              </a:extLst>
            </p:cNvPr>
            <p:cNvSpPr/>
            <p:nvPr/>
          </p:nvSpPr>
          <p:spPr>
            <a:xfrm>
              <a:off x="4877003" y="1"/>
              <a:ext cx="2441199" cy="6858000"/>
            </a:xfrm>
            <a:prstGeom prst="rect">
              <a:avLst/>
            </a:prstGeom>
            <a:solidFill>
              <a:schemeClr val="tx1">
                <a:lumMod val="20000"/>
                <a:lumOff val="80000"/>
              </a:schemeClr>
            </a:solidFill>
            <a:ln>
              <a:solidFill>
                <a:srgbClr val="DED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36" name="Rectangle 35">
              <a:extLst>
                <a:ext uri="{FF2B5EF4-FFF2-40B4-BE49-F238E27FC236}">
                  <a16:creationId xmlns:a16="http://schemas.microsoft.com/office/drawing/2014/main" id="{EA42AB40-8CB1-4C42-AFDD-564767AE9C0A}"/>
                </a:ext>
              </a:extLst>
            </p:cNvPr>
            <p:cNvSpPr/>
            <p:nvPr/>
          </p:nvSpPr>
          <p:spPr>
            <a:xfrm>
              <a:off x="7313902" y="1"/>
              <a:ext cx="24411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37" name="Rectangle 36">
              <a:extLst>
                <a:ext uri="{FF2B5EF4-FFF2-40B4-BE49-F238E27FC236}">
                  <a16:creationId xmlns:a16="http://schemas.microsoft.com/office/drawing/2014/main" id="{AD4351C6-E372-41E1-A6E2-45F5C064EAF7}"/>
                </a:ext>
              </a:extLst>
            </p:cNvPr>
            <p:cNvSpPr/>
            <p:nvPr/>
          </p:nvSpPr>
          <p:spPr>
            <a:xfrm>
              <a:off x="9750801" y="1"/>
              <a:ext cx="2441199"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grpSp>
      <p:sp>
        <p:nvSpPr>
          <p:cNvPr id="27" name="Rectangle 26">
            <a:extLst>
              <a:ext uri="{FF2B5EF4-FFF2-40B4-BE49-F238E27FC236}">
                <a16:creationId xmlns:a16="http://schemas.microsoft.com/office/drawing/2014/main" id="{1D6A77D2-DF8B-4932-BD76-35375C98904A}"/>
              </a:ext>
            </a:extLst>
          </p:cNvPr>
          <p:cNvSpPr/>
          <p:nvPr/>
        </p:nvSpPr>
        <p:spPr>
          <a:xfrm>
            <a:off x="2753997" y="3695042"/>
            <a:ext cx="2426971" cy="245708"/>
          </a:xfrm>
          <a:prstGeom prst="rect">
            <a:avLst/>
          </a:prstGeom>
          <a:noFill/>
          <a:ln>
            <a:noFill/>
          </a:ln>
        </p:spPr>
        <p:txBody>
          <a:bodyPr wrap="square">
            <a:spAutoFit/>
          </a:bodyPr>
          <a:lstStyle/>
          <a:p>
            <a:pPr marL="0" marR="0" lvl="0" indent="0" algn="ctr" defTabSz="914330" rtl="0" eaLnBrk="1" fontAlgn="auto" latinLnBrk="0" hangingPunct="1">
              <a:lnSpc>
                <a:spcPct val="8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Red Hat Display" panose="02010503040201060303" pitchFamily="2" charset="0"/>
              <a:ea typeface="+mn-ea"/>
              <a:cs typeface="+mn-cs"/>
            </a:endParaRPr>
          </a:p>
        </p:txBody>
      </p:sp>
      <p:sp>
        <p:nvSpPr>
          <p:cNvPr id="6" name="Rectangle 5">
            <a:extLst>
              <a:ext uri="{FF2B5EF4-FFF2-40B4-BE49-F238E27FC236}">
                <a16:creationId xmlns:a16="http://schemas.microsoft.com/office/drawing/2014/main" id="{2921679E-3669-43A7-8E09-D32D0B90424A}"/>
              </a:ext>
            </a:extLst>
          </p:cNvPr>
          <p:cNvSpPr/>
          <p:nvPr/>
        </p:nvSpPr>
        <p:spPr>
          <a:xfrm>
            <a:off x="5004954" y="4042365"/>
            <a:ext cx="2185298" cy="2123658"/>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s-CO" sz="1200" b="1" dirty="0">
                <a:solidFill>
                  <a:srgbClr val="424244"/>
                </a:solidFill>
                <a:latin typeface="Red Hat Display" panose="02010503040201060303" pitchFamily="2" charset="0"/>
              </a:rPr>
              <a:t>Código </a:t>
            </a:r>
            <a:r>
              <a:rPr lang="es-CO" sz="1200" b="1" dirty="0" err="1">
                <a:solidFill>
                  <a:srgbClr val="424244"/>
                </a:solidFill>
                <a:latin typeface="Red Hat Display" panose="02010503040201060303" pitchFamily="2" charset="0"/>
              </a:rPr>
              <a:t>TextERA</a:t>
            </a:r>
            <a:endParaRPr lang="es-CO" sz="1200" b="1" dirty="0">
              <a:solidFill>
                <a:srgbClr val="424244"/>
              </a:solidFill>
              <a:latin typeface="Red Hat Display" panose="02010503040201060303" pitchFamily="2" charset="0"/>
            </a:endParaRPr>
          </a:p>
          <a:p>
            <a:pPr algn="ctr" defTabSz="914330" rtl="0"/>
            <a:r>
              <a:rPr lang="es-CO" sz="1200" b="1" dirty="0">
                <a:solidFill>
                  <a:srgbClr val="424244"/>
                </a:solidFill>
                <a:latin typeface="Red Hat Display" panose="02010503040201060303" pitchFamily="2" charset="0"/>
              </a:rPr>
              <a:t>ERA.com</a:t>
            </a:r>
          </a:p>
          <a:p>
            <a:pPr lvl="0" algn="ctr" defTabSz="914330" rtl="0"/>
            <a:r>
              <a:rPr lang="es-CO" sz="1200" b="1" dirty="0">
                <a:solidFill>
                  <a:srgbClr val="424244"/>
                </a:solidFill>
                <a:latin typeface="Red Hat Display" panose="02010503040201060303" pitchFamily="2" charset="0"/>
              </a:rPr>
              <a:t>MLS</a:t>
            </a:r>
          </a:p>
          <a:p>
            <a:pPr lvl="0" algn="ctr" defTabSz="914330" rtl="0"/>
            <a:r>
              <a:rPr lang="es-CO" sz="1200" b="1" dirty="0">
                <a:solidFill>
                  <a:srgbClr val="424244"/>
                </a:solidFill>
                <a:latin typeface="Red Hat Display" panose="02010503040201060303" pitchFamily="2" charset="0"/>
              </a:rPr>
              <a:t>Sitio web de la propiedad</a:t>
            </a:r>
          </a:p>
          <a:p>
            <a:pPr lvl="0" algn="ctr" defTabSz="914330" rtl="0"/>
            <a:r>
              <a:rPr lang="es-CO" sz="1200" b="1" dirty="0">
                <a:solidFill>
                  <a:srgbClr val="424244"/>
                </a:solidFill>
                <a:latin typeface="Red Hat Display" panose="02010503040201060303" pitchFamily="2" charset="0"/>
              </a:rPr>
              <a:t>Página detallada de listado</a:t>
            </a:r>
          </a:p>
          <a:p>
            <a:pPr algn="ctr" defTabSz="914330" rtl="0"/>
            <a:r>
              <a:rPr lang="es-CO" sz="1200" b="1" dirty="0">
                <a:solidFill>
                  <a:srgbClr val="424244"/>
                </a:solidFill>
                <a:latin typeface="Red Hat Display" panose="02010503040201060303" pitchFamily="2" charset="0"/>
              </a:rPr>
              <a:t>Distribución de listados y SEM</a:t>
            </a:r>
          </a:p>
          <a:p>
            <a:pPr lvl="0" algn="ctr" defTabSz="914330" rtl="0"/>
            <a:r>
              <a:rPr lang="es-CO" sz="1200" b="1" dirty="0">
                <a:solidFill>
                  <a:srgbClr val="424244"/>
                </a:solidFill>
                <a:latin typeface="Red Hat Display" panose="02010503040201060303" pitchFamily="2" charset="0"/>
              </a:rPr>
              <a:t>Tecnología de respuesta rápida</a:t>
            </a:r>
          </a:p>
          <a:p>
            <a:pPr lvl="0" algn="ctr" defTabSz="914330" rtl="0"/>
            <a:endParaRPr lang="es-CO" sz="1200" b="1" dirty="0">
              <a:solidFill>
                <a:srgbClr val="424244"/>
              </a:solidFill>
              <a:latin typeface="Red Hat Display" panose="02010503040201060303" pitchFamily="2"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
        <p:nvSpPr>
          <p:cNvPr id="7" name="Rectangle 6">
            <a:extLst>
              <a:ext uri="{FF2B5EF4-FFF2-40B4-BE49-F238E27FC236}">
                <a16:creationId xmlns:a16="http://schemas.microsoft.com/office/drawing/2014/main" id="{4C6B9CB5-3698-400C-A9CD-E806CDA68795}"/>
              </a:ext>
            </a:extLst>
          </p:cNvPr>
          <p:cNvSpPr/>
          <p:nvPr/>
        </p:nvSpPr>
        <p:spPr>
          <a:xfrm>
            <a:off x="5280434" y="2819114"/>
            <a:ext cx="1634336" cy="493790"/>
          </a:xfrm>
          <a:prstGeom prst="rect">
            <a:avLst/>
          </a:prstGeom>
        </p:spPr>
        <p:txBody>
          <a:bodyPr wrap="square">
            <a:spAutoFit/>
          </a:bodyPr>
          <a:lstStyle/>
          <a:p>
            <a:pPr marL="0" marR="0" lvl="0" indent="0" algn="ctr" defTabSz="914330" rtl="0" eaLnBrk="1" fontAlgn="auto" latinLnBrk="0" hangingPunct="1">
              <a:lnSpc>
                <a:spcPct val="80000"/>
              </a:lnSpc>
              <a:spcBef>
                <a:spcPts val="0"/>
              </a:spcBef>
              <a:spcAft>
                <a:spcPts val="0"/>
              </a:spcAft>
              <a:buClrTx/>
              <a:buSzTx/>
              <a:buFontTx/>
              <a:buNone/>
              <a:tabLst/>
              <a:defRPr/>
            </a:pPr>
            <a:r>
              <a:rPr kumimoji="0" lang="es-CO" sz="16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Comercialice su casa</a:t>
            </a:r>
          </a:p>
        </p:txBody>
      </p:sp>
      <p:sp>
        <p:nvSpPr>
          <p:cNvPr id="8" name="Rectangle 7">
            <a:extLst>
              <a:ext uri="{FF2B5EF4-FFF2-40B4-BE49-F238E27FC236}">
                <a16:creationId xmlns:a16="http://schemas.microsoft.com/office/drawing/2014/main" id="{0F071E6C-11EE-4798-9ADE-880F190C7E21}"/>
              </a:ext>
            </a:extLst>
          </p:cNvPr>
          <p:cNvSpPr/>
          <p:nvPr/>
        </p:nvSpPr>
        <p:spPr>
          <a:xfrm>
            <a:off x="7766031" y="4042365"/>
            <a:ext cx="1536940" cy="1938992"/>
          </a:xfrm>
          <a:prstGeom prst="rect">
            <a:avLst/>
          </a:prstGeom>
        </p:spPr>
        <p:txBody>
          <a:bodyPr wrap="square">
            <a:spAutoFit/>
          </a:bodyPr>
          <a:lstStyle/>
          <a:p>
            <a:pPr lvl="0" algn="ctr" defTabSz="914330" rtl="0"/>
            <a:r>
              <a:rPr lang="es-CO" sz="1200" b="1" dirty="0">
                <a:solidFill>
                  <a:srgbClr val="424244"/>
                </a:solidFill>
                <a:latin typeface="Red Hat Display" panose="02010503040201060303" pitchFamily="2" charset="0"/>
              </a:rPr>
              <a:t>Automatización social</a:t>
            </a:r>
          </a:p>
          <a:p>
            <a:pPr lvl="0" algn="ctr" defTabSz="914330" rtl="0"/>
            <a:r>
              <a:rPr lang="es-CO" sz="1200" b="1" dirty="0">
                <a:solidFill>
                  <a:srgbClr val="424244"/>
                </a:solidFill>
                <a:latin typeface="Red Hat Display" panose="02010503040201060303" pitchFamily="2" charset="0"/>
              </a:rPr>
              <a:t>Impulso social</a:t>
            </a:r>
          </a:p>
          <a:p>
            <a:pPr lvl="0" algn="ctr" defTabSz="914330" rtl="0"/>
            <a:r>
              <a:rPr lang="es-CO" sz="1200" b="1" dirty="0">
                <a:solidFill>
                  <a:srgbClr val="424244"/>
                </a:solidFill>
                <a:latin typeface="Red Hat Display" panose="02010503040201060303" pitchFamily="2" charset="0"/>
              </a:rPr>
              <a:t>Estrategias de correo electrónico</a:t>
            </a:r>
          </a:p>
          <a:p>
            <a:pPr lvl="0" algn="ctr" defTabSz="914330" rtl="0"/>
            <a:r>
              <a:rPr lang="es-CO" sz="1200" b="1" dirty="0">
                <a:solidFill>
                  <a:srgbClr val="424244"/>
                </a:solidFill>
                <a:latin typeface="Red Hat Display" panose="02010503040201060303" pitchFamily="2" charset="0"/>
              </a:rPr>
              <a:t>Volantes</a:t>
            </a:r>
          </a:p>
          <a:p>
            <a:pPr lvl="0" algn="ctr" defTabSz="914330" rtl="0"/>
            <a:r>
              <a:rPr lang="es-CO" sz="1200" b="1" dirty="0">
                <a:solidFill>
                  <a:srgbClr val="424244"/>
                </a:solidFill>
                <a:latin typeface="Red Hat Display" panose="02010503040201060303" pitchFamily="2" charset="0"/>
              </a:rPr>
              <a:t>Folletos</a:t>
            </a:r>
          </a:p>
          <a:p>
            <a:pPr lvl="0" algn="ctr" defTabSz="914330" rtl="0"/>
            <a:r>
              <a:rPr lang="es-CO" sz="1200" b="1" dirty="0">
                <a:solidFill>
                  <a:srgbClr val="424244"/>
                </a:solidFill>
                <a:latin typeface="Red Hat Display" panose="02010503040201060303" pitchFamily="2" charset="0"/>
              </a:rPr>
              <a:t>Postales</a:t>
            </a:r>
            <a:br>
              <a:rPr lang="es-CO" sz="1200" b="1" dirty="0">
                <a:solidFill>
                  <a:srgbClr val="424244"/>
                </a:solidFill>
                <a:latin typeface="Red Hat Display" panose="02010503040201060303" pitchFamily="2" charset="0"/>
              </a:rPr>
            </a:br>
            <a:r>
              <a:rPr lang="es-CO" sz="1200" b="1" dirty="0">
                <a:solidFill>
                  <a:srgbClr val="424244"/>
                </a:solidFill>
                <a:latin typeface="Red Hat Display" panose="02010503040201060303" pitchFamily="2" charset="0"/>
              </a:rPr>
              <a:t>Incentivos al comprador</a:t>
            </a:r>
          </a:p>
        </p:txBody>
      </p:sp>
      <p:sp>
        <p:nvSpPr>
          <p:cNvPr id="9" name="Rectangle 8">
            <a:extLst>
              <a:ext uri="{FF2B5EF4-FFF2-40B4-BE49-F238E27FC236}">
                <a16:creationId xmlns:a16="http://schemas.microsoft.com/office/drawing/2014/main" id="{FEA76C4C-EF18-490B-ADC5-546FCD23762C}"/>
              </a:ext>
            </a:extLst>
          </p:cNvPr>
          <p:cNvSpPr/>
          <p:nvPr/>
        </p:nvSpPr>
        <p:spPr>
          <a:xfrm>
            <a:off x="7648327" y="2819114"/>
            <a:ext cx="1772348" cy="493790"/>
          </a:xfrm>
          <a:prstGeom prst="rect">
            <a:avLst/>
          </a:prstGeom>
        </p:spPr>
        <p:txBody>
          <a:bodyPr wrap="square">
            <a:spAutoFit/>
          </a:bodyPr>
          <a:lstStyle/>
          <a:p>
            <a:pPr marL="0" marR="0" lvl="0" indent="0" algn="ctr" defTabSz="914330" rtl="0" eaLnBrk="1" fontAlgn="auto" latinLnBrk="0" hangingPunct="1">
              <a:lnSpc>
                <a:spcPct val="80000"/>
              </a:lnSpc>
              <a:spcBef>
                <a:spcPts val="0"/>
              </a:spcBef>
              <a:spcAft>
                <a:spcPts val="0"/>
              </a:spcAft>
              <a:buClrTx/>
              <a:buSzTx/>
              <a:buFontTx/>
              <a:buNone/>
              <a:tabLst/>
              <a:defRPr/>
            </a:pPr>
            <a:r>
              <a:rPr kumimoji="0" lang="es-CO" sz="16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Atraiga compradores</a:t>
            </a:r>
          </a:p>
        </p:txBody>
      </p:sp>
      <p:sp>
        <p:nvSpPr>
          <p:cNvPr id="10" name="Rectangle 9">
            <a:extLst>
              <a:ext uri="{FF2B5EF4-FFF2-40B4-BE49-F238E27FC236}">
                <a16:creationId xmlns:a16="http://schemas.microsoft.com/office/drawing/2014/main" id="{FAD5232C-BC53-491F-9257-9D0B1F40DC8C}"/>
              </a:ext>
            </a:extLst>
          </p:cNvPr>
          <p:cNvSpPr/>
          <p:nvPr/>
        </p:nvSpPr>
        <p:spPr>
          <a:xfrm>
            <a:off x="9996974" y="4042365"/>
            <a:ext cx="1948853" cy="1384995"/>
          </a:xfrm>
          <a:prstGeom prst="rect">
            <a:avLst/>
          </a:prstGeom>
          <a:noFill/>
          <a:ln>
            <a:noFill/>
          </a:ln>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Informe de análisis en línea</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Comentarios del comprador</a:t>
            </a:r>
          </a:p>
          <a:p>
            <a:pPr lvl="0" algn="ctr" defTabSz="914330" rtl="0"/>
            <a:r>
              <a:rPr lang="es-CO" sz="1200" b="1" dirty="0">
                <a:solidFill>
                  <a:srgbClr val="424244"/>
                </a:solidFill>
                <a:latin typeface="Red Hat Display" panose="02010503040201060303" pitchFamily="2" charset="0"/>
              </a:rPr>
              <a:t>Análisis de rendimiento continuo</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
        <p:nvSpPr>
          <p:cNvPr id="11" name="Rectangle 10">
            <a:extLst>
              <a:ext uri="{FF2B5EF4-FFF2-40B4-BE49-F238E27FC236}">
                <a16:creationId xmlns:a16="http://schemas.microsoft.com/office/drawing/2014/main" id="{DED5AF72-5439-4D59-8E95-D5C1AA2C8A7E}"/>
              </a:ext>
            </a:extLst>
          </p:cNvPr>
          <p:cNvSpPr/>
          <p:nvPr/>
        </p:nvSpPr>
        <p:spPr>
          <a:xfrm>
            <a:off x="9757915" y="2900591"/>
            <a:ext cx="2426971" cy="296813"/>
          </a:xfrm>
          <a:prstGeom prst="rect">
            <a:avLst/>
          </a:prstGeom>
        </p:spPr>
        <p:txBody>
          <a:bodyPr wrap="square">
            <a:spAutoFit/>
          </a:bodyPr>
          <a:lstStyle/>
          <a:p>
            <a:pPr marL="0" marR="0" lvl="0" indent="0" algn="ctr" defTabSz="91433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Resultados</a:t>
            </a:r>
          </a:p>
        </p:txBody>
      </p:sp>
      <p:sp>
        <p:nvSpPr>
          <p:cNvPr id="46" name="Rectangle 45">
            <a:extLst>
              <a:ext uri="{FF2B5EF4-FFF2-40B4-BE49-F238E27FC236}">
                <a16:creationId xmlns:a16="http://schemas.microsoft.com/office/drawing/2014/main" id="{D47BA3F1-E603-4C9A-9A30-DF9613D77F15}"/>
              </a:ext>
            </a:extLst>
          </p:cNvPr>
          <p:cNvSpPr/>
          <p:nvPr/>
        </p:nvSpPr>
        <p:spPr>
          <a:xfrm>
            <a:off x="264632" y="2819114"/>
            <a:ext cx="1911935" cy="690767"/>
          </a:xfrm>
          <a:prstGeom prst="rect">
            <a:avLst/>
          </a:prstGeom>
        </p:spPr>
        <p:txBody>
          <a:bodyPr wrap="square">
            <a:spAutoFit/>
          </a:bodyPr>
          <a:lstStyle/>
          <a:p>
            <a:pPr marL="0" marR="0" lvl="0" indent="0" algn="ctr" defTabSz="914330" rtl="0" eaLnBrk="1" fontAlgn="auto" latinLnBrk="0" hangingPunct="1">
              <a:lnSpc>
                <a:spcPct val="8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Haga que su </a:t>
            </a:r>
            <a:r>
              <a:rPr lang="es-CO" sz="1600" b="1" dirty="0">
                <a:solidFill>
                  <a:srgbClr val="424244"/>
                </a:solidFill>
                <a:latin typeface="Red Hat Display" panose="02010503040201060303" pitchFamily="2" charset="0"/>
              </a:rPr>
              <a:t>casa esté lista para el mercado</a:t>
            </a:r>
            <a:endParaRPr kumimoji="0" lang="es-CO" sz="16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
        <p:nvSpPr>
          <p:cNvPr id="49" name="Rectangle 48">
            <a:extLst>
              <a:ext uri="{FF2B5EF4-FFF2-40B4-BE49-F238E27FC236}">
                <a16:creationId xmlns:a16="http://schemas.microsoft.com/office/drawing/2014/main" id="{18E4BE41-6D6D-4EDB-8CA9-4B416618873D}"/>
              </a:ext>
            </a:extLst>
          </p:cNvPr>
          <p:cNvSpPr/>
          <p:nvPr/>
        </p:nvSpPr>
        <p:spPr>
          <a:xfrm>
            <a:off x="264632" y="4042365"/>
            <a:ext cx="1911935" cy="1200329"/>
          </a:xfrm>
          <a:prstGeom prst="rect">
            <a:avLst/>
          </a:prstGeom>
          <a:ln>
            <a:noFill/>
          </a:ln>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Preparación</a:t>
            </a:r>
          </a:p>
          <a:p>
            <a:pPr marL="0" marR="0" lvl="0" indent="0" algn="ctr" defTabSz="914330" rtl="0" eaLnBrk="1" fontAlgn="auto" latinLnBrk="0" hangingPunct="1">
              <a:lnSpc>
                <a:spcPct val="100000"/>
              </a:lnSpc>
              <a:spcBef>
                <a:spcPts val="0"/>
              </a:spcBef>
              <a:spcAft>
                <a:spcPts val="0"/>
              </a:spcAft>
              <a:buClrTx/>
              <a:buSzTx/>
              <a:buFontTx/>
              <a:buNone/>
              <a:tabLst/>
              <a:defRPr/>
            </a:pPr>
            <a:r>
              <a:rPr lang="sv-SE" sz="1200" b="1" dirty="0">
                <a:solidFill>
                  <a:srgbClr val="424244"/>
                </a:solidFill>
                <a:latin typeface="Red Hat Display" panose="02010503040201060303" pitchFamily="2" charset="0"/>
              </a:rPr>
              <a:t>Puesta en escena</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Fotografía</a:t>
            </a:r>
          </a:p>
          <a:p>
            <a:pPr marL="0" marR="0" lvl="0" indent="0" algn="ctr" defTabSz="914330" rtl="0" eaLnBrk="1" fontAlgn="auto" latinLnBrk="0" hangingPunct="1">
              <a:lnSpc>
                <a:spcPct val="100000"/>
              </a:lnSpc>
              <a:spcBef>
                <a:spcPts val="0"/>
              </a:spcBef>
              <a:spcAft>
                <a:spcPts val="0"/>
              </a:spcAft>
              <a:buClrTx/>
              <a:buSzTx/>
              <a:buFontTx/>
              <a:buNone/>
              <a:tabLst/>
              <a:defRPr/>
            </a:pPr>
            <a:r>
              <a:rPr lang="sv-SE" sz="1200" b="1" dirty="0">
                <a:solidFill>
                  <a:srgbClr val="424244"/>
                </a:solidFill>
                <a:latin typeface="Red Hat Display" panose="02010503040201060303" pitchFamily="2" charset="0"/>
              </a:rPr>
              <a:t>Vídeo</a:t>
            </a:r>
          </a:p>
          <a:p>
            <a:pPr marL="0" marR="0" lvl="0" indent="0" algn="ctr" defTabSz="914330" rtl="0" eaLnBrk="1" fontAlgn="auto" latinLnBrk="0" hangingPunct="1">
              <a:lnSpc>
                <a:spcPct val="100000"/>
              </a:lnSpc>
              <a:spcBef>
                <a:spcPts val="0"/>
              </a:spcBef>
              <a:spcAft>
                <a:spcPts val="0"/>
              </a:spcAft>
              <a:buClrTx/>
              <a:buSzTx/>
              <a:buFontTx/>
              <a:buNone/>
              <a:tabLst/>
              <a:defRPr/>
            </a:pPr>
            <a:r>
              <a:rPr lang="sv-SE" sz="1200" b="1" dirty="0">
                <a:solidFill>
                  <a:srgbClr val="424244"/>
                </a:solidFill>
                <a:latin typeface="Red Hat Display" panose="02010503040201060303" pitchFamily="2" charset="0"/>
              </a:rPr>
              <a:t>Incentivos al vendedor</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Señal en el patio</a:t>
            </a:r>
            <a:endPar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
        <p:nvSpPr>
          <p:cNvPr id="28" name="Rectangle 27">
            <a:extLst>
              <a:ext uri="{FF2B5EF4-FFF2-40B4-BE49-F238E27FC236}">
                <a16:creationId xmlns:a16="http://schemas.microsoft.com/office/drawing/2014/main" id="{6B018CD2-A40E-4E4A-BF0F-DD9A53E1BDDA}"/>
              </a:ext>
            </a:extLst>
          </p:cNvPr>
          <p:cNvSpPr/>
          <p:nvPr/>
        </p:nvSpPr>
        <p:spPr>
          <a:xfrm>
            <a:off x="2476939" y="4042365"/>
            <a:ext cx="2404364" cy="1200329"/>
          </a:xfrm>
          <a:prstGeom prst="rect">
            <a:avLst/>
          </a:prstGeom>
          <a:ln>
            <a:noFill/>
          </a:ln>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Programar proyecciones</a:t>
            </a:r>
          </a:p>
          <a:p>
            <a:pPr algn="ctr" defTabSz="914330" rtl="0">
              <a:defRPr/>
            </a:pPr>
            <a:r>
              <a:rPr lang="en-US" sz="1200" b="1" dirty="0">
                <a:solidFill>
                  <a:srgbClr val="424244"/>
                </a:solidFill>
                <a:latin typeface="Red Hat Display" panose="02010503040201060303" pitchFamily="2" charset="0"/>
              </a:rPr>
              <a:t>Prospección circular</a:t>
            </a:r>
            <a:endPar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Casa abierta al consumidor</a:t>
            </a:r>
          </a:p>
          <a:p>
            <a:pPr marL="0" marR="0" lvl="0" indent="0" algn="ctr" defTabSz="914330" rtl="0" eaLnBrk="1" fontAlgn="auto" latinLnBrk="0" hangingPunct="1">
              <a:lnSpc>
                <a:spcPct val="100000"/>
              </a:lnSpc>
              <a:spcBef>
                <a:spcPts val="0"/>
              </a:spcBef>
              <a:spcAft>
                <a:spcPts val="0"/>
              </a:spcAft>
              <a:buClrTx/>
              <a:buSzTx/>
              <a:buFontTx/>
              <a:buNone/>
              <a:tabLst/>
              <a:defRPr/>
            </a:pPr>
            <a:r>
              <a:rPr lang="en-US" sz="1200" b="1" dirty="0">
                <a:solidFill>
                  <a:srgbClr val="424244"/>
                </a:solidFill>
                <a:latin typeface="Red Hat Display" panose="02010503040201060303" pitchFamily="2" charset="0"/>
              </a:rPr>
              <a:t>Casa abierta del corredor</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Casa abierta virtual</a:t>
            </a:r>
          </a:p>
          <a:p>
            <a:pPr marL="0" marR="0" lvl="0" indent="0" algn="ctr" defTabSz="914330" rtl="0" eaLnBrk="1" fontAlgn="auto" latinLnBrk="0" hangingPunct="1">
              <a:lnSpc>
                <a:spcPct val="100000"/>
              </a:lnSpc>
              <a:spcBef>
                <a:spcPts val="0"/>
              </a:spcBef>
              <a:spcAft>
                <a:spcPts val="0"/>
              </a:spcAft>
              <a:buClrTx/>
              <a:buSzTx/>
              <a:buFontTx/>
              <a:buNone/>
              <a:tabLst/>
              <a:defRPr/>
            </a:pPr>
            <a:r>
              <a:rPr lang="en-US" sz="1200" b="1" dirty="0">
                <a:solidFill>
                  <a:srgbClr val="424244"/>
                </a:solidFill>
                <a:latin typeface="Red Hat Display" panose="02010503040201060303" pitchFamily="2" charset="0"/>
              </a:rPr>
              <a:t>Red de referencia global de ERA</a:t>
            </a:r>
            <a:endPar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ndParaRPr>
          </a:p>
        </p:txBody>
      </p:sp>
      <p:sp>
        <p:nvSpPr>
          <p:cNvPr id="54" name="Rectangle 53">
            <a:extLst>
              <a:ext uri="{FF2B5EF4-FFF2-40B4-BE49-F238E27FC236}">
                <a16:creationId xmlns:a16="http://schemas.microsoft.com/office/drawing/2014/main" id="{A49E6401-4028-47D2-A489-07A8954BD80B}"/>
              </a:ext>
            </a:extLst>
          </p:cNvPr>
          <p:cNvSpPr/>
          <p:nvPr/>
        </p:nvSpPr>
        <p:spPr>
          <a:xfrm>
            <a:off x="2723153" y="2819114"/>
            <a:ext cx="1911935" cy="493790"/>
          </a:xfrm>
          <a:prstGeom prst="rect">
            <a:avLst/>
          </a:prstGeom>
        </p:spPr>
        <p:txBody>
          <a:bodyPr wrap="square">
            <a:spAutoFit/>
          </a:bodyPr>
          <a:lstStyle/>
          <a:p>
            <a:pPr marL="0" marR="0" lvl="0" indent="0" algn="ctr" defTabSz="914330" rtl="0" eaLnBrk="1" fontAlgn="auto" latinLnBrk="0" hangingPunct="1">
              <a:lnSpc>
                <a:spcPct val="80000"/>
              </a:lnSpc>
              <a:spcBef>
                <a:spcPts val="0"/>
              </a:spcBef>
              <a:spcAft>
                <a:spcPts val="0"/>
              </a:spcAft>
              <a:buClrTx/>
              <a:buSzTx/>
              <a:buFontTx/>
              <a:buNone/>
              <a:tabLst/>
              <a:defRPr/>
            </a:pPr>
            <a:r>
              <a:rPr kumimoji="0" lang="es-CO" sz="16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Aproveche las relaciones</a:t>
            </a:r>
          </a:p>
        </p:txBody>
      </p:sp>
      <p:pic>
        <p:nvPicPr>
          <p:cNvPr id="64" name="Graphic 63">
            <a:extLst>
              <a:ext uri="{FF2B5EF4-FFF2-40B4-BE49-F238E27FC236}">
                <a16:creationId xmlns:a16="http://schemas.microsoft.com/office/drawing/2014/main" id="{E9045772-00BB-4887-976B-49D2881CB9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7234" y="1892575"/>
            <a:ext cx="652137" cy="651388"/>
          </a:xfrm>
          <a:prstGeom prst="rect">
            <a:avLst/>
          </a:prstGeom>
        </p:spPr>
      </p:pic>
      <p:cxnSp>
        <p:nvCxnSpPr>
          <p:cNvPr id="68" name="Straight Connector 67">
            <a:extLst>
              <a:ext uri="{FF2B5EF4-FFF2-40B4-BE49-F238E27FC236}">
                <a16:creationId xmlns:a16="http://schemas.microsoft.com/office/drawing/2014/main" id="{9D3644B4-E913-4FEA-9FF5-B8147C7CCDF5}"/>
              </a:ext>
            </a:extLst>
          </p:cNvPr>
          <p:cNvCxnSpPr>
            <a:cxnSpLocks/>
          </p:cNvCxnSpPr>
          <p:nvPr/>
        </p:nvCxnSpPr>
        <p:spPr>
          <a:xfrm flipH="1">
            <a:off x="223761" y="3634537"/>
            <a:ext cx="1952806" cy="0"/>
          </a:xfrm>
          <a:prstGeom prst="line">
            <a:avLst/>
          </a:prstGeom>
          <a:ln w="12700">
            <a:solidFill>
              <a:srgbClr val="42424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30A413-A2AC-434D-988C-3DF6702B3069}"/>
              </a:ext>
            </a:extLst>
          </p:cNvPr>
          <p:cNvCxnSpPr>
            <a:cxnSpLocks/>
          </p:cNvCxnSpPr>
          <p:nvPr/>
        </p:nvCxnSpPr>
        <p:spPr>
          <a:xfrm flipH="1">
            <a:off x="2687829" y="3634537"/>
            <a:ext cx="1952806" cy="0"/>
          </a:xfrm>
          <a:prstGeom prst="line">
            <a:avLst/>
          </a:prstGeom>
          <a:ln w="12700">
            <a:solidFill>
              <a:srgbClr val="42424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0DCF5EA-410F-4869-BB0E-9DDEE95FE808}"/>
              </a:ext>
            </a:extLst>
          </p:cNvPr>
          <p:cNvCxnSpPr>
            <a:cxnSpLocks/>
          </p:cNvCxnSpPr>
          <p:nvPr/>
        </p:nvCxnSpPr>
        <p:spPr>
          <a:xfrm flipH="1">
            <a:off x="5151897" y="3634537"/>
            <a:ext cx="1952806" cy="0"/>
          </a:xfrm>
          <a:prstGeom prst="line">
            <a:avLst/>
          </a:prstGeom>
          <a:ln w="12700">
            <a:solidFill>
              <a:srgbClr val="42424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C927F0-4304-4411-964A-0A5BE1FFD0A1}"/>
              </a:ext>
            </a:extLst>
          </p:cNvPr>
          <p:cNvCxnSpPr>
            <a:cxnSpLocks/>
          </p:cNvCxnSpPr>
          <p:nvPr/>
        </p:nvCxnSpPr>
        <p:spPr>
          <a:xfrm flipH="1">
            <a:off x="7558213" y="3634537"/>
            <a:ext cx="1952806" cy="0"/>
          </a:xfrm>
          <a:prstGeom prst="line">
            <a:avLst/>
          </a:prstGeom>
          <a:ln w="12700">
            <a:solidFill>
              <a:srgbClr val="42424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C867193-5A06-4BBA-B5F0-D01194D9A301}"/>
              </a:ext>
            </a:extLst>
          </p:cNvPr>
          <p:cNvCxnSpPr>
            <a:cxnSpLocks/>
          </p:cNvCxnSpPr>
          <p:nvPr/>
        </p:nvCxnSpPr>
        <p:spPr>
          <a:xfrm flipH="1">
            <a:off x="9993404" y="3634537"/>
            <a:ext cx="1952806" cy="0"/>
          </a:xfrm>
          <a:prstGeom prst="line">
            <a:avLst/>
          </a:prstGeom>
          <a:ln w="12700">
            <a:solidFill>
              <a:srgbClr val="424244"/>
            </a:solidFill>
          </a:ln>
        </p:spPr>
        <p:style>
          <a:lnRef idx="1">
            <a:schemeClr val="accent1"/>
          </a:lnRef>
          <a:fillRef idx="0">
            <a:schemeClr val="accent1"/>
          </a:fillRef>
          <a:effectRef idx="0">
            <a:schemeClr val="accent1"/>
          </a:effectRef>
          <a:fontRef idx="minor">
            <a:schemeClr val="tx1"/>
          </a:fontRef>
        </p:style>
      </p:cxnSp>
      <p:pic>
        <p:nvPicPr>
          <p:cNvPr id="76" name="Graphic 75">
            <a:extLst>
              <a:ext uri="{FF2B5EF4-FFF2-40B4-BE49-F238E27FC236}">
                <a16:creationId xmlns:a16="http://schemas.microsoft.com/office/drawing/2014/main" id="{909E3B79-02FC-4AAB-AD70-D46D45112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33723" y="1921462"/>
            <a:ext cx="632025" cy="693686"/>
          </a:xfrm>
          <a:prstGeom prst="rect">
            <a:avLst/>
          </a:prstGeom>
        </p:spPr>
      </p:pic>
      <p:pic>
        <p:nvPicPr>
          <p:cNvPr id="77" name="Graphic 76">
            <a:extLst>
              <a:ext uri="{FF2B5EF4-FFF2-40B4-BE49-F238E27FC236}">
                <a16:creationId xmlns:a16="http://schemas.microsoft.com/office/drawing/2014/main" id="{036DE1E2-AB83-44AB-B299-C3C5055A92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56721" y="1876142"/>
            <a:ext cx="623554" cy="684254"/>
          </a:xfrm>
          <a:prstGeom prst="rect">
            <a:avLst/>
          </a:prstGeom>
        </p:spPr>
      </p:pic>
      <p:pic>
        <p:nvPicPr>
          <p:cNvPr id="78" name="Graphic 77">
            <a:extLst>
              <a:ext uri="{FF2B5EF4-FFF2-40B4-BE49-F238E27FC236}">
                <a16:creationId xmlns:a16="http://schemas.microsoft.com/office/drawing/2014/main" id="{AA18B7D6-784C-4C0A-A78A-4D453EA730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005" y="1842032"/>
            <a:ext cx="885825" cy="752475"/>
          </a:xfrm>
          <a:prstGeom prst="rect">
            <a:avLst/>
          </a:prstGeom>
        </p:spPr>
      </p:pic>
      <p:pic>
        <p:nvPicPr>
          <p:cNvPr id="79" name="Graphic 78">
            <a:extLst>
              <a:ext uri="{FF2B5EF4-FFF2-40B4-BE49-F238E27FC236}">
                <a16:creationId xmlns:a16="http://schemas.microsoft.com/office/drawing/2014/main" id="{EA1E5E48-4895-4F91-9F87-6E9696154C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70622" y="1906557"/>
            <a:ext cx="623425" cy="623425"/>
          </a:xfrm>
          <a:prstGeom prst="rect">
            <a:avLst/>
          </a:prstGeom>
        </p:spPr>
      </p:pic>
    </p:spTree>
    <p:extLst>
      <p:ext uri="{BB962C8B-B14F-4D97-AF65-F5344CB8AC3E}">
        <p14:creationId xmlns:p14="http://schemas.microsoft.com/office/powerpoint/2010/main" val="398412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7">
            <a:extLst>
              <a:ext uri="{FF2B5EF4-FFF2-40B4-BE49-F238E27FC236}">
                <a16:creationId xmlns:a16="http://schemas.microsoft.com/office/drawing/2014/main" id="{ED4BF3D4-0414-44CA-9445-F872C81FDA85}"/>
              </a:ext>
            </a:extLst>
          </p:cNvPr>
          <p:cNvSpPr txBox="1">
            <a:spLocks/>
          </p:cNvSpPr>
          <p:nvPr/>
        </p:nvSpPr>
        <p:spPr>
          <a:xfrm>
            <a:off x="436845" y="498575"/>
            <a:ext cx="989348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Pasos para hacer que su casa </a:t>
            </a:r>
          </a:p>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esté lista para el mercado</a:t>
            </a:r>
            <a:endParaRPr kumimoji="0" lang="es-CO" sz="152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6" name="Graphic 15">
            <a:extLst>
              <a:ext uri="{FF2B5EF4-FFF2-40B4-BE49-F238E27FC236}">
                <a16:creationId xmlns:a16="http://schemas.microsoft.com/office/drawing/2014/main" id="{FC6BC437-FF8A-4E0E-82CE-BE0AF665082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grpSp>
        <p:nvGrpSpPr>
          <p:cNvPr id="3" name="Group 2">
            <a:extLst>
              <a:ext uri="{FF2B5EF4-FFF2-40B4-BE49-F238E27FC236}">
                <a16:creationId xmlns:a16="http://schemas.microsoft.com/office/drawing/2014/main" id="{28E14809-42F0-46AB-877D-B50E83814432}"/>
              </a:ext>
            </a:extLst>
          </p:cNvPr>
          <p:cNvGrpSpPr/>
          <p:nvPr/>
        </p:nvGrpSpPr>
        <p:grpSpPr>
          <a:xfrm>
            <a:off x="3205" y="4431804"/>
            <a:ext cx="2441199" cy="2426196"/>
            <a:chOff x="3205" y="4431803"/>
            <a:chExt cx="2441199" cy="2426196"/>
          </a:xfrm>
          <a:solidFill>
            <a:schemeClr val="bg1">
              <a:lumMod val="75000"/>
            </a:schemeClr>
          </a:solidFill>
        </p:grpSpPr>
        <p:sp>
          <p:nvSpPr>
            <p:cNvPr id="36" name="Rectangle 35">
              <a:extLst>
                <a:ext uri="{FF2B5EF4-FFF2-40B4-BE49-F238E27FC236}">
                  <a16:creationId xmlns:a16="http://schemas.microsoft.com/office/drawing/2014/main" id="{3A94E607-74B0-48ED-8E35-1880E47600FC}"/>
                </a:ext>
              </a:extLst>
            </p:cNvPr>
            <p:cNvSpPr/>
            <p:nvPr/>
          </p:nvSpPr>
          <p:spPr>
            <a:xfrm>
              <a:off x="3205" y="4431803"/>
              <a:ext cx="2441199" cy="882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42" name="Текст 78">
              <a:extLst>
                <a:ext uri="{FF2B5EF4-FFF2-40B4-BE49-F238E27FC236}">
                  <a16:creationId xmlns:a16="http://schemas.microsoft.com/office/drawing/2014/main" id="{15FD0F66-8010-491B-B829-E723D19B7A7C}"/>
                </a:ext>
              </a:extLst>
            </p:cNvPr>
            <p:cNvSpPr txBox="1">
              <a:spLocks/>
            </p:cNvSpPr>
            <p:nvPr/>
          </p:nvSpPr>
          <p:spPr>
            <a:xfrm>
              <a:off x="249779" y="4532760"/>
              <a:ext cx="1295195" cy="676093"/>
            </a:xfrm>
            <a:prstGeom prst="rect">
              <a:avLst/>
            </a:prstGeom>
            <a:grpFill/>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lgn="l" rtl="0">
                <a:defRPr/>
              </a:pPr>
              <a:r>
                <a:rPr lang="en-US" sz="1600" dirty="0">
                  <a:solidFill>
                    <a:schemeClr val="bg1"/>
                  </a:solidFill>
                </a:rPr>
                <a:t> </a:t>
              </a:r>
              <a:r>
                <a:rPr lang="es-CO" sz="1600" dirty="0">
                  <a:solidFill>
                    <a:schemeClr val="bg1"/>
                  </a:solidFill>
                </a:rPr>
                <a:t>Preparación</a:t>
              </a:r>
              <a:endParaRPr kumimoji="0" lang="es-CO" sz="1600" i="0" u="none" strike="noStrike" kern="1200" cap="none" spc="0" normalizeH="0" baseline="0" dirty="0">
                <a:ln>
                  <a:noFill/>
                </a:ln>
                <a:solidFill>
                  <a:schemeClr val="bg1"/>
                </a:solidFill>
                <a:effectLst/>
                <a:uLnTx/>
                <a:uFillTx/>
              </a:endParaRPr>
            </a:p>
          </p:txBody>
        </p:sp>
        <p:sp>
          <p:nvSpPr>
            <p:cNvPr id="62" name="Rectangle 61">
              <a:extLst>
                <a:ext uri="{FF2B5EF4-FFF2-40B4-BE49-F238E27FC236}">
                  <a16:creationId xmlns:a16="http://schemas.microsoft.com/office/drawing/2014/main" id="{DCDC319A-2276-4627-B809-887A5D7D8AE1}"/>
                </a:ext>
              </a:extLst>
            </p:cNvPr>
            <p:cNvSpPr/>
            <p:nvPr/>
          </p:nvSpPr>
          <p:spPr>
            <a:xfrm>
              <a:off x="3205" y="5309810"/>
              <a:ext cx="2441199" cy="15481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grpSp>
      <p:grpSp>
        <p:nvGrpSpPr>
          <p:cNvPr id="4" name="Group 3">
            <a:extLst>
              <a:ext uri="{FF2B5EF4-FFF2-40B4-BE49-F238E27FC236}">
                <a16:creationId xmlns:a16="http://schemas.microsoft.com/office/drawing/2014/main" id="{23F380E6-6425-4C0D-A7ED-5D6261590FAF}"/>
              </a:ext>
            </a:extLst>
          </p:cNvPr>
          <p:cNvGrpSpPr/>
          <p:nvPr/>
        </p:nvGrpSpPr>
        <p:grpSpPr>
          <a:xfrm>
            <a:off x="2435804" y="3549798"/>
            <a:ext cx="2449799" cy="3308201"/>
            <a:chOff x="2435804" y="3549798"/>
            <a:chExt cx="2449799" cy="3308201"/>
          </a:xfrm>
          <a:solidFill>
            <a:schemeClr val="bg1">
              <a:lumMod val="65000"/>
            </a:schemeClr>
          </a:solidFill>
        </p:grpSpPr>
        <p:sp>
          <p:nvSpPr>
            <p:cNvPr id="37" name="Rectangle 36">
              <a:extLst>
                <a:ext uri="{FF2B5EF4-FFF2-40B4-BE49-F238E27FC236}">
                  <a16:creationId xmlns:a16="http://schemas.microsoft.com/office/drawing/2014/main" id="{589FD738-65D7-479B-91F8-AE283B900295}"/>
                </a:ext>
              </a:extLst>
            </p:cNvPr>
            <p:cNvSpPr/>
            <p:nvPr/>
          </p:nvSpPr>
          <p:spPr>
            <a:xfrm>
              <a:off x="2435804" y="3549798"/>
              <a:ext cx="2441199" cy="882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44" name="Текст 78">
              <a:extLst>
                <a:ext uri="{FF2B5EF4-FFF2-40B4-BE49-F238E27FC236}">
                  <a16:creationId xmlns:a16="http://schemas.microsoft.com/office/drawing/2014/main" id="{639FC620-829A-4A74-8881-3F892440DC72}"/>
                </a:ext>
              </a:extLst>
            </p:cNvPr>
            <p:cNvSpPr txBox="1">
              <a:spLocks/>
            </p:cNvSpPr>
            <p:nvPr/>
          </p:nvSpPr>
          <p:spPr>
            <a:xfrm>
              <a:off x="2696243" y="3650755"/>
              <a:ext cx="1795697" cy="676093"/>
            </a:xfrm>
            <a:prstGeom prst="rect">
              <a:avLst/>
            </a:prstGeom>
            <a:grpFill/>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lgn="l" rtl="0">
                <a:defRPr/>
              </a:pPr>
              <a:r>
                <a:rPr lang="es-CO" sz="1600" dirty="0" err="1">
                  <a:solidFill>
                    <a:schemeClr val="bg1"/>
                  </a:solidFill>
                </a:rPr>
                <a:t>Staging</a:t>
              </a:r>
              <a:endParaRPr kumimoji="0" lang="es-CO" sz="1600" i="0" u="none" strike="noStrike" kern="1200" cap="none" spc="0" normalizeH="0" baseline="0" dirty="0">
                <a:ln>
                  <a:noFill/>
                </a:ln>
                <a:solidFill>
                  <a:schemeClr val="bg1"/>
                </a:solidFill>
                <a:effectLst/>
                <a:uLnTx/>
                <a:uFillTx/>
              </a:endParaRPr>
            </a:p>
          </p:txBody>
        </p:sp>
        <p:sp>
          <p:nvSpPr>
            <p:cNvPr id="63" name="Rectangle 62">
              <a:extLst>
                <a:ext uri="{FF2B5EF4-FFF2-40B4-BE49-F238E27FC236}">
                  <a16:creationId xmlns:a16="http://schemas.microsoft.com/office/drawing/2014/main" id="{BE7DE488-30DC-4140-8ABE-E7A30E4CD95E}"/>
                </a:ext>
              </a:extLst>
            </p:cNvPr>
            <p:cNvSpPr/>
            <p:nvPr/>
          </p:nvSpPr>
          <p:spPr>
            <a:xfrm>
              <a:off x="2444404" y="4427805"/>
              <a:ext cx="2441199" cy="24301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grpSp>
      <p:grpSp>
        <p:nvGrpSpPr>
          <p:cNvPr id="5" name="Group 4">
            <a:extLst>
              <a:ext uri="{FF2B5EF4-FFF2-40B4-BE49-F238E27FC236}">
                <a16:creationId xmlns:a16="http://schemas.microsoft.com/office/drawing/2014/main" id="{211B1489-FF8E-4B89-9B37-11D7489A5493}"/>
              </a:ext>
            </a:extLst>
          </p:cNvPr>
          <p:cNvGrpSpPr/>
          <p:nvPr/>
        </p:nvGrpSpPr>
        <p:grpSpPr>
          <a:xfrm>
            <a:off x="4875978" y="2665793"/>
            <a:ext cx="2442224" cy="4192206"/>
            <a:chOff x="4875978" y="2665793"/>
            <a:chExt cx="2442224" cy="4192206"/>
          </a:xfrm>
          <a:solidFill>
            <a:srgbClr val="969696"/>
          </a:solidFill>
        </p:grpSpPr>
        <p:sp>
          <p:nvSpPr>
            <p:cNvPr id="38" name="Rectangle 37">
              <a:extLst>
                <a:ext uri="{FF2B5EF4-FFF2-40B4-BE49-F238E27FC236}">
                  <a16:creationId xmlns:a16="http://schemas.microsoft.com/office/drawing/2014/main" id="{8C16B37E-C166-4AFD-87D9-85BE36D2B0D7}"/>
                </a:ext>
              </a:extLst>
            </p:cNvPr>
            <p:cNvSpPr/>
            <p:nvPr/>
          </p:nvSpPr>
          <p:spPr>
            <a:xfrm>
              <a:off x="4877003" y="2665793"/>
              <a:ext cx="2441199" cy="882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46" name="Текст 78">
              <a:extLst>
                <a:ext uri="{FF2B5EF4-FFF2-40B4-BE49-F238E27FC236}">
                  <a16:creationId xmlns:a16="http://schemas.microsoft.com/office/drawing/2014/main" id="{99364AFC-E952-4296-80D1-22146DA67751}"/>
                </a:ext>
              </a:extLst>
            </p:cNvPr>
            <p:cNvSpPr txBox="1">
              <a:spLocks/>
            </p:cNvSpPr>
            <p:nvPr/>
          </p:nvSpPr>
          <p:spPr>
            <a:xfrm>
              <a:off x="5137513" y="2766750"/>
              <a:ext cx="1795697" cy="676093"/>
            </a:xfrm>
            <a:prstGeom prst="rect">
              <a:avLst/>
            </a:prstGeom>
            <a:grpFill/>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lgn="l" rtl="0">
                <a:defRPr/>
              </a:pPr>
              <a:r>
                <a:rPr lang="es-CO" sz="1600" dirty="0">
                  <a:solidFill>
                    <a:schemeClr val="bg1"/>
                  </a:solidFill>
                </a:rPr>
                <a:t>Fotografía</a:t>
              </a:r>
            </a:p>
          </p:txBody>
        </p:sp>
        <p:sp>
          <p:nvSpPr>
            <p:cNvPr id="64" name="Rectangle 63">
              <a:extLst>
                <a:ext uri="{FF2B5EF4-FFF2-40B4-BE49-F238E27FC236}">
                  <a16:creationId xmlns:a16="http://schemas.microsoft.com/office/drawing/2014/main" id="{8DE71465-CC72-4AFC-9F42-875014701049}"/>
                </a:ext>
              </a:extLst>
            </p:cNvPr>
            <p:cNvSpPr/>
            <p:nvPr/>
          </p:nvSpPr>
          <p:spPr>
            <a:xfrm>
              <a:off x="4875978" y="3543800"/>
              <a:ext cx="2441199" cy="3314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grpSp>
      <p:grpSp>
        <p:nvGrpSpPr>
          <p:cNvPr id="6" name="Group 5">
            <a:extLst>
              <a:ext uri="{FF2B5EF4-FFF2-40B4-BE49-F238E27FC236}">
                <a16:creationId xmlns:a16="http://schemas.microsoft.com/office/drawing/2014/main" id="{13951404-8832-4C17-87B1-889FB267605A}"/>
              </a:ext>
            </a:extLst>
          </p:cNvPr>
          <p:cNvGrpSpPr/>
          <p:nvPr/>
        </p:nvGrpSpPr>
        <p:grpSpPr>
          <a:xfrm>
            <a:off x="7313389" y="1781788"/>
            <a:ext cx="2441712" cy="5076210"/>
            <a:chOff x="7313389" y="1781788"/>
            <a:chExt cx="2441712" cy="5076210"/>
          </a:xfrm>
          <a:solidFill>
            <a:schemeClr val="bg2">
              <a:lumMod val="50000"/>
            </a:schemeClr>
          </a:solidFill>
        </p:grpSpPr>
        <p:sp>
          <p:nvSpPr>
            <p:cNvPr id="39" name="Rectangle 38">
              <a:extLst>
                <a:ext uri="{FF2B5EF4-FFF2-40B4-BE49-F238E27FC236}">
                  <a16:creationId xmlns:a16="http://schemas.microsoft.com/office/drawing/2014/main" id="{17F07523-A586-4836-B22A-95129EF4C659}"/>
                </a:ext>
              </a:extLst>
            </p:cNvPr>
            <p:cNvSpPr/>
            <p:nvPr/>
          </p:nvSpPr>
          <p:spPr>
            <a:xfrm>
              <a:off x="7313902" y="1781788"/>
              <a:ext cx="2441199" cy="882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48" name="Текст 78">
              <a:extLst>
                <a:ext uri="{FF2B5EF4-FFF2-40B4-BE49-F238E27FC236}">
                  <a16:creationId xmlns:a16="http://schemas.microsoft.com/office/drawing/2014/main" id="{4D7DC5D0-4BDB-4D17-8B65-825B7181E111}"/>
                </a:ext>
              </a:extLst>
            </p:cNvPr>
            <p:cNvSpPr txBox="1">
              <a:spLocks/>
            </p:cNvSpPr>
            <p:nvPr/>
          </p:nvSpPr>
          <p:spPr>
            <a:xfrm>
              <a:off x="7584037" y="1882745"/>
              <a:ext cx="1795697" cy="676093"/>
            </a:xfrm>
            <a:prstGeom prst="rect">
              <a:avLst/>
            </a:prstGeom>
            <a:grpFill/>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lgn="l" rtl="0">
                <a:defRPr/>
              </a:pPr>
              <a:r>
                <a:rPr lang="es-CO" sz="1600" dirty="0">
                  <a:solidFill>
                    <a:schemeClr val="bg1"/>
                  </a:solidFill>
                </a:rPr>
                <a:t>Vídeo</a:t>
              </a:r>
              <a:endParaRPr kumimoji="0" lang="es-CO" sz="1600" i="0" u="none" strike="noStrike" kern="1200" cap="none" spc="0" normalizeH="0" baseline="0" dirty="0">
                <a:ln>
                  <a:noFill/>
                </a:ln>
                <a:solidFill>
                  <a:schemeClr val="bg1"/>
                </a:solidFill>
                <a:effectLst/>
                <a:uLnTx/>
                <a:uFillTx/>
              </a:endParaRPr>
            </a:p>
          </p:txBody>
        </p:sp>
        <p:sp>
          <p:nvSpPr>
            <p:cNvPr id="65" name="Rectangle 64">
              <a:extLst>
                <a:ext uri="{FF2B5EF4-FFF2-40B4-BE49-F238E27FC236}">
                  <a16:creationId xmlns:a16="http://schemas.microsoft.com/office/drawing/2014/main" id="{338184F3-4AC7-4BEB-AA94-B5B630BA9C5C}"/>
                </a:ext>
              </a:extLst>
            </p:cNvPr>
            <p:cNvSpPr/>
            <p:nvPr/>
          </p:nvSpPr>
          <p:spPr>
            <a:xfrm>
              <a:off x="7313389" y="2659795"/>
              <a:ext cx="2441199" cy="41982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grpSp>
      <p:grpSp>
        <p:nvGrpSpPr>
          <p:cNvPr id="7" name="Group 6">
            <a:extLst>
              <a:ext uri="{FF2B5EF4-FFF2-40B4-BE49-F238E27FC236}">
                <a16:creationId xmlns:a16="http://schemas.microsoft.com/office/drawing/2014/main" id="{B9F906A9-71FA-43EF-969F-497216EC3C88}"/>
              </a:ext>
            </a:extLst>
          </p:cNvPr>
          <p:cNvGrpSpPr/>
          <p:nvPr/>
        </p:nvGrpSpPr>
        <p:grpSpPr>
          <a:xfrm>
            <a:off x="9750801" y="898256"/>
            <a:ext cx="2444099" cy="5959742"/>
            <a:chOff x="9750801" y="898256"/>
            <a:chExt cx="2444099" cy="5959742"/>
          </a:xfrm>
          <a:solidFill>
            <a:schemeClr val="tx1">
              <a:lumMod val="50000"/>
            </a:schemeClr>
          </a:solidFill>
        </p:grpSpPr>
        <p:sp>
          <p:nvSpPr>
            <p:cNvPr id="40" name="Rectangle 39">
              <a:extLst>
                <a:ext uri="{FF2B5EF4-FFF2-40B4-BE49-F238E27FC236}">
                  <a16:creationId xmlns:a16="http://schemas.microsoft.com/office/drawing/2014/main" id="{7271D655-9E58-48EA-AC30-E2010BCBDA19}"/>
                </a:ext>
              </a:extLst>
            </p:cNvPr>
            <p:cNvSpPr/>
            <p:nvPr/>
          </p:nvSpPr>
          <p:spPr>
            <a:xfrm>
              <a:off x="9750801" y="898256"/>
              <a:ext cx="2441199" cy="8820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50" name="Текст 78">
              <a:extLst>
                <a:ext uri="{FF2B5EF4-FFF2-40B4-BE49-F238E27FC236}">
                  <a16:creationId xmlns:a16="http://schemas.microsoft.com/office/drawing/2014/main" id="{EEAEE27E-C08F-4B34-BC55-6D9DA0BA47BD}"/>
                </a:ext>
              </a:extLst>
            </p:cNvPr>
            <p:cNvSpPr txBox="1">
              <a:spLocks/>
            </p:cNvSpPr>
            <p:nvPr/>
          </p:nvSpPr>
          <p:spPr>
            <a:xfrm>
              <a:off x="9996361" y="999213"/>
              <a:ext cx="1795697" cy="676093"/>
            </a:xfrm>
            <a:prstGeom prst="rect">
              <a:avLst/>
            </a:prstGeom>
            <a:grpFill/>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lgn="l" rtl="0">
                <a:defRPr/>
              </a:pPr>
              <a:r>
                <a:rPr lang="es-CO" sz="1600" dirty="0">
                  <a:solidFill>
                    <a:schemeClr val="bg1"/>
                  </a:solidFill>
                </a:rPr>
                <a:t>Incentivos al vendedor</a:t>
              </a:r>
              <a:endParaRPr kumimoji="0" lang="es-CO" sz="1600" i="0" u="none" strike="noStrike" kern="1200" cap="none" spc="0" normalizeH="0" baseline="0" dirty="0">
                <a:ln>
                  <a:noFill/>
                </a:ln>
                <a:solidFill>
                  <a:schemeClr val="bg1"/>
                </a:solidFill>
                <a:effectLst/>
                <a:uLnTx/>
                <a:uFillTx/>
              </a:endParaRPr>
            </a:p>
          </p:txBody>
        </p:sp>
        <p:sp>
          <p:nvSpPr>
            <p:cNvPr id="66" name="Rectangle 65">
              <a:extLst>
                <a:ext uri="{FF2B5EF4-FFF2-40B4-BE49-F238E27FC236}">
                  <a16:creationId xmlns:a16="http://schemas.microsoft.com/office/drawing/2014/main" id="{88578D20-A54A-4B1B-A723-6830A3C4E615}"/>
                </a:ext>
              </a:extLst>
            </p:cNvPr>
            <p:cNvSpPr/>
            <p:nvPr/>
          </p:nvSpPr>
          <p:spPr>
            <a:xfrm>
              <a:off x="9753701" y="1776263"/>
              <a:ext cx="2441199" cy="5081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grpSp>
      <p:sp>
        <p:nvSpPr>
          <p:cNvPr id="19" name="Rectangle 18">
            <a:extLst>
              <a:ext uri="{FF2B5EF4-FFF2-40B4-BE49-F238E27FC236}">
                <a16:creationId xmlns:a16="http://schemas.microsoft.com/office/drawing/2014/main" id="{5B40740E-31DA-4670-B45A-C0194D7EA20D}"/>
              </a:ext>
            </a:extLst>
          </p:cNvPr>
          <p:cNvSpPr/>
          <p:nvPr/>
        </p:nvSpPr>
        <p:spPr>
          <a:xfrm>
            <a:off x="-2982345" y="3823149"/>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latin typeface="Red Hat Display" panose="02010503040201060303" pitchFamily="2" charset="0"/>
              </a:rPr>
              <a:t>Si no se necesitan todos los cuadros, se pueden eliminar y se puede cambiar el tamaño de los demás cuadros para llenar el espacio. El texto también se puede personalizar.</a:t>
            </a:r>
          </a:p>
        </p:txBody>
      </p:sp>
    </p:spTree>
    <p:extLst>
      <p:ext uri="{BB962C8B-B14F-4D97-AF65-F5344CB8AC3E}">
        <p14:creationId xmlns:p14="http://schemas.microsoft.com/office/powerpoint/2010/main" val="75176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B7746-7BD9-47CB-B577-A590CC90F965}"/>
              </a:ext>
            </a:extLst>
          </p:cNvPr>
          <p:cNvSpPr/>
          <p:nvPr/>
        </p:nvSpPr>
        <p:spPr>
          <a:xfrm rot="5400000">
            <a:off x="2666421" y="-2668902"/>
            <a:ext cx="6856679" cy="12194479"/>
          </a:xfrm>
          <a:prstGeom prst="rect">
            <a:avLst/>
          </a:prstGeom>
          <a:solidFill>
            <a:srgbClr val="B6C6D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sp>
        <p:nvSpPr>
          <p:cNvPr id="11" name="Rectangle 10">
            <a:extLst>
              <a:ext uri="{FF2B5EF4-FFF2-40B4-BE49-F238E27FC236}">
                <a16:creationId xmlns:a16="http://schemas.microsoft.com/office/drawing/2014/main" id="{CA643686-3228-4E0F-82B6-2A1BFDF4317C}"/>
              </a:ext>
            </a:extLst>
          </p:cNvPr>
          <p:cNvSpPr/>
          <p:nvPr/>
        </p:nvSpPr>
        <p:spPr>
          <a:xfrm rot="5400000">
            <a:off x="5958297" y="1983204"/>
            <a:ext cx="1327766" cy="842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8" name="Graphic 7">
            <a:extLst>
              <a:ext uri="{FF2B5EF4-FFF2-40B4-BE49-F238E27FC236}">
                <a16:creationId xmlns:a16="http://schemas.microsoft.com/office/drawing/2014/main" id="{AB039547-47A7-40BE-8F57-2050DC12A1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2812"/>
            <a:ext cx="4026648" cy="4026648"/>
          </a:xfrm>
          <a:prstGeom prst="rect">
            <a:avLst/>
          </a:prstGeom>
        </p:spPr>
      </p:pic>
      <p:pic>
        <p:nvPicPr>
          <p:cNvPr id="9" name="Graphic 8">
            <a:extLst>
              <a:ext uri="{FF2B5EF4-FFF2-40B4-BE49-F238E27FC236}">
                <a16:creationId xmlns:a16="http://schemas.microsoft.com/office/drawing/2014/main" id="{F38A0D9B-D23E-479C-8852-47F0043180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1371" y="2904344"/>
            <a:ext cx="3944462" cy="3944462"/>
          </a:xfrm>
          <a:prstGeom prst="rect">
            <a:avLst/>
          </a:prstGeom>
        </p:spPr>
      </p:pic>
      <p:pic>
        <p:nvPicPr>
          <p:cNvPr id="10" name="Graphic 9">
            <a:extLst>
              <a:ext uri="{FF2B5EF4-FFF2-40B4-BE49-F238E27FC236}">
                <a16:creationId xmlns:a16="http://schemas.microsoft.com/office/drawing/2014/main" id="{8681F274-829C-4BEE-B9C2-C0B67BE1FC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596" y="4378814"/>
            <a:ext cx="2479184" cy="2479184"/>
          </a:xfrm>
          <a:prstGeom prst="rect">
            <a:avLst/>
          </a:prstGeom>
        </p:spPr>
      </p:pic>
      <p:pic>
        <p:nvPicPr>
          <p:cNvPr id="12" name="Graphic 11">
            <a:extLst>
              <a:ext uri="{FF2B5EF4-FFF2-40B4-BE49-F238E27FC236}">
                <a16:creationId xmlns:a16="http://schemas.microsoft.com/office/drawing/2014/main" id="{C8F24E0A-5E32-45F2-81E5-6033F5D69E23}"/>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rot="5400000" flipH="1">
            <a:off x="9482940" y="4138723"/>
            <a:ext cx="2717954" cy="2717954"/>
          </a:xfrm>
          <a:prstGeom prst="rect">
            <a:avLst/>
          </a:prstGeom>
        </p:spPr>
      </p:pic>
      <p:sp>
        <p:nvSpPr>
          <p:cNvPr id="34" name="Текст 7">
            <a:extLst>
              <a:ext uri="{FF2B5EF4-FFF2-40B4-BE49-F238E27FC236}">
                <a16:creationId xmlns:a16="http://schemas.microsoft.com/office/drawing/2014/main" id="{B66172AE-67F1-F441-A457-7F4CC4343E6E}"/>
              </a:ext>
            </a:extLst>
          </p:cNvPr>
          <p:cNvSpPr txBox="1">
            <a:spLocks/>
          </p:cNvSpPr>
          <p:nvPr/>
        </p:nvSpPr>
        <p:spPr>
          <a:xfrm>
            <a:off x="3447874" y="3071929"/>
            <a:ext cx="6926211"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s-CO" sz="7200" b="1" i="0" u="none" strike="noStrike" kern="1200" cap="none" spc="0" normalizeH="0" baseline="0" dirty="0">
                <a:ln w="25400">
                  <a:noFill/>
                </a:ln>
                <a:solidFill>
                  <a:srgbClr val="414143"/>
                </a:solidFill>
                <a:effectLst/>
                <a:uLnTx/>
                <a:uFillTx/>
                <a:latin typeface="Red Hat Display" panose="02010503040201060303" pitchFamily="2" charset="0"/>
                <a:ea typeface="+mn-ea"/>
                <a:cs typeface="+mn-cs"/>
              </a:rPr>
              <a:t>In </a:t>
            </a:r>
            <a:r>
              <a:rPr kumimoji="0" lang="es-CO" sz="7200" b="1" i="0" u="none" strike="noStrike" kern="1200" cap="none" spc="0" normalizeH="0" baseline="0" dirty="0" err="1">
                <a:ln w="25400">
                  <a:noFill/>
                </a:ln>
                <a:solidFill>
                  <a:srgbClr val="414143"/>
                </a:solidFill>
                <a:effectLst/>
                <a:uLnTx/>
                <a:uFillTx/>
                <a:latin typeface="Red Hat Display" panose="02010503040201060303" pitchFamily="2" charset="0"/>
                <a:ea typeface="+mn-ea"/>
                <a:cs typeface="+mn-cs"/>
              </a:rPr>
              <a:t>your</a:t>
            </a:r>
            <a:r>
              <a:rPr kumimoji="0" lang="es-CO" sz="7200" b="1" i="0" u="none" strike="noStrike" kern="1200" cap="none" spc="0" normalizeH="0" baseline="0" dirty="0">
                <a:ln w="25400">
                  <a:noFill/>
                </a:ln>
                <a:solidFill>
                  <a:srgbClr val="414143"/>
                </a:solidFill>
                <a:effectLst/>
                <a:uLnTx/>
                <a:uFillTx/>
                <a:latin typeface="Red Hat Display" panose="02010503040201060303" pitchFamily="2" charset="0"/>
                <a:ea typeface="+mn-ea"/>
                <a:cs typeface="+mn-cs"/>
              </a:rPr>
              <a:t> </a:t>
            </a:r>
            <a:r>
              <a:rPr kumimoji="0" lang="es-CO" sz="7200" b="1" i="0" u="none" strike="noStrike" kern="1200" cap="none" spc="0" normalizeH="0" baseline="0" dirty="0" err="1">
                <a:ln w="25400">
                  <a:noFill/>
                </a:ln>
                <a:solidFill>
                  <a:srgbClr val="414143"/>
                </a:solidFill>
                <a:effectLst/>
                <a:uLnTx/>
                <a:uFillTx/>
                <a:latin typeface="Red Hat Display" panose="02010503040201060303" pitchFamily="2" charset="0"/>
                <a:ea typeface="+mn-ea"/>
                <a:cs typeface="+mn-cs"/>
              </a:rPr>
              <a:t>corner</a:t>
            </a:r>
            <a:endParaRPr kumimoji="0" lang="es-CO" sz="1800" b="0" i="0" u="none" strike="noStrike" kern="1200" cap="none" spc="0" normalizeH="0" baseline="0" dirty="0">
              <a:ln>
                <a:noFill/>
              </a:ln>
              <a:solidFill>
                <a:srgbClr val="414143"/>
              </a:solidFill>
              <a:effectLst/>
              <a:uLnTx/>
              <a:uFillTx/>
              <a:latin typeface="Red Hat Display" panose="02010503040201060303" pitchFamily="2" charset="77"/>
              <a:ea typeface="+mn-ea"/>
              <a:cs typeface="+mn-cs"/>
            </a:endParaRPr>
          </a:p>
        </p:txBody>
      </p:sp>
      <p:pic>
        <p:nvPicPr>
          <p:cNvPr id="16" name="Graphic 15">
            <a:extLst>
              <a:ext uri="{FF2B5EF4-FFF2-40B4-BE49-F238E27FC236}">
                <a16:creationId xmlns:a16="http://schemas.microsoft.com/office/drawing/2014/main" id="{0B4CE500-D46D-0A42-A697-36D00BE026B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3143979" y="2679701"/>
            <a:ext cx="541531" cy="541531"/>
          </a:xfrm>
          <a:prstGeom prst="rect">
            <a:avLst/>
          </a:prstGeom>
        </p:spPr>
      </p:pic>
      <p:sp>
        <p:nvSpPr>
          <p:cNvPr id="4" name="Текст 7">
            <a:extLst>
              <a:ext uri="{FF2B5EF4-FFF2-40B4-BE49-F238E27FC236}">
                <a16:creationId xmlns:a16="http://schemas.microsoft.com/office/drawing/2014/main" id="{76ADACB3-B1C6-4510-A7CC-680DCC2BDE61}"/>
              </a:ext>
            </a:extLst>
          </p:cNvPr>
          <p:cNvSpPr txBox="1">
            <a:spLocks/>
          </p:cNvSpPr>
          <p:nvPr/>
        </p:nvSpPr>
        <p:spPr>
          <a:xfrm>
            <a:off x="287119" y="397907"/>
            <a:ext cx="3160756" cy="684273"/>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0"/>
              </a:spcBef>
              <a:spcAft>
                <a:spcPts val="0"/>
              </a:spcAft>
              <a:buClrTx/>
              <a:buSzPct val="100000"/>
              <a:buFontTx/>
              <a:buNone/>
              <a:tabLst/>
              <a:defRPr/>
            </a:pPr>
            <a:r>
              <a:rPr kumimoji="0" lang="en-US" sz="1800" b="1" i="0" u="none" strike="noStrike" kern="1200" cap="none" spc="0" normalizeH="0" baseline="0" noProof="0" dirty="0">
                <a:ln>
                  <a:noFill/>
                </a:ln>
                <a:solidFill>
                  <a:srgbClr val="424244"/>
                </a:solidFill>
                <a:effectLst/>
                <a:uLnTx/>
                <a:uFillTx/>
                <a:latin typeface="Red Hat Display" panose="02010503040201060303" pitchFamily="2" charset="77"/>
              </a:rPr>
              <a:t>Insertar nombre</a:t>
            </a:r>
            <a:endParaRPr lang="en-US" sz="1800" dirty="0">
              <a:solidFill>
                <a:srgbClr val="424244"/>
              </a:solidFill>
              <a:latin typeface="Red Hat Display" panose="02010503040201060303" pitchFamily="2" charset="77"/>
            </a:endParaRPr>
          </a:p>
          <a:p>
            <a:pPr marL="0" marR="0" lvl="0" indent="0" algn="l" defTabSz="1360314" rtl="0" eaLnBrk="1" fontAlgn="auto" latinLnBrk="0" hangingPunct="1">
              <a:lnSpc>
                <a:spcPct val="100000"/>
              </a:lnSpc>
              <a:spcBef>
                <a:spcPts val="0"/>
              </a:spcBef>
              <a:spcAft>
                <a:spcPts val="0"/>
              </a:spcAft>
              <a:buClrTx/>
              <a:buSzPct val="100000"/>
              <a:buFontTx/>
              <a:buNone/>
              <a:tabLst/>
              <a:defRPr/>
            </a:pPr>
            <a:r>
              <a:rPr kumimoji="0" lang="en-US" sz="18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Designaciones aquí</a:t>
            </a:r>
          </a:p>
        </p:txBody>
      </p:sp>
      <p:pic>
        <p:nvPicPr>
          <p:cNvPr id="3" name="Picture 2">
            <a:extLst>
              <a:ext uri="{FF2B5EF4-FFF2-40B4-BE49-F238E27FC236}">
                <a16:creationId xmlns:a16="http://schemas.microsoft.com/office/drawing/2014/main" id="{1661B933-1D75-415A-9F15-D24D16BFBBB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75388" y="5795633"/>
            <a:ext cx="2754208" cy="986698"/>
          </a:xfrm>
          <a:prstGeom prst="rect">
            <a:avLst/>
          </a:prstGeom>
        </p:spPr>
      </p:pic>
    </p:spTree>
    <p:extLst>
      <p:ext uri="{BB962C8B-B14F-4D97-AF65-F5344CB8AC3E}">
        <p14:creationId xmlns:p14="http://schemas.microsoft.com/office/powerpoint/2010/main" val="123276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8831A-4C12-49A2-8823-012BF7414FC7}"/>
              </a:ext>
            </a:extLst>
          </p:cNvPr>
          <p:cNvSpPr/>
          <p:nvPr/>
        </p:nvSpPr>
        <p:spPr>
          <a:xfrm>
            <a:off x="6320330" y="4537"/>
            <a:ext cx="5862046" cy="685346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6" name="Graphic 5">
            <a:extLst>
              <a:ext uri="{FF2B5EF4-FFF2-40B4-BE49-F238E27FC236}">
                <a16:creationId xmlns:a16="http://schemas.microsoft.com/office/drawing/2014/main" id="{AE532C41-764A-448F-9191-FBF647D6FF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flipH="1">
            <a:off x="6315291" y="978302"/>
            <a:ext cx="5897522" cy="5862046"/>
          </a:xfrm>
          <a:prstGeom prst="rect">
            <a:avLst/>
          </a:prstGeom>
        </p:spPr>
      </p:pic>
      <p:sp>
        <p:nvSpPr>
          <p:cNvPr id="9" name="Rectangle 8">
            <a:extLst>
              <a:ext uri="{FF2B5EF4-FFF2-40B4-BE49-F238E27FC236}">
                <a16:creationId xmlns:a16="http://schemas.microsoft.com/office/drawing/2014/main" id="{90F83769-9C81-4653-8BEA-E0BA75F9C966}"/>
              </a:ext>
            </a:extLst>
          </p:cNvPr>
          <p:cNvSpPr/>
          <p:nvPr/>
        </p:nvSpPr>
        <p:spPr>
          <a:xfrm>
            <a:off x="6332856" y="4788293"/>
            <a:ext cx="5862046" cy="2078921"/>
          </a:xfrm>
          <a:prstGeom prst="rect">
            <a:avLst/>
          </a:prstGeom>
          <a:solidFill>
            <a:srgbClr val="868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8" name="Graphic 7">
            <a:extLst>
              <a:ext uri="{FF2B5EF4-FFF2-40B4-BE49-F238E27FC236}">
                <a16:creationId xmlns:a16="http://schemas.microsoft.com/office/drawing/2014/main" id="{AD88F912-40BD-4458-86E4-A9C02B6240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flipH="1">
            <a:off x="6320329" y="1751365"/>
            <a:ext cx="5135099" cy="5135098"/>
          </a:xfrm>
          <a:prstGeom prst="rect">
            <a:avLst/>
          </a:prstGeom>
        </p:spPr>
      </p:pic>
      <p:pic>
        <p:nvPicPr>
          <p:cNvPr id="7" name="Graphic 6">
            <a:extLst>
              <a:ext uri="{FF2B5EF4-FFF2-40B4-BE49-F238E27FC236}">
                <a16:creationId xmlns:a16="http://schemas.microsoft.com/office/drawing/2014/main" id="{CCDB7BA8-6288-4058-B0B2-21EAAF8980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181012" y="0"/>
            <a:ext cx="4024968" cy="4024968"/>
          </a:xfrm>
          <a:prstGeom prst="rect">
            <a:avLst/>
          </a:prstGeom>
        </p:spPr>
      </p:pic>
      <p:pic>
        <p:nvPicPr>
          <p:cNvPr id="138" name="Picture 137" descr="A person sitting at a table  Description automatically generated">
            <a:extLst>
              <a:ext uri="{FF2B5EF4-FFF2-40B4-BE49-F238E27FC236}">
                <a16:creationId xmlns:a16="http://schemas.microsoft.com/office/drawing/2014/main" id="{BB9B6A2D-5FAF-4D45-B67D-34889DBAD319}"/>
              </a:ext>
            </a:extLst>
          </p:cNvPr>
          <p:cNvPicPr>
            <a:picLocks noChangeAspect="1"/>
          </p:cNvPicPr>
          <p:nvPr/>
        </p:nvPicPr>
        <p:blipFill rotWithShape="1">
          <a:blip r:embed="rId9">
            <a:extLst>
              <a:ext uri="{28A0092B-C50C-407E-A947-70E740481C1C}">
                <a14:useLocalDpi xmlns:a14="http://schemas.microsoft.com/office/drawing/2010/main"/>
              </a:ext>
            </a:extLst>
          </a:blip>
          <a:srcRect t="3846" b="23819"/>
          <a:stretch/>
        </p:blipFill>
        <p:spPr>
          <a:xfrm flipH="1">
            <a:off x="10629" y="1"/>
            <a:ext cx="6337717" cy="6867213"/>
          </a:xfrm>
          <a:prstGeom prst="rect">
            <a:avLst/>
          </a:prstGeom>
        </p:spPr>
      </p:pic>
      <p:sp>
        <p:nvSpPr>
          <p:cNvPr id="107" name="Rectangle 106">
            <a:extLst>
              <a:ext uri="{FF2B5EF4-FFF2-40B4-BE49-F238E27FC236}">
                <a16:creationId xmlns:a16="http://schemas.microsoft.com/office/drawing/2014/main" id="{210BDEEB-5677-45CD-8425-E650078A8DF5}"/>
              </a:ext>
            </a:extLst>
          </p:cNvPr>
          <p:cNvSpPr/>
          <p:nvPr/>
        </p:nvSpPr>
        <p:spPr>
          <a:xfrm>
            <a:off x="6707584" y="2976666"/>
            <a:ext cx="2677960" cy="543995"/>
          </a:xfrm>
          <a:prstGeom prst="rect">
            <a:avLst/>
          </a:prstGeom>
        </p:spPr>
        <p:txBody>
          <a:bodyPr wrap="square" lIns="0">
            <a:spAutoFit/>
          </a:bodyPr>
          <a:lstStyle/>
          <a:p>
            <a:pPr algn="ctr" rtl="0">
              <a:lnSpc>
                <a:spcPct val="80000"/>
              </a:lnSpc>
            </a:pPr>
            <a:r>
              <a:rPr lang="es-CO" b="1" dirty="0">
                <a:solidFill>
                  <a:srgbClr val="424244"/>
                </a:solidFill>
                <a:latin typeface="Red Hat Display" panose="02010503040201060303" pitchFamily="2" charset="77"/>
              </a:rPr>
              <a:t>Red de referencia global de ERA</a:t>
            </a:r>
          </a:p>
        </p:txBody>
      </p:sp>
      <p:sp>
        <p:nvSpPr>
          <p:cNvPr id="109" name="Rectangle 108">
            <a:extLst>
              <a:ext uri="{FF2B5EF4-FFF2-40B4-BE49-F238E27FC236}">
                <a16:creationId xmlns:a16="http://schemas.microsoft.com/office/drawing/2014/main" id="{C19FF285-0441-40D1-BB9A-4C1EC70CE2BC}"/>
              </a:ext>
            </a:extLst>
          </p:cNvPr>
          <p:cNvSpPr/>
          <p:nvPr/>
        </p:nvSpPr>
        <p:spPr>
          <a:xfrm>
            <a:off x="9498087" y="3699077"/>
            <a:ext cx="2256227" cy="840423"/>
          </a:xfrm>
          <a:prstGeom prst="rect">
            <a:avLst/>
          </a:prstGeom>
        </p:spPr>
        <p:txBody>
          <a:bodyPr wrap="square" lIns="0">
            <a:spAutoFit/>
          </a:bodyPr>
          <a:lstStyle/>
          <a:p>
            <a:pPr algn="ctr" rtl="0">
              <a:lnSpc>
                <a:spcPct val="80000"/>
              </a:lnSpc>
            </a:pPr>
            <a:r>
              <a:rPr lang="es-CO" sz="2000" b="1" dirty="0">
                <a:solidFill>
                  <a:srgbClr val="424244"/>
                </a:solidFill>
                <a:latin typeface="Red Hat Display" panose="02010503040201060303" pitchFamily="2" charset="77"/>
              </a:rPr>
              <a:t>Open House</a:t>
            </a:r>
          </a:p>
          <a:p>
            <a:pPr algn="ctr" rtl="0">
              <a:lnSpc>
                <a:spcPct val="80000"/>
              </a:lnSpc>
            </a:pPr>
            <a:r>
              <a:rPr lang="es-CO" sz="2000" b="1" dirty="0">
                <a:solidFill>
                  <a:srgbClr val="424244"/>
                </a:solidFill>
                <a:latin typeface="Red Hat Display" panose="02010503040201060303" pitchFamily="2" charset="77"/>
              </a:rPr>
              <a:t>para los consumidores</a:t>
            </a:r>
          </a:p>
        </p:txBody>
      </p:sp>
      <p:sp>
        <p:nvSpPr>
          <p:cNvPr id="120" name="Rectangle 119">
            <a:extLst>
              <a:ext uri="{FF2B5EF4-FFF2-40B4-BE49-F238E27FC236}">
                <a16:creationId xmlns:a16="http://schemas.microsoft.com/office/drawing/2014/main" id="{8045C458-95DC-40CE-AD21-6B4B5D621957}"/>
              </a:ext>
            </a:extLst>
          </p:cNvPr>
          <p:cNvSpPr/>
          <p:nvPr/>
        </p:nvSpPr>
        <p:spPr>
          <a:xfrm>
            <a:off x="9918518" y="635084"/>
            <a:ext cx="1987975" cy="594202"/>
          </a:xfrm>
          <a:prstGeom prst="rect">
            <a:avLst/>
          </a:prstGeom>
        </p:spPr>
        <p:txBody>
          <a:bodyPr wrap="square" lIns="0">
            <a:spAutoFit/>
          </a:bodyPr>
          <a:lstStyle/>
          <a:p>
            <a:pPr algn="ctr" rtl="0">
              <a:lnSpc>
                <a:spcPct val="80000"/>
              </a:lnSpc>
            </a:pPr>
            <a:r>
              <a:rPr lang="es-CO" sz="2000" b="1" dirty="0">
                <a:solidFill>
                  <a:srgbClr val="424244"/>
                </a:solidFill>
                <a:latin typeface="Red Hat Display" panose="02010503040201060303" pitchFamily="2" charset="77"/>
              </a:rPr>
              <a:t>Manténgase conectado</a:t>
            </a:r>
          </a:p>
        </p:txBody>
      </p:sp>
      <p:pic>
        <p:nvPicPr>
          <p:cNvPr id="152" name="Graphic 151">
            <a:extLst>
              <a:ext uri="{FF2B5EF4-FFF2-40B4-BE49-F238E27FC236}">
                <a16:creationId xmlns:a16="http://schemas.microsoft.com/office/drawing/2014/main" id="{3405E73F-17F8-4F60-AD03-DBF240D517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 y="-19249"/>
            <a:ext cx="5580854" cy="5135101"/>
          </a:xfrm>
          <a:prstGeom prst="rect">
            <a:avLst/>
          </a:prstGeom>
        </p:spPr>
      </p:pic>
      <p:sp>
        <p:nvSpPr>
          <p:cNvPr id="154" name="Текст 7">
            <a:extLst>
              <a:ext uri="{FF2B5EF4-FFF2-40B4-BE49-F238E27FC236}">
                <a16:creationId xmlns:a16="http://schemas.microsoft.com/office/drawing/2014/main" id="{4E387E7B-9DBB-4F63-B829-22FA2BA54671}"/>
              </a:ext>
            </a:extLst>
          </p:cNvPr>
          <p:cNvSpPr txBox="1">
            <a:spLocks/>
          </p:cNvSpPr>
          <p:nvPr/>
        </p:nvSpPr>
        <p:spPr>
          <a:xfrm>
            <a:off x="447444" y="498575"/>
            <a:ext cx="989348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Potenciando</a:t>
            </a:r>
          </a:p>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relaciones</a:t>
            </a:r>
            <a:endParaRPr kumimoji="0" lang="es-CO" sz="152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56" name="Graphic 155">
            <a:extLst>
              <a:ext uri="{FF2B5EF4-FFF2-40B4-BE49-F238E27FC236}">
                <a16:creationId xmlns:a16="http://schemas.microsoft.com/office/drawing/2014/main" id="{C9B98A3A-6C9F-4894-A314-D8651341B68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0800000">
            <a:off x="179939" y="169340"/>
            <a:ext cx="383346" cy="383346"/>
          </a:xfrm>
          <a:prstGeom prst="rect">
            <a:avLst/>
          </a:prstGeom>
        </p:spPr>
      </p:pic>
      <p:sp>
        <p:nvSpPr>
          <p:cNvPr id="23" name="Rectangle 22">
            <a:extLst>
              <a:ext uri="{FF2B5EF4-FFF2-40B4-BE49-F238E27FC236}">
                <a16:creationId xmlns:a16="http://schemas.microsoft.com/office/drawing/2014/main" id="{808814C3-F83B-4D85-A11F-8F8289B7423F}"/>
              </a:ext>
            </a:extLst>
          </p:cNvPr>
          <p:cNvSpPr/>
          <p:nvPr/>
        </p:nvSpPr>
        <p:spPr>
          <a:xfrm>
            <a:off x="-2982345" y="3823149"/>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El texto se puede personalizar y los bloques de color se pueden dejar vacíos si no se necesitan todos</a:t>
            </a:r>
          </a:p>
        </p:txBody>
      </p:sp>
      <p:sp>
        <p:nvSpPr>
          <p:cNvPr id="3" name="Rectangle 2">
            <a:extLst>
              <a:ext uri="{FF2B5EF4-FFF2-40B4-BE49-F238E27FC236}">
                <a16:creationId xmlns:a16="http://schemas.microsoft.com/office/drawing/2014/main" id="{40543632-9D18-4B8B-9569-1779256873AC}"/>
              </a:ext>
            </a:extLst>
          </p:cNvPr>
          <p:cNvSpPr/>
          <p:nvPr/>
        </p:nvSpPr>
        <p:spPr>
          <a:xfrm>
            <a:off x="6554888" y="660188"/>
            <a:ext cx="2094512" cy="765594"/>
          </a:xfrm>
          <a:prstGeom prst="rect">
            <a:avLst/>
          </a:prstGeom>
        </p:spPr>
        <p:txBody>
          <a:bodyPr wrap="square" lIns="0">
            <a:spAutoFit/>
          </a:bodyPr>
          <a:lstStyle/>
          <a:p>
            <a:pPr algn="ctr" rtl="0">
              <a:lnSpc>
                <a:spcPct val="80000"/>
              </a:lnSpc>
            </a:pPr>
            <a:r>
              <a:rPr lang="es-CO" b="1" dirty="0">
                <a:solidFill>
                  <a:srgbClr val="424244"/>
                </a:solidFill>
                <a:latin typeface="Red Hat Display" panose="02010503040201060303" pitchFamily="2" charset="77"/>
              </a:rPr>
              <a:t>Open House</a:t>
            </a:r>
          </a:p>
          <a:p>
            <a:pPr algn="ctr" rtl="0">
              <a:lnSpc>
                <a:spcPct val="80000"/>
              </a:lnSpc>
            </a:pPr>
            <a:r>
              <a:rPr lang="es-CO" b="1" dirty="0">
                <a:solidFill>
                  <a:srgbClr val="424244"/>
                </a:solidFill>
                <a:latin typeface="Red Hat Display" panose="02010503040201060303" pitchFamily="2" charset="77"/>
              </a:rPr>
              <a:t>para los corredores</a:t>
            </a:r>
          </a:p>
        </p:txBody>
      </p:sp>
      <p:sp>
        <p:nvSpPr>
          <p:cNvPr id="4" name="Rectangle 3">
            <a:extLst>
              <a:ext uri="{FF2B5EF4-FFF2-40B4-BE49-F238E27FC236}">
                <a16:creationId xmlns:a16="http://schemas.microsoft.com/office/drawing/2014/main" id="{7583DE2C-437A-4CF0-A895-F9DF3C0AFAA9}"/>
              </a:ext>
            </a:extLst>
          </p:cNvPr>
          <p:cNvSpPr/>
          <p:nvPr/>
        </p:nvSpPr>
        <p:spPr>
          <a:xfrm>
            <a:off x="8684516" y="5600335"/>
            <a:ext cx="2227989" cy="594202"/>
          </a:xfrm>
          <a:prstGeom prst="rect">
            <a:avLst/>
          </a:prstGeom>
        </p:spPr>
        <p:txBody>
          <a:bodyPr wrap="square" lIns="0">
            <a:spAutoFit/>
          </a:bodyPr>
          <a:lstStyle/>
          <a:p>
            <a:pPr algn="ctr">
              <a:lnSpc>
                <a:spcPct val="80000"/>
              </a:lnSpc>
            </a:pPr>
            <a:r>
              <a:rPr lang="es-CO" sz="2000" b="1" dirty="0">
                <a:solidFill>
                  <a:srgbClr val="424244"/>
                </a:solidFill>
                <a:latin typeface="Red Hat Display" panose="02010503040201060303" pitchFamily="2" charset="77"/>
              </a:rPr>
              <a:t>Programe exhibiciones</a:t>
            </a:r>
          </a:p>
        </p:txBody>
      </p:sp>
    </p:spTree>
    <p:extLst>
      <p:ext uri="{BB962C8B-B14F-4D97-AF65-F5344CB8AC3E}">
        <p14:creationId xmlns:p14="http://schemas.microsoft.com/office/powerpoint/2010/main" val="4152420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erson using a computer  Description automatically generated">
            <a:extLst>
              <a:ext uri="{FF2B5EF4-FFF2-40B4-BE49-F238E27FC236}">
                <a16:creationId xmlns:a16="http://schemas.microsoft.com/office/drawing/2014/main" id="{78948E37-2C40-4C59-B490-0592FDDAC8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853" t="7767" r="21228" b="2107"/>
          <a:stretch/>
        </p:blipFill>
        <p:spPr>
          <a:xfrm>
            <a:off x="-2" y="4177361"/>
            <a:ext cx="2940833" cy="2680639"/>
          </a:xfrm>
          <a:prstGeom prst="round1Rect">
            <a:avLst>
              <a:gd name="adj" fmla="val 39664"/>
            </a:avLst>
          </a:prstGeom>
        </p:spPr>
      </p:pic>
      <p:sp>
        <p:nvSpPr>
          <p:cNvPr id="87" name="Picture Placeholder 7">
            <a:extLst>
              <a:ext uri="{FF2B5EF4-FFF2-40B4-BE49-F238E27FC236}">
                <a16:creationId xmlns:a16="http://schemas.microsoft.com/office/drawing/2014/main" id="{6F9A29B5-6D72-408A-96E0-3F053D84E0F2}"/>
              </a:ext>
            </a:extLst>
          </p:cNvPr>
          <p:cNvSpPr>
            <a:spLocks noGrp="1"/>
          </p:cNvSpPr>
          <p:nvPr/>
        </p:nvSpPr>
        <p:spPr>
          <a:xfrm rot="5400000">
            <a:off x="3185963" y="1270212"/>
            <a:ext cx="2680634" cy="3017520"/>
          </a:xfrm>
          <a:prstGeom prst="rect">
            <a:avLst/>
          </a:prstGeom>
          <a:solidFill>
            <a:schemeClr val="bg1"/>
          </a:solidFill>
          <a:ln w="19050">
            <a:solidFill>
              <a:srgbClr val="E6E6E6"/>
            </a:solidFill>
          </a:ln>
        </p:spPr>
        <p:txBody>
          <a:bodyPr vert="horz" wrap="square" lIns="0" tIns="0" rIns="0" bIns="0" rtlCol="0" anchor="ctr">
            <a:noAutofit/>
          </a:bodyPr>
          <a:lstStyle/>
          <a:p>
            <a:pPr algn="l" rtl="0"/>
            <a:endParaRPr lang="en-US" dirty="0"/>
          </a:p>
        </p:txBody>
      </p:sp>
      <p:pic>
        <p:nvPicPr>
          <p:cNvPr id="155" name="Picture 154">
            <a:extLst>
              <a:ext uri="{FF2B5EF4-FFF2-40B4-BE49-F238E27FC236}">
                <a16:creationId xmlns:a16="http://schemas.microsoft.com/office/drawing/2014/main" id="{09C02C1A-9021-4D9C-9ED2-8480FA2017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978" t="45831" r="40884" b="8345"/>
          <a:stretch/>
        </p:blipFill>
        <p:spPr>
          <a:xfrm>
            <a:off x="9173514" y="1438649"/>
            <a:ext cx="3018486" cy="2680634"/>
          </a:xfrm>
          <a:prstGeom prst="round1Rect">
            <a:avLst>
              <a:gd name="adj" fmla="val 35912"/>
            </a:avLst>
          </a:prstGeom>
        </p:spPr>
      </p:pic>
      <p:sp>
        <p:nvSpPr>
          <p:cNvPr id="54" name="Текст 7">
            <a:extLst>
              <a:ext uri="{FF2B5EF4-FFF2-40B4-BE49-F238E27FC236}">
                <a16:creationId xmlns:a16="http://schemas.microsoft.com/office/drawing/2014/main" id="{43B0170C-C9B8-45D3-9733-695F32350EFF}"/>
              </a:ext>
            </a:extLst>
          </p:cNvPr>
          <p:cNvSpPr txBox="1">
            <a:spLocks/>
          </p:cNvSpPr>
          <p:nvPr/>
        </p:nvSpPr>
        <p:spPr>
          <a:xfrm>
            <a:off x="436845" y="498575"/>
            <a:ext cx="989348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dirty="0">
                <a:solidFill>
                  <a:srgbClr val="424244"/>
                </a:solidFill>
                <a:latin typeface="Red Hat Display" panose="02010503040201060303" pitchFamily="2" charset="77"/>
              </a:rPr>
              <a:t>Aplique</a:t>
            </a: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 </a:t>
            </a:r>
            <a:r>
              <a:rPr lang="es-CO" sz="4400" dirty="0">
                <a:solidFill>
                  <a:srgbClr val="424244"/>
                </a:solidFill>
                <a:latin typeface="Red Hat Display" panose="02010503040201060303" pitchFamily="2" charset="77"/>
              </a:rPr>
              <a:t>mercadeo</a:t>
            </a: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 </a:t>
            </a:r>
            <a:r>
              <a:rPr lang="es-CO" sz="4400" b="0" dirty="0">
                <a:solidFill>
                  <a:srgbClr val="424244"/>
                </a:solidFill>
                <a:latin typeface="Red Hat Display" panose="02010503040201060303" pitchFamily="2" charset="77"/>
              </a:rPr>
              <a:t>a su</a:t>
            </a:r>
            <a:r>
              <a:rPr kumimoji="0" lang="es-CO" sz="44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 propiedad</a:t>
            </a:r>
            <a:endParaRPr kumimoji="0" lang="es-CO"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56" name="Graphic 55">
            <a:extLst>
              <a:ext uri="{FF2B5EF4-FFF2-40B4-BE49-F238E27FC236}">
                <a16:creationId xmlns:a16="http://schemas.microsoft.com/office/drawing/2014/main" id="{090A70FD-F2A1-4CE8-BBA7-4645D6117FC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169340" y="169340"/>
            <a:ext cx="383346" cy="383346"/>
          </a:xfrm>
          <a:prstGeom prst="rect">
            <a:avLst/>
          </a:prstGeom>
        </p:spPr>
      </p:pic>
      <p:sp>
        <p:nvSpPr>
          <p:cNvPr id="23" name="Picture Placeholder 7">
            <a:extLst>
              <a:ext uri="{FF2B5EF4-FFF2-40B4-BE49-F238E27FC236}">
                <a16:creationId xmlns:a16="http://schemas.microsoft.com/office/drawing/2014/main" id="{F5DCFEFE-7CC5-47C6-9743-7A289E4011C2}"/>
              </a:ext>
            </a:extLst>
          </p:cNvPr>
          <p:cNvSpPr>
            <a:spLocks noGrp="1"/>
          </p:cNvSpPr>
          <p:nvPr/>
        </p:nvSpPr>
        <p:spPr>
          <a:xfrm rot="5400000">
            <a:off x="9342922" y="4008924"/>
            <a:ext cx="2680635" cy="3017520"/>
          </a:xfrm>
          <a:prstGeom prst="rect">
            <a:avLst/>
          </a:prstGeom>
          <a:solidFill>
            <a:schemeClr val="bg1">
              <a:lumMod val="65000"/>
            </a:schemeClr>
          </a:solidFill>
          <a:ln>
            <a:noFill/>
          </a:ln>
        </p:spPr>
        <p:txBody>
          <a:bodyPr vert="horz" wrap="square" lIns="0" tIns="0" rIns="0" bIns="0" rtlCol="0" anchor="ctr">
            <a:noAutofit/>
          </a:bodyPr>
          <a:lstStyle/>
          <a:p>
            <a:pPr algn="l" rtl="0"/>
            <a:endParaRPr lang="en-US" dirty="0"/>
          </a:p>
        </p:txBody>
      </p:sp>
      <p:sp>
        <p:nvSpPr>
          <p:cNvPr id="66" name="Picture Placeholder 7">
            <a:extLst>
              <a:ext uri="{FF2B5EF4-FFF2-40B4-BE49-F238E27FC236}">
                <a16:creationId xmlns:a16="http://schemas.microsoft.com/office/drawing/2014/main" id="{9AAB2D85-20B5-489B-87EA-29242FBE44AC}"/>
              </a:ext>
            </a:extLst>
          </p:cNvPr>
          <p:cNvSpPr>
            <a:spLocks noGrp="1"/>
          </p:cNvSpPr>
          <p:nvPr/>
        </p:nvSpPr>
        <p:spPr>
          <a:xfrm rot="5400000">
            <a:off x="6264441" y="4008923"/>
            <a:ext cx="2680637" cy="3017520"/>
          </a:xfrm>
          <a:prstGeom prst="rect">
            <a:avLst/>
          </a:prstGeom>
          <a:solidFill>
            <a:schemeClr val="bg1"/>
          </a:solidFill>
          <a:ln w="19050">
            <a:solidFill>
              <a:srgbClr val="E6E6E6"/>
            </a:solidFill>
          </a:ln>
        </p:spPr>
        <p:txBody>
          <a:bodyPr vert="horz" wrap="square" lIns="0" tIns="0" rIns="0" bIns="0" rtlCol="0" anchor="ctr">
            <a:noAutofit/>
          </a:bodyPr>
          <a:lstStyle/>
          <a:p>
            <a:pPr algn="l" rtl="0"/>
            <a:endParaRPr lang="en-US" dirty="0"/>
          </a:p>
        </p:txBody>
      </p:sp>
      <p:sp>
        <p:nvSpPr>
          <p:cNvPr id="67" name="Picture Placeholder 7">
            <a:extLst>
              <a:ext uri="{FF2B5EF4-FFF2-40B4-BE49-F238E27FC236}">
                <a16:creationId xmlns:a16="http://schemas.microsoft.com/office/drawing/2014/main" id="{B277D00E-983B-47BB-8B8E-92778D7DB8E8}"/>
              </a:ext>
            </a:extLst>
          </p:cNvPr>
          <p:cNvSpPr>
            <a:spLocks noGrp="1"/>
          </p:cNvSpPr>
          <p:nvPr/>
        </p:nvSpPr>
        <p:spPr>
          <a:xfrm rot="5400000">
            <a:off x="3185963" y="4008925"/>
            <a:ext cx="2680634" cy="3017520"/>
          </a:xfrm>
          <a:prstGeom prst="rect">
            <a:avLst/>
          </a:prstGeom>
          <a:solidFill>
            <a:schemeClr val="tx1">
              <a:lumMod val="20000"/>
              <a:lumOff val="80000"/>
            </a:schemeClr>
          </a:solidFill>
          <a:ln>
            <a:noFill/>
          </a:ln>
        </p:spPr>
        <p:txBody>
          <a:bodyPr vert="horz" wrap="square" lIns="0" tIns="0" rIns="0" bIns="0" rtlCol="0" anchor="ctr">
            <a:noAutofit/>
          </a:bodyPr>
          <a:lstStyle/>
          <a:p>
            <a:pPr algn="l" rtl="0"/>
            <a:endParaRPr lang="en-US" dirty="0"/>
          </a:p>
        </p:txBody>
      </p:sp>
      <p:sp>
        <p:nvSpPr>
          <p:cNvPr id="86" name="Picture Placeholder 7">
            <a:extLst>
              <a:ext uri="{FF2B5EF4-FFF2-40B4-BE49-F238E27FC236}">
                <a16:creationId xmlns:a16="http://schemas.microsoft.com/office/drawing/2014/main" id="{5ABB079B-EB51-4BD7-ABCF-ED1483EF41C0}"/>
              </a:ext>
            </a:extLst>
          </p:cNvPr>
          <p:cNvSpPr>
            <a:spLocks noGrp="1"/>
          </p:cNvSpPr>
          <p:nvPr/>
        </p:nvSpPr>
        <p:spPr>
          <a:xfrm rot="5400000">
            <a:off x="6264441" y="1270210"/>
            <a:ext cx="2680637" cy="3017520"/>
          </a:xfrm>
          <a:prstGeom prst="rect">
            <a:avLst/>
          </a:prstGeom>
          <a:solidFill>
            <a:schemeClr val="bg1">
              <a:lumMod val="65000"/>
            </a:schemeClr>
          </a:solidFill>
          <a:ln>
            <a:noFill/>
          </a:ln>
        </p:spPr>
        <p:txBody>
          <a:bodyPr vert="horz" wrap="square" lIns="0" tIns="0" rIns="0" bIns="0" rtlCol="0" anchor="ctr">
            <a:noAutofit/>
          </a:bodyPr>
          <a:lstStyle/>
          <a:p>
            <a:pPr algn="l" rtl="0"/>
            <a:endParaRPr lang="en-US" dirty="0"/>
          </a:p>
        </p:txBody>
      </p:sp>
      <p:sp>
        <p:nvSpPr>
          <p:cNvPr id="88" name="Picture Placeholder 7">
            <a:extLst>
              <a:ext uri="{FF2B5EF4-FFF2-40B4-BE49-F238E27FC236}">
                <a16:creationId xmlns:a16="http://schemas.microsoft.com/office/drawing/2014/main" id="{257508E7-7884-4D13-8596-3E2B12E07DA6}"/>
              </a:ext>
            </a:extLst>
          </p:cNvPr>
          <p:cNvSpPr>
            <a:spLocks noGrp="1"/>
          </p:cNvSpPr>
          <p:nvPr/>
        </p:nvSpPr>
        <p:spPr>
          <a:xfrm rot="5400000">
            <a:off x="137962" y="1300691"/>
            <a:ext cx="2680635" cy="2956560"/>
          </a:xfrm>
          <a:prstGeom prst="rect">
            <a:avLst/>
          </a:prstGeom>
          <a:solidFill>
            <a:schemeClr val="tx1">
              <a:lumMod val="20000"/>
              <a:lumOff val="80000"/>
            </a:schemeClr>
          </a:solidFill>
          <a:ln>
            <a:noFill/>
          </a:ln>
        </p:spPr>
        <p:txBody>
          <a:bodyPr vert="horz" wrap="square" lIns="0" tIns="0" rIns="0" bIns="0" rtlCol="0" anchor="ctr">
            <a:noAutofit/>
          </a:bodyPr>
          <a:lstStyle/>
          <a:p>
            <a:pPr algn="l" rtl="0"/>
            <a:endParaRPr lang="en-US" dirty="0"/>
          </a:p>
        </p:txBody>
      </p:sp>
      <p:pic>
        <p:nvPicPr>
          <p:cNvPr id="100" name="Graphic 99">
            <a:extLst>
              <a:ext uri="{FF2B5EF4-FFF2-40B4-BE49-F238E27FC236}">
                <a16:creationId xmlns:a16="http://schemas.microsoft.com/office/drawing/2014/main" id="{DFDC01A2-625C-446B-9A8A-6C445AB03E6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flipH="1">
            <a:off x="3017524" y="1438650"/>
            <a:ext cx="729987" cy="729987"/>
          </a:xfrm>
          <a:prstGeom prst="rect">
            <a:avLst/>
          </a:prstGeom>
        </p:spPr>
      </p:pic>
      <p:pic>
        <p:nvPicPr>
          <p:cNvPr id="101" name="Graphic 100">
            <a:extLst>
              <a:ext uri="{FF2B5EF4-FFF2-40B4-BE49-F238E27FC236}">
                <a16:creationId xmlns:a16="http://schemas.microsoft.com/office/drawing/2014/main" id="{492761CF-3B87-4B97-B101-A3E4459648B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flipH="1">
            <a:off x="9174476" y="1438650"/>
            <a:ext cx="729987" cy="729987"/>
          </a:xfrm>
          <a:prstGeom prst="rect">
            <a:avLst/>
          </a:prstGeom>
        </p:spPr>
      </p:pic>
      <p:pic>
        <p:nvPicPr>
          <p:cNvPr id="104" name="Graphic 103">
            <a:extLst>
              <a:ext uri="{FF2B5EF4-FFF2-40B4-BE49-F238E27FC236}">
                <a16:creationId xmlns:a16="http://schemas.microsoft.com/office/drawing/2014/main" id="{E165EBF6-4AF4-4652-972C-13565CEFBECB}"/>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flipH="1">
            <a:off x="0" y="4177362"/>
            <a:ext cx="729987" cy="729987"/>
          </a:xfrm>
          <a:prstGeom prst="rect">
            <a:avLst/>
          </a:prstGeom>
        </p:spPr>
      </p:pic>
      <p:pic>
        <p:nvPicPr>
          <p:cNvPr id="105" name="Graphic 104">
            <a:extLst>
              <a:ext uri="{FF2B5EF4-FFF2-40B4-BE49-F238E27FC236}">
                <a16:creationId xmlns:a16="http://schemas.microsoft.com/office/drawing/2014/main" id="{583ECADF-FB88-4D01-9769-3B7E12FF377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flipH="1">
            <a:off x="6095999" y="4177362"/>
            <a:ext cx="729987" cy="729987"/>
          </a:xfrm>
          <a:prstGeom prst="rect">
            <a:avLst/>
          </a:prstGeom>
        </p:spPr>
      </p:pic>
      <p:pic>
        <p:nvPicPr>
          <p:cNvPr id="111" name="Picture 2" descr="Google">
            <a:extLst>
              <a:ext uri="{FF2B5EF4-FFF2-40B4-BE49-F238E27FC236}">
                <a16:creationId xmlns:a16="http://schemas.microsoft.com/office/drawing/2014/main" id="{B81EF4ED-D28D-4583-96E8-1506183A134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042047" y="5366576"/>
            <a:ext cx="1078748" cy="449478"/>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a:extLst>
              <a:ext uri="{FF2B5EF4-FFF2-40B4-BE49-F238E27FC236}">
                <a16:creationId xmlns:a16="http://schemas.microsoft.com/office/drawing/2014/main" id="{938CC93A-04A9-45EA-A66E-CDB1AB9D617B}"/>
              </a:ext>
            </a:extLst>
          </p:cNvPr>
          <p:cNvSpPr/>
          <p:nvPr/>
        </p:nvSpPr>
        <p:spPr>
          <a:xfrm>
            <a:off x="9477375" y="5308544"/>
            <a:ext cx="2447925" cy="765594"/>
          </a:xfrm>
          <a:prstGeom prst="rect">
            <a:avLst/>
          </a:prstGeom>
        </p:spPr>
        <p:txBody>
          <a:bodyPr wrap="square" lIns="0">
            <a:spAutoFit/>
          </a:bodyPr>
          <a:lstStyle/>
          <a:p>
            <a:pPr algn="ctr" rtl="0">
              <a:lnSpc>
                <a:spcPct val="80000"/>
              </a:lnSpc>
            </a:pPr>
            <a:r>
              <a:rPr lang="en-US" b="1" dirty="0">
                <a:solidFill>
                  <a:srgbClr val="424244"/>
                </a:solidFill>
                <a:latin typeface="Red Hat Display" panose="02010503040201060303" pitchFamily="2" charset="77"/>
              </a:rPr>
              <a:t>Sitio web de la </a:t>
            </a:r>
            <a:r>
              <a:rPr lang="en-US" b="1" dirty="0" err="1">
                <a:solidFill>
                  <a:srgbClr val="424244"/>
                </a:solidFill>
                <a:latin typeface="Red Hat Display" panose="02010503040201060303" pitchFamily="2" charset="77"/>
              </a:rPr>
              <a:t>propiedad</a:t>
            </a:r>
            <a:endParaRPr lang="en-US" b="1" dirty="0">
              <a:solidFill>
                <a:srgbClr val="424244"/>
              </a:solidFill>
              <a:latin typeface="Red Hat Display" panose="02010503040201060303" pitchFamily="2" charset="77"/>
            </a:endParaRPr>
          </a:p>
          <a:p>
            <a:pPr algn="ctr" rtl="0">
              <a:lnSpc>
                <a:spcPct val="80000"/>
              </a:lnSpc>
            </a:pPr>
            <a:endParaRPr lang="en-US" b="1" dirty="0">
              <a:solidFill>
                <a:srgbClr val="424244"/>
              </a:solidFill>
              <a:latin typeface="Red Hat Display" panose="02010503040201060303" pitchFamily="2" charset="77"/>
            </a:endParaRPr>
          </a:p>
        </p:txBody>
      </p:sp>
      <p:sp>
        <p:nvSpPr>
          <p:cNvPr id="115" name="Rectangle 114">
            <a:extLst>
              <a:ext uri="{FF2B5EF4-FFF2-40B4-BE49-F238E27FC236}">
                <a16:creationId xmlns:a16="http://schemas.microsoft.com/office/drawing/2014/main" id="{29E75B0F-D0B5-4061-8918-A0ED65087D42}"/>
              </a:ext>
            </a:extLst>
          </p:cNvPr>
          <p:cNvSpPr/>
          <p:nvPr/>
        </p:nvSpPr>
        <p:spPr>
          <a:xfrm>
            <a:off x="3554162" y="5419343"/>
            <a:ext cx="1944235" cy="543995"/>
          </a:xfrm>
          <a:prstGeom prst="rect">
            <a:avLst/>
          </a:prstGeom>
        </p:spPr>
        <p:txBody>
          <a:bodyPr wrap="square" lIns="0">
            <a:spAutoFit/>
          </a:bodyPr>
          <a:lstStyle/>
          <a:p>
            <a:pPr algn="ctr" rtl="0">
              <a:lnSpc>
                <a:spcPct val="80000"/>
              </a:lnSpc>
            </a:pPr>
            <a:r>
              <a:rPr lang="en-US" b="1" dirty="0">
                <a:solidFill>
                  <a:srgbClr val="424244"/>
                </a:solidFill>
                <a:latin typeface="Red Hat Display" panose="02010503040201060303" pitchFamily="2" charset="77"/>
              </a:rPr>
              <a:t>Tecnología de respuesta rápida</a:t>
            </a:r>
          </a:p>
        </p:txBody>
      </p:sp>
      <p:sp>
        <p:nvSpPr>
          <p:cNvPr id="117" name="Rectangle 116">
            <a:extLst>
              <a:ext uri="{FF2B5EF4-FFF2-40B4-BE49-F238E27FC236}">
                <a16:creationId xmlns:a16="http://schemas.microsoft.com/office/drawing/2014/main" id="{E311FBBD-2216-4A52-AE0D-B6957A61B39B}"/>
              </a:ext>
            </a:extLst>
          </p:cNvPr>
          <p:cNvSpPr/>
          <p:nvPr/>
        </p:nvSpPr>
        <p:spPr>
          <a:xfrm>
            <a:off x="6767656" y="2617772"/>
            <a:ext cx="1674206" cy="322396"/>
          </a:xfrm>
          <a:prstGeom prst="rect">
            <a:avLst/>
          </a:prstGeom>
        </p:spPr>
        <p:txBody>
          <a:bodyPr wrap="square" lIns="0">
            <a:spAutoFit/>
          </a:bodyPr>
          <a:lstStyle/>
          <a:p>
            <a:pPr algn="ctr" rtl="0">
              <a:lnSpc>
                <a:spcPct val="80000"/>
              </a:lnSpc>
            </a:pPr>
            <a:r>
              <a:rPr lang="en-US" b="1" dirty="0">
                <a:solidFill>
                  <a:srgbClr val="424244"/>
                </a:solidFill>
                <a:latin typeface="Red Hat Display" panose="02010503040201060303" pitchFamily="2" charset="77"/>
              </a:rPr>
              <a:t>MLS</a:t>
            </a:r>
          </a:p>
        </p:txBody>
      </p:sp>
      <p:sp>
        <p:nvSpPr>
          <p:cNvPr id="119" name="Rectangle 118">
            <a:extLst>
              <a:ext uri="{FF2B5EF4-FFF2-40B4-BE49-F238E27FC236}">
                <a16:creationId xmlns:a16="http://schemas.microsoft.com/office/drawing/2014/main" id="{F83319CF-66D7-48B5-A91F-4AEBA3B1274B}"/>
              </a:ext>
            </a:extLst>
          </p:cNvPr>
          <p:cNvSpPr/>
          <p:nvPr/>
        </p:nvSpPr>
        <p:spPr>
          <a:xfrm>
            <a:off x="641176" y="2617772"/>
            <a:ext cx="1674206" cy="322396"/>
          </a:xfrm>
          <a:prstGeom prst="rect">
            <a:avLst/>
          </a:prstGeom>
        </p:spPr>
        <p:txBody>
          <a:bodyPr wrap="square" lIns="0">
            <a:spAutoFit/>
          </a:bodyPr>
          <a:lstStyle/>
          <a:p>
            <a:pPr algn="ctr" rtl="0">
              <a:lnSpc>
                <a:spcPct val="80000"/>
              </a:lnSpc>
            </a:pPr>
            <a:r>
              <a:rPr lang="en-US" b="1" dirty="0">
                <a:solidFill>
                  <a:srgbClr val="424244"/>
                </a:solidFill>
                <a:latin typeface="Red Hat Display" panose="02010503040201060303" pitchFamily="2" charset="77"/>
              </a:rPr>
              <a:t>ERA.com</a:t>
            </a:r>
          </a:p>
        </p:txBody>
      </p:sp>
      <p:sp>
        <p:nvSpPr>
          <p:cNvPr id="28" name="Rectangle 27">
            <a:extLst>
              <a:ext uri="{FF2B5EF4-FFF2-40B4-BE49-F238E27FC236}">
                <a16:creationId xmlns:a16="http://schemas.microsoft.com/office/drawing/2014/main" id="{9EEDB158-D345-40C5-972E-60445D1E127A}"/>
              </a:ext>
            </a:extLst>
          </p:cNvPr>
          <p:cNvSpPr/>
          <p:nvPr/>
        </p:nvSpPr>
        <p:spPr>
          <a:xfrm>
            <a:off x="-2873800" y="336589"/>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El texto se puede personalizar y los elementos se pueden agregar y eliminar de los cuadros según sea necesario</a:t>
            </a:r>
            <a:r>
              <a:rPr lang="en-US" sz="1400" dirty="0">
                <a:latin typeface="Red Hat Display" panose="02010503040201060303" pitchFamily="2" charset="0"/>
              </a:rPr>
              <a:t>.</a:t>
            </a:r>
          </a:p>
        </p:txBody>
      </p:sp>
      <p:pic>
        <p:nvPicPr>
          <p:cNvPr id="3" name="Picture 2" descr="A picture containing drawing  Description automatically generated">
            <a:extLst>
              <a:ext uri="{FF2B5EF4-FFF2-40B4-BE49-F238E27FC236}">
                <a16:creationId xmlns:a16="http://schemas.microsoft.com/office/drawing/2014/main" id="{ACF46427-B44A-4DED-95FD-758CEB49AE2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32438" y="5884762"/>
            <a:ext cx="1497965" cy="280507"/>
          </a:xfrm>
          <a:prstGeom prst="rect">
            <a:avLst/>
          </a:prstGeom>
        </p:spPr>
      </p:pic>
      <p:sp>
        <p:nvSpPr>
          <p:cNvPr id="2" name="Rectangle 1">
            <a:extLst>
              <a:ext uri="{FF2B5EF4-FFF2-40B4-BE49-F238E27FC236}">
                <a16:creationId xmlns:a16="http://schemas.microsoft.com/office/drawing/2014/main" id="{A51BD33A-73E3-473B-8277-E9A79DD78600}"/>
              </a:ext>
            </a:extLst>
          </p:cNvPr>
          <p:cNvSpPr/>
          <p:nvPr/>
        </p:nvSpPr>
        <p:spPr>
          <a:xfrm>
            <a:off x="6571682" y="4744805"/>
            <a:ext cx="2308834" cy="543995"/>
          </a:xfrm>
          <a:prstGeom prst="rect">
            <a:avLst/>
          </a:prstGeom>
        </p:spPr>
        <p:txBody>
          <a:bodyPr wrap="square" lIns="0">
            <a:spAutoFit/>
          </a:bodyPr>
          <a:lstStyle/>
          <a:p>
            <a:pPr algn="ctr" rtl="0">
              <a:lnSpc>
                <a:spcPct val="80000"/>
              </a:lnSpc>
            </a:pPr>
            <a:r>
              <a:rPr lang="en-US" b="1" dirty="0">
                <a:solidFill>
                  <a:srgbClr val="424244"/>
                </a:solidFill>
                <a:latin typeface="Red Hat Display" panose="02010503040201060303" pitchFamily="2" charset="77"/>
              </a:rPr>
              <a:t>Listado</a:t>
            </a:r>
          </a:p>
          <a:p>
            <a:pPr algn="ctr" rtl="0">
              <a:lnSpc>
                <a:spcPct val="80000"/>
              </a:lnSpc>
            </a:pPr>
            <a:r>
              <a:rPr lang="en-US" b="1" dirty="0">
                <a:solidFill>
                  <a:srgbClr val="424244"/>
                </a:solidFill>
                <a:latin typeface="Red Hat Display" panose="02010503040201060303" pitchFamily="2" charset="77"/>
              </a:rPr>
              <a:t> Distribución y SEM </a:t>
            </a:r>
          </a:p>
        </p:txBody>
      </p:sp>
      <p:sp>
        <p:nvSpPr>
          <p:cNvPr id="31" name="Rectangle 30">
            <a:extLst>
              <a:ext uri="{FF2B5EF4-FFF2-40B4-BE49-F238E27FC236}">
                <a16:creationId xmlns:a16="http://schemas.microsoft.com/office/drawing/2014/main" id="{4197F844-D733-4FCB-A20A-F800428318BC}"/>
              </a:ext>
            </a:extLst>
          </p:cNvPr>
          <p:cNvSpPr/>
          <p:nvPr/>
        </p:nvSpPr>
        <p:spPr>
          <a:xfrm>
            <a:off x="-2875594" y="2121309"/>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Agregue el código de demostración </a:t>
            </a:r>
            <a:r>
              <a:rPr lang="es-CO" sz="1400" dirty="0" err="1">
                <a:latin typeface="Red Hat Display" panose="02010503040201060303" pitchFamily="2" charset="0"/>
              </a:rPr>
              <a:t>TextERA</a:t>
            </a:r>
            <a:r>
              <a:rPr lang="es-CO" sz="1400" dirty="0">
                <a:latin typeface="Red Hat Display" panose="02010503040201060303" pitchFamily="2" charset="0"/>
              </a:rPr>
              <a:t> de su empresa para dar un ejemplo en vivo</a:t>
            </a:r>
          </a:p>
        </p:txBody>
      </p:sp>
      <p:sp>
        <p:nvSpPr>
          <p:cNvPr id="4" name="Rectangle 3">
            <a:extLst>
              <a:ext uri="{FF2B5EF4-FFF2-40B4-BE49-F238E27FC236}">
                <a16:creationId xmlns:a16="http://schemas.microsoft.com/office/drawing/2014/main" id="{8E364F49-BDFA-49E8-9073-0142D39DD456}"/>
              </a:ext>
            </a:extLst>
          </p:cNvPr>
          <p:cNvSpPr/>
          <p:nvPr/>
        </p:nvSpPr>
        <p:spPr>
          <a:xfrm>
            <a:off x="-2866886" y="3946364"/>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Hay diapositivas de apoyo adicionales en el APÉNDICE que puede mover a la sección de mercadeo si desea ampliar los diferentes programas disponibles.</a:t>
            </a:r>
          </a:p>
        </p:txBody>
      </p:sp>
      <p:sp>
        <p:nvSpPr>
          <p:cNvPr id="43" name="Rectangle 42">
            <a:extLst>
              <a:ext uri="{FF2B5EF4-FFF2-40B4-BE49-F238E27FC236}">
                <a16:creationId xmlns:a16="http://schemas.microsoft.com/office/drawing/2014/main" id="{699CA10B-837F-45A0-856C-98507AF839A8}"/>
              </a:ext>
            </a:extLst>
          </p:cNvPr>
          <p:cNvSpPr/>
          <p:nvPr/>
        </p:nvSpPr>
        <p:spPr>
          <a:xfrm>
            <a:off x="4271562" y="2682654"/>
            <a:ext cx="1268262" cy="338554"/>
          </a:xfrm>
          <a:prstGeom prst="rect">
            <a:avLst/>
          </a:prstGeom>
        </p:spPr>
        <p:txBody>
          <a:bodyPr wrap="square">
            <a:spAutoFit/>
          </a:bodyPr>
          <a:lstStyle/>
          <a:p>
            <a:r>
              <a:rPr lang="en-US" sz="1600" b="1" dirty="0">
                <a:solidFill>
                  <a:schemeClr val="bg1"/>
                </a:solidFill>
                <a:latin typeface="Red Hat Display" panose="020B0604020202020204" charset="0"/>
              </a:rPr>
              <a:t>ERA</a:t>
            </a:r>
            <a:endParaRPr lang="en-US" sz="1600" dirty="0">
              <a:solidFill>
                <a:schemeClr val="bg1"/>
              </a:solidFill>
              <a:latin typeface="Red Hat Display" panose="020B0604020202020204" charset="0"/>
            </a:endParaRPr>
          </a:p>
        </p:txBody>
      </p:sp>
      <p:sp>
        <p:nvSpPr>
          <p:cNvPr id="44" name="Rectangle 43">
            <a:extLst>
              <a:ext uri="{FF2B5EF4-FFF2-40B4-BE49-F238E27FC236}">
                <a16:creationId xmlns:a16="http://schemas.microsoft.com/office/drawing/2014/main" id="{66A6C0F9-951D-4062-AECC-782BCBC3A35E}"/>
              </a:ext>
            </a:extLst>
          </p:cNvPr>
          <p:cNvSpPr/>
          <p:nvPr/>
        </p:nvSpPr>
        <p:spPr>
          <a:xfrm>
            <a:off x="4271562" y="2970520"/>
            <a:ext cx="1268262" cy="338554"/>
          </a:xfrm>
          <a:prstGeom prst="rect">
            <a:avLst/>
          </a:prstGeom>
        </p:spPr>
        <p:txBody>
          <a:bodyPr wrap="square">
            <a:spAutoFit/>
          </a:bodyPr>
          <a:lstStyle/>
          <a:p>
            <a:r>
              <a:rPr lang="en-US" sz="1600" b="1" dirty="0">
                <a:solidFill>
                  <a:schemeClr val="bg1"/>
                </a:solidFill>
                <a:latin typeface="Red Hat Display" panose="020B0604020202020204" charset="0"/>
              </a:rPr>
              <a:t>35620</a:t>
            </a:r>
            <a:endParaRPr lang="en-US" sz="1600" dirty="0">
              <a:solidFill>
                <a:schemeClr val="bg1"/>
              </a:solidFill>
              <a:latin typeface="Red Hat Display" panose="020B0604020202020204" charset="0"/>
            </a:endParaRPr>
          </a:p>
        </p:txBody>
      </p:sp>
      <p:grpSp>
        <p:nvGrpSpPr>
          <p:cNvPr id="47" name="Group 46">
            <a:extLst>
              <a:ext uri="{FF2B5EF4-FFF2-40B4-BE49-F238E27FC236}">
                <a16:creationId xmlns:a16="http://schemas.microsoft.com/office/drawing/2014/main" id="{6C47B3B8-177A-4C28-A54B-DFBF8D1D21A0}"/>
              </a:ext>
            </a:extLst>
          </p:cNvPr>
          <p:cNvGrpSpPr/>
          <p:nvPr/>
        </p:nvGrpSpPr>
        <p:grpSpPr>
          <a:xfrm>
            <a:off x="3652253" y="2365186"/>
            <a:ext cx="2115880" cy="991350"/>
            <a:chOff x="3652253" y="2365186"/>
            <a:chExt cx="2115880" cy="991350"/>
          </a:xfrm>
        </p:grpSpPr>
        <p:sp>
          <p:nvSpPr>
            <p:cNvPr id="48" name="Rectangle: Rounded Corners 47">
              <a:extLst>
                <a:ext uri="{FF2B5EF4-FFF2-40B4-BE49-F238E27FC236}">
                  <a16:creationId xmlns:a16="http://schemas.microsoft.com/office/drawing/2014/main" id="{DC482D51-8856-4412-8D20-97557254A655}"/>
                </a:ext>
              </a:extLst>
            </p:cNvPr>
            <p:cNvSpPr/>
            <p:nvPr/>
          </p:nvSpPr>
          <p:spPr>
            <a:xfrm>
              <a:off x="3662071" y="2672540"/>
              <a:ext cx="820888" cy="302247"/>
            </a:xfrm>
            <a:prstGeom prst="roundRect">
              <a:avLst/>
            </a:prstGeom>
            <a:solidFill>
              <a:srgbClr val="B6C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46A11502-89E6-4466-A5C9-D6798325D6B9}"/>
                </a:ext>
              </a:extLst>
            </p:cNvPr>
            <p:cNvSpPr/>
            <p:nvPr/>
          </p:nvSpPr>
          <p:spPr>
            <a:xfrm>
              <a:off x="3662071" y="3037715"/>
              <a:ext cx="820888" cy="302247"/>
            </a:xfrm>
            <a:prstGeom prst="roundRect">
              <a:avLst/>
            </a:prstGeom>
            <a:solidFill>
              <a:srgbClr val="B6C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78A5C8A-D684-4208-ADC1-5180481F0107}"/>
                </a:ext>
              </a:extLst>
            </p:cNvPr>
            <p:cNvGrpSpPr/>
            <p:nvPr/>
          </p:nvGrpSpPr>
          <p:grpSpPr>
            <a:xfrm>
              <a:off x="3652253" y="2365186"/>
              <a:ext cx="2115880" cy="991350"/>
              <a:chOff x="3652253" y="2365186"/>
              <a:chExt cx="2115880" cy="991350"/>
            </a:xfrm>
          </p:grpSpPr>
          <p:sp>
            <p:nvSpPr>
              <p:cNvPr id="51" name="Rectangle 50">
                <a:extLst>
                  <a:ext uri="{FF2B5EF4-FFF2-40B4-BE49-F238E27FC236}">
                    <a16:creationId xmlns:a16="http://schemas.microsoft.com/office/drawing/2014/main" id="{E7A8E8C0-37AB-4445-96EB-0C66104CB5FD}"/>
                  </a:ext>
                </a:extLst>
              </p:cNvPr>
              <p:cNvSpPr/>
              <p:nvPr/>
            </p:nvSpPr>
            <p:spPr>
              <a:xfrm>
                <a:off x="4473672" y="2699161"/>
                <a:ext cx="1268262" cy="338554"/>
              </a:xfrm>
              <a:prstGeom prst="rect">
                <a:avLst/>
              </a:prstGeom>
            </p:spPr>
            <p:txBody>
              <a:bodyPr wrap="square">
                <a:spAutoFit/>
              </a:bodyPr>
              <a:lstStyle/>
              <a:p>
                <a:r>
                  <a:rPr lang="en-US" sz="1600" b="1" dirty="0">
                    <a:solidFill>
                      <a:srgbClr val="424244"/>
                    </a:solidFill>
                    <a:latin typeface="Red Hat Display" panose="020B0604020202020204" charset="0"/>
                  </a:rPr>
                  <a:t>ERA</a:t>
                </a:r>
                <a:endParaRPr lang="en-US" sz="1600" dirty="0">
                  <a:solidFill>
                    <a:srgbClr val="424244"/>
                  </a:solidFill>
                  <a:latin typeface="Red Hat Display" panose="020B0604020202020204" charset="0"/>
                </a:endParaRPr>
              </a:p>
            </p:txBody>
          </p:sp>
          <p:sp>
            <p:nvSpPr>
              <p:cNvPr id="52" name="Rectangle 51">
                <a:extLst>
                  <a:ext uri="{FF2B5EF4-FFF2-40B4-BE49-F238E27FC236}">
                    <a16:creationId xmlns:a16="http://schemas.microsoft.com/office/drawing/2014/main" id="{85B935CF-9014-4835-86AD-E29801E3B1DC}"/>
                  </a:ext>
                </a:extLst>
              </p:cNvPr>
              <p:cNvSpPr/>
              <p:nvPr/>
            </p:nvSpPr>
            <p:spPr>
              <a:xfrm>
                <a:off x="4473672" y="2987027"/>
                <a:ext cx="1268262" cy="338554"/>
              </a:xfrm>
              <a:prstGeom prst="rect">
                <a:avLst/>
              </a:prstGeom>
            </p:spPr>
            <p:txBody>
              <a:bodyPr wrap="square">
                <a:spAutoFit/>
              </a:bodyPr>
              <a:lstStyle/>
              <a:p>
                <a:r>
                  <a:rPr lang="en-US" sz="1600" b="1" dirty="0">
                    <a:solidFill>
                      <a:srgbClr val="424244"/>
                    </a:solidFill>
                    <a:latin typeface="Red Hat Display" panose="020B0604020202020204" charset="0"/>
                  </a:rPr>
                  <a:t>35620</a:t>
                </a:r>
                <a:endParaRPr lang="en-US" sz="1600" dirty="0">
                  <a:solidFill>
                    <a:srgbClr val="424244"/>
                  </a:solidFill>
                  <a:latin typeface="Red Hat Display" panose="020B0604020202020204" charset="0"/>
                </a:endParaRPr>
              </a:p>
            </p:txBody>
          </p:sp>
          <p:sp>
            <p:nvSpPr>
              <p:cNvPr id="53" name="Rectangle 52">
                <a:extLst>
                  <a:ext uri="{FF2B5EF4-FFF2-40B4-BE49-F238E27FC236}">
                    <a16:creationId xmlns:a16="http://schemas.microsoft.com/office/drawing/2014/main" id="{275CBEBB-1167-4594-BC78-89E63176A657}"/>
                  </a:ext>
                </a:extLst>
              </p:cNvPr>
              <p:cNvSpPr/>
              <p:nvPr/>
            </p:nvSpPr>
            <p:spPr>
              <a:xfrm>
                <a:off x="3652253" y="2365186"/>
                <a:ext cx="2115880" cy="271293"/>
              </a:xfrm>
              <a:prstGeom prst="rect">
                <a:avLst/>
              </a:prstGeom>
            </p:spPr>
            <p:txBody>
              <a:bodyPr wrap="square" lIns="0">
                <a:spAutoFit/>
              </a:bodyPr>
              <a:lstStyle/>
              <a:p>
                <a:pPr>
                  <a:lnSpc>
                    <a:spcPct val="80000"/>
                  </a:lnSpc>
                </a:pPr>
                <a:r>
                  <a:rPr lang="en-US" sz="1400" b="1" dirty="0">
                    <a:solidFill>
                      <a:srgbClr val="424244"/>
                    </a:solidFill>
                    <a:latin typeface="Red Hat Display" panose="02010503040201060303" pitchFamily="2" charset="77"/>
                  </a:rPr>
                  <a:t>FIND OUT MORE</a:t>
                </a:r>
              </a:p>
            </p:txBody>
          </p:sp>
          <p:sp>
            <p:nvSpPr>
              <p:cNvPr id="55" name="Rectangle 54">
                <a:extLst>
                  <a:ext uri="{FF2B5EF4-FFF2-40B4-BE49-F238E27FC236}">
                    <a16:creationId xmlns:a16="http://schemas.microsoft.com/office/drawing/2014/main" id="{DA9E2BA8-1EEA-4795-A613-8232916291F4}"/>
                  </a:ext>
                </a:extLst>
              </p:cNvPr>
              <p:cNvSpPr/>
              <p:nvPr/>
            </p:nvSpPr>
            <p:spPr>
              <a:xfrm>
                <a:off x="3652784" y="2676605"/>
                <a:ext cx="801804" cy="307777"/>
              </a:xfrm>
              <a:prstGeom prst="rect">
                <a:avLst/>
              </a:prstGeom>
            </p:spPr>
            <p:txBody>
              <a:bodyPr wrap="square">
                <a:spAutoFit/>
              </a:bodyPr>
              <a:lstStyle/>
              <a:p>
                <a:pPr algn="ctr"/>
                <a:r>
                  <a:rPr lang="en-US" sz="1400" b="1" dirty="0">
                    <a:solidFill>
                      <a:srgbClr val="424244"/>
                    </a:solidFill>
                    <a:latin typeface="Red Hat Display" panose="020B0604020202020204" charset="0"/>
                  </a:rPr>
                  <a:t>Text</a:t>
                </a:r>
                <a:endParaRPr lang="en-US" sz="1400" dirty="0">
                  <a:solidFill>
                    <a:srgbClr val="424244"/>
                  </a:solidFill>
                  <a:latin typeface="Red Hat Display" panose="020B0604020202020204" charset="0"/>
                </a:endParaRPr>
              </a:p>
            </p:txBody>
          </p:sp>
          <p:sp>
            <p:nvSpPr>
              <p:cNvPr id="57" name="Rectangle 56">
                <a:extLst>
                  <a:ext uri="{FF2B5EF4-FFF2-40B4-BE49-F238E27FC236}">
                    <a16:creationId xmlns:a16="http://schemas.microsoft.com/office/drawing/2014/main" id="{AF35EBC2-4D39-4656-B7F2-4D81478A0130}"/>
                  </a:ext>
                </a:extLst>
              </p:cNvPr>
              <p:cNvSpPr/>
              <p:nvPr/>
            </p:nvSpPr>
            <p:spPr>
              <a:xfrm>
                <a:off x="3652784" y="3048759"/>
                <a:ext cx="801804" cy="307777"/>
              </a:xfrm>
              <a:prstGeom prst="rect">
                <a:avLst/>
              </a:prstGeom>
            </p:spPr>
            <p:txBody>
              <a:bodyPr wrap="square">
                <a:spAutoFit/>
              </a:bodyPr>
              <a:lstStyle/>
              <a:p>
                <a:pPr algn="ctr"/>
                <a:r>
                  <a:rPr lang="en-US" sz="1400" b="1" dirty="0">
                    <a:solidFill>
                      <a:srgbClr val="424244"/>
                    </a:solidFill>
                    <a:latin typeface="Red Hat Display" panose="020B0604020202020204" charset="0"/>
                  </a:rPr>
                  <a:t>To</a:t>
                </a:r>
                <a:endParaRPr lang="en-US" sz="1400" dirty="0">
                  <a:solidFill>
                    <a:srgbClr val="424244"/>
                  </a:solidFill>
                  <a:latin typeface="Red Hat Display" panose="020B0604020202020204" charset="0"/>
                </a:endParaRPr>
              </a:p>
            </p:txBody>
          </p:sp>
        </p:grpSp>
      </p:grpSp>
      <p:pic>
        <p:nvPicPr>
          <p:cNvPr id="6" name="Picture 5">
            <a:extLst>
              <a:ext uri="{FF2B5EF4-FFF2-40B4-BE49-F238E27FC236}">
                <a16:creationId xmlns:a16="http://schemas.microsoft.com/office/drawing/2014/main" id="{0F320624-9583-477F-A814-D937846042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25459" y="1821966"/>
            <a:ext cx="562430" cy="201491"/>
          </a:xfrm>
          <a:prstGeom prst="rect">
            <a:avLst/>
          </a:prstGeom>
        </p:spPr>
      </p:pic>
    </p:spTree>
    <p:extLst>
      <p:ext uri="{BB962C8B-B14F-4D97-AF65-F5344CB8AC3E}">
        <p14:creationId xmlns:p14="http://schemas.microsoft.com/office/powerpoint/2010/main" val="3346353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7">
            <a:extLst>
              <a:ext uri="{FF2B5EF4-FFF2-40B4-BE49-F238E27FC236}">
                <a16:creationId xmlns:a16="http://schemas.microsoft.com/office/drawing/2014/main" id="{ED4BF3D4-0414-44CA-9445-F872C81FDA85}"/>
              </a:ext>
            </a:extLst>
          </p:cNvPr>
          <p:cNvSpPr txBox="1">
            <a:spLocks/>
          </p:cNvSpPr>
          <p:nvPr/>
        </p:nvSpPr>
        <p:spPr>
          <a:xfrm>
            <a:off x="436845" y="498575"/>
            <a:ext cx="989348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n-US"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Atrayendo </a:t>
            </a:r>
            <a:r>
              <a:rPr kumimoji="0" lang="en-US" sz="44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compradores</a:t>
            </a:r>
            <a:endParaRPr kumimoji="0" lang="en-US"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6" name="Graphic 15">
            <a:extLst>
              <a:ext uri="{FF2B5EF4-FFF2-40B4-BE49-F238E27FC236}">
                <a16:creationId xmlns:a16="http://schemas.microsoft.com/office/drawing/2014/main" id="{FC6BC437-FF8A-4E0E-82CE-BE0AF665082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2" name="Picture Placeholder 7">
            <a:extLst>
              <a:ext uri="{FF2B5EF4-FFF2-40B4-BE49-F238E27FC236}">
                <a16:creationId xmlns:a16="http://schemas.microsoft.com/office/drawing/2014/main" id="{32DFA840-75F5-42B2-80EA-3729D732E60E}"/>
              </a:ext>
            </a:extLst>
          </p:cNvPr>
          <p:cNvSpPr>
            <a:spLocks noGrp="1"/>
          </p:cNvSpPr>
          <p:nvPr/>
        </p:nvSpPr>
        <p:spPr>
          <a:xfrm rot="5400000">
            <a:off x="9342922" y="4008924"/>
            <a:ext cx="2680635" cy="3017520"/>
          </a:xfrm>
          <a:prstGeom prst="rect">
            <a:avLst/>
          </a:prstGeom>
          <a:solidFill>
            <a:schemeClr val="tx1">
              <a:lumMod val="40000"/>
              <a:lumOff val="60000"/>
            </a:schemeClr>
          </a:solidFill>
          <a:ln>
            <a:noFill/>
          </a:ln>
        </p:spPr>
        <p:txBody>
          <a:bodyPr vert="horz" wrap="square" lIns="0" tIns="0" rIns="0" bIns="0" rtlCol="0" anchor="ctr">
            <a:noAutofit/>
          </a:bodyPr>
          <a:lstStyle/>
          <a:p>
            <a:pPr algn="l" rtl="0"/>
            <a:endParaRPr lang="en-US" dirty="0"/>
          </a:p>
        </p:txBody>
      </p:sp>
      <p:sp>
        <p:nvSpPr>
          <p:cNvPr id="7" name="Picture Placeholder 7">
            <a:extLst>
              <a:ext uri="{FF2B5EF4-FFF2-40B4-BE49-F238E27FC236}">
                <a16:creationId xmlns:a16="http://schemas.microsoft.com/office/drawing/2014/main" id="{DD93757E-9858-4250-840B-DA5C1333302F}"/>
              </a:ext>
            </a:extLst>
          </p:cNvPr>
          <p:cNvSpPr>
            <a:spLocks noGrp="1"/>
          </p:cNvSpPr>
          <p:nvPr/>
        </p:nvSpPr>
        <p:spPr>
          <a:xfrm rot="5400000">
            <a:off x="6264441" y="4008923"/>
            <a:ext cx="2680637" cy="3017520"/>
          </a:xfrm>
          <a:prstGeom prst="rect">
            <a:avLst/>
          </a:prstGeom>
          <a:solidFill>
            <a:schemeClr val="bg1"/>
          </a:solidFill>
          <a:ln w="19050">
            <a:solidFill>
              <a:srgbClr val="E6E6E6"/>
            </a:solidFill>
          </a:ln>
        </p:spPr>
        <p:txBody>
          <a:bodyPr vert="horz" wrap="square" lIns="0" tIns="0" rIns="0" bIns="0" rtlCol="0" anchor="ctr">
            <a:noAutofit/>
          </a:bodyPr>
          <a:lstStyle/>
          <a:p>
            <a:pPr algn="l" rtl="0"/>
            <a:endParaRPr lang="en-US" dirty="0"/>
          </a:p>
        </p:txBody>
      </p:sp>
      <p:sp>
        <p:nvSpPr>
          <p:cNvPr id="9" name="Picture Placeholder 7">
            <a:extLst>
              <a:ext uri="{FF2B5EF4-FFF2-40B4-BE49-F238E27FC236}">
                <a16:creationId xmlns:a16="http://schemas.microsoft.com/office/drawing/2014/main" id="{CC7C4BDD-D19B-48EA-9FE4-A0EC63C17376}"/>
              </a:ext>
            </a:extLst>
          </p:cNvPr>
          <p:cNvSpPr>
            <a:spLocks noGrp="1"/>
          </p:cNvSpPr>
          <p:nvPr/>
        </p:nvSpPr>
        <p:spPr>
          <a:xfrm rot="5400000">
            <a:off x="3185963" y="4008923"/>
            <a:ext cx="2680634" cy="3017520"/>
          </a:xfrm>
          <a:prstGeom prst="rect">
            <a:avLst/>
          </a:prstGeom>
          <a:solidFill>
            <a:schemeClr val="bg2">
              <a:lumMod val="85000"/>
            </a:schemeClr>
          </a:solidFill>
          <a:ln>
            <a:noFill/>
          </a:ln>
        </p:spPr>
        <p:txBody>
          <a:bodyPr vert="horz" wrap="square" lIns="0" tIns="0" rIns="0" bIns="0" rtlCol="0" anchor="ctr">
            <a:noAutofit/>
          </a:bodyPr>
          <a:lstStyle/>
          <a:p>
            <a:pPr algn="l" rtl="0"/>
            <a:endParaRPr lang="en-US" dirty="0"/>
          </a:p>
        </p:txBody>
      </p:sp>
      <p:sp>
        <p:nvSpPr>
          <p:cNvPr id="11" name="Picture Placeholder 7">
            <a:extLst>
              <a:ext uri="{FF2B5EF4-FFF2-40B4-BE49-F238E27FC236}">
                <a16:creationId xmlns:a16="http://schemas.microsoft.com/office/drawing/2014/main" id="{D85B077A-C9CB-4EEB-B7C2-3688E06BDD4A}"/>
              </a:ext>
            </a:extLst>
          </p:cNvPr>
          <p:cNvSpPr>
            <a:spLocks noGrp="1"/>
          </p:cNvSpPr>
          <p:nvPr/>
        </p:nvSpPr>
        <p:spPr>
          <a:xfrm rot="5400000">
            <a:off x="137962" y="4039404"/>
            <a:ext cx="2680635" cy="2956560"/>
          </a:xfrm>
          <a:prstGeom prst="rect">
            <a:avLst/>
          </a:prstGeom>
          <a:solidFill>
            <a:schemeClr val="bg1"/>
          </a:solidFill>
          <a:ln w="19050">
            <a:solidFill>
              <a:srgbClr val="E6E6E6"/>
            </a:solidFill>
          </a:ln>
        </p:spPr>
        <p:txBody>
          <a:bodyPr vert="horz" wrap="square" lIns="0" tIns="0" rIns="0" bIns="0" rtlCol="0" anchor="ctr">
            <a:noAutofit/>
          </a:bodyPr>
          <a:lstStyle/>
          <a:p>
            <a:pPr algn="l" rtl="0"/>
            <a:endParaRPr lang="en-US" dirty="0"/>
          </a:p>
        </p:txBody>
      </p:sp>
      <p:sp>
        <p:nvSpPr>
          <p:cNvPr id="13" name="Picture Placeholder 7">
            <a:extLst>
              <a:ext uri="{FF2B5EF4-FFF2-40B4-BE49-F238E27FC236}">
                <a16:creationId xmlns:a16="http://schemas.microsoft.com/office/drawing/2014/main" id="{0237552D-6CF8-462F-B921-E88EC7A40BB1}"/>
              </a:ext>
            </a:extLst>
          </p:cNvPr>
          <p:cNvSpPr>
            <a:spLocks noGrp="1"/>
          </p:cNvSpPr>
          <p:nvPr/>
        </p:nvSpPr>
        <p:spPr>
          <a:xfrm rot="5400000">
            <a:off x="9342922" y="1270211"/>
            <a:ext cx="2680635" cy="3017520"/>
          </a:xfrm>
          <a:prstGeom prst="rect">
            <a:avLst/>
          </a:prstGeom>
          <a:solidFill>
            <a:schemeClr val="bg1"/>
          </a:solidFill>
          <a:ln w="19050">
            <a:solidFill>
              <a:srgbClr val="E6E6E6"/>
            </a:solidFill>
          </a:ln>
        </p:spPr>
        <p:txBody>
          <a:bodyPr vert="horz" wrap="square" lIns="0" tIns="0" rIns="0" bIns="0" rtlCol="0" anchor="ctr">
            <a:noAutofit/>
          </a:bodyPr>
          <a:lstStyle/>
          <a:p>
            <a:pPr algn="l" rtl="0"/>
            <a:endParaRPr lang="en-US" dirty="0"/>
          </a:p>
        </p:txBody>
      </p:sp>
      <p:sp>
        <p:nvSpPr>
          <p:cNvPr id="19" name="Picture Placeholder 7">
            <a:extLst>
              <a:ext uri="{FF2B5EF4-FFF2-40B4-BE49-F238E27FC236}">
                <a16:creationId xmlns:a16="http://schemas.microsoft.com/office/drawing/2014/main" id="{FF681C67-2FA6-4964-862B-5AAEECAEC4DA}"/>
              </a:ext>
            </a:extLst>
          </p:cNvPr>
          <p:cNvSpPr>
            <a:spLocks noGrp="1"/>
          </p:cNvSpPr>
          <p:nvPr/>
        </p:nvSpPr>
        <p:spPr>
          <a:xfrm rot="5400000">
            <a:off x="6264441" y="1270210"/>
            <a:ext cx="2680637" cy="3017520"/>
          </a:xfrm>
          <a:prstGeom prst="rect">
            <a:avLst/>
          </a:prstGeom>
          <a:solidFill>
            <a:schemeClr val="tx1">
              <a:lumMod val="40000"/>
              <a:lumOff val="60000"/>
            </a:schemeClr>
          </a:solidFill>
          <a:ln>
            <a:noFill/>
          </a:ln>
        </p:spPr>
        <p:txBody>
          <a:bodyPr vert="horz" wrap="square" lIns="0" tIns="0" rIns="0" bIns="0" rtlCol="0" anchor="ctr">
            <a:noAutofit/>
          </a:bodyPr>
          <a:lstStyle/>
          <a:p>
            <a:pPr algn="l" rtl="0"/>
            <a:endParaRPr lang="en-US" dirty="0"/>
          </a:p>
        </p:txBody>
      </p:sp>
      <p:sp>
        <p:nvSpPr>
          <p:cNvPr id="21" name="Picture Placeholder 7">
            <a:extLst>
              <a:ext uri="{FF2B5EF4-FFF2-40B4-BE49-F238E27FC236}">
                <a16:creationId xmlns:a16="http://schemas.microsoft.com/office/drawing/2014/main" id="{62E77EBC-88BD-42AF-8256-F660F20FA6E2}"/>
              </a:ext>
            </a:extLst>
          </p:cNvPr>
          <p:cNvSpPr>
            <a:spLocks noGrp="1"/>
          </p:cNvSpPr>
          <p:nvPr/>
        </p:nvSpPr>
        <p:spPr>
          <a:xfrm rot="5400000">
            <a:off x="3185963" y="1270212"/>
            <a:ext cx="2680634" cy="3017520"/>
          </a:xfrm>
          <a:prstGeom prst="rect">
            <a:avLst/>
          </a:prstGeom>
          <a:solidFill>
            <a:schemeClr val="bg1"/>
          </a:solidFill>
          <a:ln w="19050">
            <a:solidFill>
              <a:srgbClr val="E6E6E6"/>
            </a:solidFill>
          </a:ln>
        </p:spPr>
        <p:txBody>
          <a:bodyPr vert="horz" wrap="square" lIns="0" tIns="0" rIns="0" bIns="0" rtlCol="0" anchor="ctr">
            <a:noAutofit/>
          </a:bodyPr>
          <a:lstStyle/>
          <a:p>
            <a:pPr algn="l" rtl="0"/>
            <a:endParaRPr lang="en-US" dirty="0"/>
          </a:p>
        </p:txBody>
      </p:sp>
      <p:sp>
        <p:nvSpPr>
          <p:cNvPr id="23" name="Picture Placeholder 7">
            <a:extLst>
              <a:ext uri="{FF2B5EF4-FFF2-40B4-BE49-F238E27FC236}">
                <a16:creationId xmlns:a16="http://schemas.microsoft.com/office/drawing/2014/main" id="{50650119-8A40-4C1E-9A4A-46FCB83A9CC9}"/>
              </a:ext>
            </a:extLst>
          </p:cNvPr>
          <p:cNvSpPr>
            <a:spLocks noGrp="1"/>
          </p:cNvSpPr>
          <p:nvPr/>
        </p:nvSpPr>
        <p:spPr>
          <a:xfrm rot="5400000">
            <a:off x="137962" y="1300691"/>
            <a:ext cx="2680635" cy="2956560"/>
          </a:xfrm>
          <a:prstGeom prst="rect">
            <a:avLst/>
          </a:prstGeom>
          <a:solidFill>
            <a:schemeClr val="bg2">
              <a:lumMod val="85000"/>
            </a:schemeClr>
          </a:solidFill>
          <a:ln>
            <a:noFill/>
          </a:ln>
        </p:spPr>
        <p:txBody>
          <a:bodyPr vert="horz" wrap="square" lIns="0" tIns="0" rIns="0" bIns="0" rtlCol="0" anchor="ctr">
            <a:noAutofit/>
          </a:bodyPr>
          <a:lstStyle/>
          <a:p>
            <a:pPr algn="l" rtl="0"/>
            <a:endParaRPr lang="en-US" dirty="0"/>
          </a:p>
        </p:txBody>
      </p:sp>
      <p:pic>
        <p:nvPicPr>
          <p:cNvPr id="25" name="Graphic 24">
            <a:extLst>
              <a:ext uri="{FF2B5EF4-FFF2-40B4-BE49-F238E27FC236}">
                <a16:creationId xmlns:a16="http://schemas.microsoft.com/office/drawing/2014/main" id="{705B2767-A9D6-430E-8ECA-0048942FDD6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flipH="1">
            <a:off x="3017524" y="1438650"/>
            <a:ext cx="729987" cy="729987"/>
          </a:xfrm>
          <a:prstGeom prst="rect">
            <a:avLst/>
          </a:prstGeom>
        </p:spPr>
      </p:pic>
      <p:pic>
        <p:nvPicPr>
          <p:cNvPr id="27" name="Graphic 26">
            <a:extLst>
              <a:ext uri="{FF2B5EF4-FFF2-40B4-BE49-F238E27FC236}">
                <a16:creationId xmlns:a16="http://schemas.microsoft.com/office/drawing/2014/main" id="{0DA5D2A9-193D-4068-A689-1840B37BFED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flipH="1">
            <a:off x="9174476" y="1438650"/>
            <a:ext cx="729987" cy="729987"/>
          </a:xfrm>
          <a:prstGeom prst="rect">
            <a:avLst/>
          </a:prstGeom>
        </p:spPr>
      </p:pic>
      <p:pic>
        <p:nvPicPr>
          <p:cNvPr id="29" name="Graphic 28">
            <a:extLst>
              <a:ext uri="{FF2B5EF4-FFF2-40B4-BE49-F238E27FC236}">
                <a16:creationId xmlns:a16="http://schemas.microsoft.com/office/drawing/2014/main" id="{AA537B75-D539-432D-B7FA-45BC6ADA53D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flipH="1">
            <a:off x="0" y="4177362"/>
            <a:ext cx="729987" cy="729987"/>
          </a:xfrm>
          <a:prstGeom prst="rect">
            <a:avLst/>
          </a:prstGeom>
        </p:spPr>
      </p:pic>
      <p:pic>
        <p:nvPicPr>
          <p:cNvPr id="31" name="Graphic 30">
            <a:extLst>
              <a:ext uri="{FF2B5EF4-FFF2-40B4-BE49-F238E27FC236}">
                <a16:creationId xmlns:a16="http://schemas.microsoft.com/office/drawing/2014/main" id="{F91977FC-E620-4727-A162-FCE2DF59A05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flipH="1">
            <a:off x="6095999" y="4177362"/>
            <a:ext cx="729987" cy="729987"/>
          </a:xfrm>
          <a:prstGeom prst="rect">
            <a:avLst/>
          </a:prstGeom>
        </p:spPr>
      </p:pic>
      <p:pic>
        <p:nvPicPr>
          <p:cNvPr id="33" name="Picture 4">
            <a:extLst>
              <a:ext uri="{FF2B5EF4-FFF2-40B4-BE49-F238E27FC236}">
                <a16:creationId xmlns:a16="http://schemas.microsoft.com/office/drawing/2014/main" id="{51791FD5-0FC7-4996-8864-D340E626A15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16341" y="5231724"/>
            <a:ext cx="726624" cy="7266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Facebook - Log In or Sign Up">
            <a:extLst>
              <a:ext uri="{FF2B5EF4-FFF2-40B4-BE49-F238E27FC236}">
                <a16:creationId xmlns:a16="http://schemas.microsoft.com/office/drawing/2014/main" id="{7A2F5A1C-B601-4BD2-A629-DC2C62CE4D3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274790" y="5192601"/>
            <a:ext cx="659938" cy="65993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DFC61FFE-3BA0-441E-AC4A-C5993D77F169}"/>
              </a:ext>
            </a:extLst>
          </p:cNvPr>
          <p:cNvSpPr/>
          <p:nvPr/>
        </p:nvSpPr>
        <p:spPr>
          <a:xfrm>
            <a:off x="9904463" y="5308544"/>
            <a:ext cx="1674206" cy="543995"/>
          </a:xfrm>
          <a:prstGeom prst="rect">
            <a:avLst/>
          </a:prstGeom>
        </p:spPr>
        <p:txBody>
          <a:bodyPr wrap="square" lIns="0">
            <a:spAutoFit/>
          </a:bodyPr>
          <a:lstStyle/>
          <a:p>
            <a:pPr algn="ctr" rtl="0">
              <a:lnSpc>
                <a:spcPct val="80000"/>
              </a:lnSpc>
            </a:pPr>
            <a:r>
              <a:rPr lang="es-CO" b="1" dirty="0">
                <a:solidFill>
                  <a:srgbClr val="424244"/>
                </a:solidFill>
                <a:latin typeface="Red Hat Display" panose="02010503040201060303" pitchFamily="2" charset="77"/>
              </a:rPr>
              <a:t>Incentivos al comprador</a:t>
            </a:r>
          </a:p>
        </p:txBody>
      </p:sp>
      <p:sp>
        <p:nvSpPr>
          <p:cNvPr id="38" name="Rectangle 37">
            <a:extLst>
              <a:ext uri="{FF2B5EF4-FFF2-40B4-BE49-F238E27FC236}">
                <a16:creationId xmlns:a16="http://schemas.microsoft.com/office/drawing/2014/main" id="{64E6CB10-5143-43E7-AF0B-904DBAB70566}"/>
              </a:ext>
            </a:extLst>
          </p:cNvPr>
          <p:cNvSpPr/>
          <p:nvPr/>
        </p:nvSpPr>
        <p:spPr>
          <a:xfrm>
            <a:off x="3725045" y="5419343"/>
            <a:ext cx="1674206" cy="322396"/>
          </a:xfrm>
          <a:prstGeom prst="rect">
            <a:avLst/>
          </a:prstGeom>
        </p:spPr>
        <p:txBody>
          <a:bodyPr wrap="square" lIns="0">
            <a:spAutoFit/>
          </a:bodyPr>
          <a:lstStyle/>
          <a:p>
            <a:pPr algn="ctr" rtl="0">
              <a:lnSpc>
                <a:spcPct val="80000"/>
              </a:lnSpc>
            </a:pPr>
            <a:r>
              <a:rPr lang="es-CO" b="1" dirty="0">
                <a:solidFill>
                  <a:srgbClr val="424244"/>
                </a:solidFill>
                <a:latin typeface="Red Hat Display" panose="02010503040201060303" pitchFamily="2" charset="77"/>
              </a:rPr>
              <a:t>Postales</a:t>
            </a:r>
          </a:p>
        </p:txBody>
      </p:sp>
      <p:pic>
        <p:nvPicPr>
          <p:cNvPr id="40" name="Picture 39">
            <a:extLst>
              <a:ext uri="{FF2B5EF4-FFF2-40B4-BE49-F238E27FC236}">
                <a16:creationId xmlns:a16="http://schemas.microsoft.com/office/drawing/2014/main" id="{4B2FA932-3F5E-4DA7-A164-2B4E0F82CCB4}"/>
              </a:ext>
            </a:extLst>
          </p:cNvPr>
          <p:cNvPicPr>
            <a:picLocks noChangeAspect="1"/>
          </p:cNvPicPr>
          <p:nvPr/>
        </p:nvPicPr>
        <p:blipFill>
          <a:blip r:embed="rId9"/>
          <a:stretch>
            <a:fillRect/>
          </a:stretch>
        </p:blipFill>
        <p:spPr>
          <a:xfrm>
            <a:off x="3726455" y="2309945"/>
            <a:ext cx="1767637" cy="747390"/>
          </a:xfrm>
          <a:prstGeom prst="rect">
            <a:avLst/>
          </a:prstGeom>
        </p:spPr>
      </p:pic>
      <p:sp>
        <p:nvSpPr>
          <p:cNvPr id="42" name="Rectangle 41">
            <a:extLst>
              <a:ext uri="{FF2B5EF4-FFF2-40B4-BE49-F238E27FC236}">
                <a16:creationId xmlns:a16="http://schemas.microsoft.com/office/drawing/2014/main" id="{6455D61C-14F1-451C-B86F-FC4BE9DDE2E3}"/>
              </a:ext>
            </a:extLst>
          </p:cNvPr>
          <p:cNvSpPr/>
          <p:nvPr/>
        </p:nvSpPr>
        <p:spPr>
          <a:xfrm>
            <a:off x="6767656" y="2617772"/>
            <a:ext cx="1674206" cy="322396"/>
          </a:xfrm>
          <a:prstGeom prst="rect">
            <a:avLst/>
          </a:prstGeom>
        </p:spPr>
        <p:txBody>
          <a:bodyPr wrap="square" lIns="0">
            <a:spAutoFit/>
          </a:bodyPr>
          <a:lstStyle/>
          <a:p>
            <a:pPr algn="ctr" rtl="0">
              <a:lnSpc>
                <a:spcPct val="80000"/>
              </a:lnSpc>
            </a:pPr>
            <a:r>
              <a:rPr lang="en-US" b="1" dirty="0">
                <a:solidFill>
                  <a:srgbClr val="424244"/>
                </a:solidFill>
                <a:latin typeface="Red Hat Display" panose="02010503040201060303" pitchFamily="2" charset="77"/>
              </a:rPr>
              <a:t>Folletos</a:t>
            </a:r>
          </a:p>
        </p:txBody>
      </p:sp>
      <p:sp>
        <p:nvSpPr>
          <p:cNvPr id="43" name="Rectangle 42">
            <a:extLst>
              <a:ext uri="{FF2B5EF4-FFF2-40B4-BE49-F238E27FC236}">
                <a16:creationId xmlns:a16="http://schemas.microsoft.com/office/drawing/2014/main" id="{F724D170-F6A2-4BB1-8695-D7F51A6B7632}"/>
              </a:ext>
            </a:extLst>
          </p:cNvPr>
          <p:cNvSpPr/>
          <p:nvPr/>
        </p:nvSpPr>
        <p:spPr>
          <a:xfrm>
            <a:off x="641176" y="2617772"/>
            <a:ext cx="1674206" cy="322396"/>
          </a:xfrm>
          <a:prstGeom prst="rect">
            <a:avLst/>
          </a:prstGeom>
        </p:spPr>
        <p:txBody>
          <a:bodyPr wrap="square" lIns="0">
            <a:spAutoFit/>
          </a:bodyPr>
          <a:lstStyle/>
          <a:p>
            <a:pPr algn="ctr" rtl="0">
              <a:lnSpc>
                <a:spcPct val="80000"/>
              </a:lnSpc>
            </a:pPr>
            <a:r>
              <a:rPr lang="es-CO" b="1" dirty="0">
                <a:solidFill>
                  <a:srgbClr val="424244"/>
                </a:solidFill>
                <a:latin typeface="Red Hat Display" panose="02010503040201060303" pitchFamily="2" charset="77"/>
              </a:rPr>
              <a:t>Volantes</a:t>
            </a:r>
          </a:p>
        </p:txBody>
      </p:sp>
      <p:sp>
        <p:nvSpPr>
          <p:cNvPr id="24" name="Rectangle 23">
            <a:extLst>
              <a:ext uri="{FF2B5EF4-FFF2-40B4-BE49-F238E27FC236}">
                <a16:creationId xmlns:a16="http://schemas.microsoft.com/office/drawing/2014/main" id="{21590746-3E7A-4E2A-8B51-3B292317945F}"/>
              </a:ext>
            </a:extLst>
          </p:cNvPr>
          <p:cNvSpPr/>
          <p:nvPr/>
        </p:nvSpPr>
        <p:spPr>
          <a:xfrm>
            <a:off x="-2982345" y="1470570"/>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El texto se puede personalizar y los elementos se pueden agregar y eliminar de los cuadros según sea necesario</a:t>
            </a:r>
          </a:p>
        </p:txBody>
      </p:sp>
      <p:sp>
        <p:nvSpPr>
          <p:cNvPr id="26" name="Rectangle 25">
            <a:extLst>
              <a:ext uri="{FF2B5EF4-FFF2-40B4-BE49-F238E27FC236}">
                <a16:creationId xmlns:a16="http://schemas.microsoft.com/office/drawing/2014/main" id="{7BD030C8-8A09-4C3B-AECB-F5F1E696757E}"/>
              </a:ext>
            </a:extLst>
          </p:cNvPr>
          <p:cNvSpPr/>
          <p:nvPr/>
        </p:nvSpPr>
        <p:spPr>
          <a:xfrm>
            <a:off x="-2982345" y="3186594"/>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Para agregar un hipervínculo a los íconos de YouTube, Instagram, Facebook, haga clic derecho y vaya a "Link", vaya a "</a:t>
            </a:r>
            <a:r>
              <a:rPr lang="es-CO" sz="1400" dirty="0" err="1">
                <a:latin typeface="Red Hat Display" panose="02010503040201060303" pitchFamily="2" charset="0"/>
              </a:rPr>
              <a:t>Insert</a:t>
            </a:r>
            <a:r>
              <a:rPr lang="es-CO" sz="1400" dirty="0">
                <a:latin typeface="Red Hat Display" panose="02010503040201060303" pitchFamily="2" charset="0"/>
              </a:rPr>
              <a:t> Link" y pegue la dirección web en “</a:t>
            </a:r>
            <a:r>
              <a:rPr lang="es-CO" sz="1400" dirty="0" err="1">
                <a:latin typeface="Red Hat Display" panose="02010503040201060303" pitchFamily="2" charset="0"/>
              </a:rPr>
              <a:t>Address</a:t>
            </a:r>
            <a:r>
              <a:rPr lang="es-CO" sz="1400" dirty="0">
                <a:latin typeface="Red Hat Display" panose="02010503040201060303" pitchFamily="2" charset="0"/>
              </a:rPr>
              <a:t>"</a:t>
            </a:r>
          </a:p>
        </p:txBody>
      </p:sp>
      <p:sp>
        <p:nvSpPr>
          <p:cNvPr id="30" name="Rectangle 29">
            <a:extLst>
              <a:ext uri="{FF2B5EF4-FFF2-40B4-BE49-F238E27FC236}">
                <a16:creationId xmlns:a16="http://schemas.microsoft.com/office/drawing/2014/main" id="{D2F13A80-970D-4634-9EAB-2925E47109E8}"/>
              </a:ext>
            </a:extLst>
          </p:cNvPr>
          <p:cNvSpPr/>
          <p:nvPr/>
        </p:nvSpPr>
        <p:spPr>
          <a:xfrm>
            <a:off x="9846136" y="2617772"/>
            <a:ext cx="1674206" cy="543995"/>
          </a:xfrm>
          <a:prstGeom prst="rect">
            <a:avLst/>
          </a:prstGeom>
        </p:spPr>
        <p:txBody>
          <a:bodyPr wrap="square" lIns="0">
            <a:spAutoFit/>
          </a:bodyPr>
          <a:lstStyle/>
          <a:p>
            <a:pPr algn="ctr" rtl="0">
              <a:lnSpc>
                <a:spcPct val="80000"/>
              </a:lnSpc>
            </a:pPr>
            <a:r>
              <a:rPr lang="es-CO" b="1" dirty="0">
                <a:solidFill>
                  <a:srgbClr val="424244"/>
                </a:solidFill>
                <a:latin typeface="Red Hat Display" panose="02010503040201060303" pitchFamily="2" charset="77"/>
              </a:rPr>
              <a:t>Correos</a:t>
            </a:r>
          </a:p>
          <a:p>
            <a:pPr algn="ctr" rtl="0">
              <a:lnSpc>
                <a:spcPct val="80000"/>
              </a:lnSpc>
            </a:pPr>
            <a:r>
              <a:rPr lang="es-CO" b="1" dirty="0">
                <a:solidFill>
                  <a:srgbClr val="424244"/>
                </a:solidFill>
                <a:latin typeface="Red Hat Display" panose="02010503040201060303" pitchFamily="2" charset="77"/>
              </a:rPr>
              <a:t>electrónicos</a:t>
            </a:r>
          </a:p>
        </p:txBody>
      </p:sp>
      <p:sp>
        <p:nvSpPr>
          <p:cNvPr id="39" name="Rectangle 38">
            <a:extLst>
              <a:ext uri="{FF2B5EF4-FFF2-40B4-BE49-F238E27FC236}">
                <a16:creationId xmlns:a16="http://schemas.microsoft.com/office/drawing/2014/main" id="{07930196-06DB-4FC2-A90C-EF91DAD184B7}"/>
              </a:ext>
            </a:extLst>
          </p:cNvPr>
          <p:cNvSpPr/>
          <p:nvPr/>
        </p:nvSpPr>
        <p:spPr>
          <a:xfrm>
            <a:off x="-2961927" y="4950744"/>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Hay diapositivas de apoyo adicionales en el APÉNDICE que puede mover a la sección de mercadeo si desea ampliar los diferentes programas disponibles.</a:t>
            </a:r>
          </a:p>
        </p:txBody>
      </p:sp>
      <p:pic>
        <p:nvPicPr>
          <p:cNvPr id="3" name="Picture 2">
            <a:extLst>
              <a:ext uri="{FF2B5EF4-FFF2-40B4-BE49-F238E27FC236}">
                <a16:creationId xmlns:a16="http://schemas.microsoft.com/office/drawing/2014/main" id="{7D8B4B03-A3B3-4CB9-A5B2-F911B4593B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68834" y="192488"/>
            <a:ext cx="2628809" cy="941773"/>
          </a:xfrm>
          <a:prstGeom prst="rect">
            <a:avLst/>
          </a:prstGeom>
        </p:spPr>
      </p:pic>
    </p:spTree>
    <p:extLst>
      <p:ext uri="{BB962C8B-B14F-4D97-AF65-F5344CB8AC3E}">
        <p14:creationId xmlns:p14="http://schemas.microsoft.com/office/powerpoint/2010/main" val="227177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10348DF8-50B9-4569-AC09-0D572613E756}"/>
              </a:ext>
            </a:extLst>
          </p:cNvPr>
          <p:cNvCxnSpPr>
            <a:cxnSpLocks/>
          </p:cNvCxnSpPr>
          <p:nvPr/>
        </p:nvCxnSpPr>
        <p:spPr>
          <a:xfrm flipH="1">
            <a:off x="7329105" y="394559"/>
            <a:ext cx="2414981" cy="0"/>
          </a:xfrm>
          <a:prstGeom prst="line">
            <a:avLst/>
          </a:prstGeom>
          <a:ln w="38100">
            <a:solidFill>
              <a:srgbClr val="DED9D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15EC33A-09CD-4165-A2FD-EF2B0EB8113C}"/>
              </a:ext>
            </a:extLst>
          </p:cNvPr>
          <p:cNvCxnSpPr>
            <a:cxnSpLocks/>
          </p:cNvCxnSpPr>
          <p:nvPr/>
        </p:nvCxnSpPr>
        <p:spPr>
          <a:xfrm flipV="1">
            <a:off x="8857451" y="10847"/>
            <a:ext cx="0" cy="2053388"/>
          </a:xfrm>
          <a:prstGeom prst="line">
            <a:avLst/>
          </a:prstGeom>
          <a:ln w="38100">
            <a:solidFill>
              <a:srgbClr val="DED9D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D0E0908-3EAE-486C-9190-35FDAEE0CB63}"/>
              </a:ext>
            </a:extLst>
          </p:cNvPr>
          <p:cNvCxnSpPr>
            <a:cxnSpLocks/>
          </p:cNvCxnSpPr>
          <p:nvPr/>
        </p:nvCxnSpPr>
        <p:spPr>
          <a:xfrm flipV="1">
            <a:off x="9434974" y="2519692"/>
            <a:ext cx="0" cy="2053388"/>
          </a:xfrm>
          <a:prstGeom prst="line">
            <a:avLst/>
          </a:prstGeom>
          <a:ln w="38100">
            <a:solidFill>
              <a:srgbClr val="DFDEE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D8CC5A7-E123-4254-8041-3570253B59BB}"/>
              </a:ext>
            </a:extLst>
          </p:cNvPr>
          <p:cNvCxnSpPr>
            <a:cxnSpLocks/>
          </p:cNvCxnSpPr>
          <p:nvPr/>
        </p:nvCxnSpPr>
        <p:spPr>
          <a:xfrm flipH="1">
            <a:off x="8443609" y="3824741"/>
            <a:ext cx="1643839" cy="0"/>
          </a:xfrm>
          <a:prstGeom prst="line">
            <a:avLst/>
          </a:prstGeom>
          <a:ln w="38100">
            <a:solidFill>
              <a:srgbClr val="DFDEE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0B99C3-1F99-46E0-9E39-A7C38457974B}"/>
              </a:ext>
            </a:extLst>
          </p:cNvPr>
          <p:cNvCxnSpPr>
            <a:cxnSpLocks/>
          </p:cNvCxnSpPr>
          <p:nvPr/>
        </p:nvCxnSpPr>
        <p:spPr>
          <a:xfrm flipH="1">
            <a:off x="9714580" y="5556238"/>
            <a:ext cx="247742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D0220A3-FC3C-4053-9B0C-7EEC5B9FAAF8}"/>
              </a:ext>
            </a:extLst>
          </p:cNvPr>
          <p:cNvGrpSpPr/>
          <p:nvPr/>
        </p:nvGrpSpPr>
        <p:grpSpPr>
          <a:xfrm>
            <a:off x="6970550" y="5039287"/>
            <a:ext cx="2744029" cy="1821000"/>
            <a:chOff x="-2737844" y="996738"/>
            <a:chExt cx="7027551" cy="4663644"/>
          </a:xfrm>
        </p:grpSpPr>
        <p:grpSp>
          <p:nvGrpSpPr>
            <p:cNvPr id="64" name="Group 63">
              <a:extLst>
                <a:ext uri="{FF2B5EF4-FFF2-40B4-BE49-F238E27FC236}">
                  <a16:creationId xmlns:a16="http://schemas.microsoft.com/office/drawing/2014/main" id="{6E43FABA-6333-4C9A-980D-01536C7B28F5}"/>
                </a:ext>
              </a:extLst>
            </p:cNvPr>
            <p:cNvGrpSpPr/>
            <p:nvPr/>
          </p:nvGrpSpPr>
          <p:grpSpPr>
            <a:xfrm>
              <a:off x="2094573" y="996740"/>
              <a:ext cx="2195134" cy="4663642"/>
              <a:chOff x="2094573" y="996740"/>
              <a:chExt cx="2195134" cy="4663642"/>
            </a:xfrm>
          </p:grpSpPr>
          <p:sp>
            <p:nvSpPr>
              <p:cNvPr id="68" name="Arc 67">
                <a:extLst>
                  <a:ext uri="{FF2B5EF4-FFF2-40B4-BE49-F238E27FC236}">
                    <a16:creationId xmlns:a16="http://schemas.microsoft.com/office/drawing/2014/main" id="{4371DE76-D90D-4A25-949C-FF6F25BC1B64}"/>
                  </a:ext>
                </a:extLst>
              </p:cNvPr>
              <p:cNvSpPr/>
              <p:nvPr/>
            </p:nvSpPr>
            <p:spPr>
              <a:xfrm>
                <a:off x="2094573" y="996740"/>
                <a:ext cx="2195134" cy="2195134"/>
              </a:xfrm>
              <a:prstGeom prst="arc">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69" name="Straight Connector 68">
                <a:extLst>
                  <a:ext uri="{FF2B5EF4-FFF2-40B4-BE49-F238E27FC236}">
                    <a16:creationId xmlns:a16="http://schemas.microsoft.com/office/drawing/2014/main" id="{D6337942-A94A-43DC-B33D-75D230CFF57F}"/>
                  </a:ext>
                </a:extLst>
              </p:cNvPr>
              <p:cNvCxnSpPr>
                <a:cxnSpLocks/>
              </p:cNvCxnSpPr>
              <p:nvPr/>
            </p:nvCxnSpPr>
            <p:spPr>
              <a:xfrm rot="5400000" flipV="1">
                <a:off x="2504552" y="3875227"/>
                <a:ext cx="3570308" cy="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7F23068A-8FB9-4633-92AD-1CBCC929476F}"/>
                </a:ext>
              </a:extLst>
            </p:cNvPr>
            <p:cNvCxnSpPr>
              <a:cxnSpLocks/>
              <a:stCxn id="68" idx="0"/>
            </p:cNvCxnSpPr>
            <p:nvPr/>
          </p:nvCxnSpPr>
          <p:spPr>
            <a:xfrm rot="5400000">
              <a:off x="227146" y="-1968252"/>
              <a:ext cx="3" cy="592998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69">
            <a:extLst>
              <a:ext uri="{FF2B5EF4-FFF2-40B4-BE49-F238E27FC236}">
                <a16:creationId xmlns:a16="http://schemas.microsoft.com/office/drawing/2014/main" id="{9C31A5D7-2DFA-49E1-BF1E-915D56C0449D}"/>
              </a:ext>
            </a:extLst>
          </p:cNvPr>
          <p:cNvCxnSpPr>
            <a:cxnSpLocks/>
          </p:cNvCxnSpPr>
          <p:nvPr/>
        </p:nvCxnSpPr>
        <p:spPr>
          <a:xfrm>
            <a:off x="10133223" y="5039287"/>
            <a:ext cx="0" cy="181871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AEA8BD7-1158-4B70-8E9D-2CE9CC83A628}"/>
              </a:ext>
            </a:extLst>
          </p:cNvPr>
          <p:cNvCxnSpPr>
            <a:cxnSpLocks/>
          </p:cNvCxnSpPr>
          <p:nvPr/>
        </p:nvCxnSpPr>
        <p:spPr>
          <a:xfrm>
            <a:off x="10834980" y="4672664"/>
            <a:ext cx="0" cy="120725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897293DC-BB2A-4324-B32D-948F4833ECEE}"/>
              </a:ext>
            </a:extLst>
          </p:cNvPr>
          <p:cNvSpPr/>
          <p:nvPr/>
        </p:nvSpPr>
        <p:spPr>
          <a:xfrm>
            <a:off x="7422074" y="710534"/>
            <a:ext cx="4769926" cy="525709"/>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pic>
        <p:nvPicPr>
          <p:cNvPr id="73" name="Graphic 72">
            <a:extLst>
              <a:ext uri="{FF2B5EF4-FFF2-40B4-BE49-F238E27FC236}">
                <a16:creationId xmlns:a16="http://schemas.microsoft.com/office/drawing/2014/main" id="{46E06964-9B43-45D8-9406-88936E8B990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1" y="4678471"/>
            <a:ext cx="2179529" cy="2179529"/>
          </a:xfrm>
          <a:prstGeom prst="rect">
            <a:avLst/>
          </a:prstGeom>
        </p:spPr>
      </p:pic>
      <p:sp>
        <p:nvSpPr>
          <p:cNvPr id="74" name="Текст 7">
            <a:extLst>
              <a:ext uri="{FF2B5EF4-FFF2-40B4-BE49-F238E27FC236}">
                <a16:creationId xmlns:a16="http://schemas.microsoft.com/office/drawing/2014/main" id="{4007DDB4-A797-4BD2-9033-F550A42D2E3A}"/>
              </a:ext>
            </a:extLst>
          </p:cNvPr>
          <p:cNvSpPr txBox="1">
            <a:spLocks/>
          </p:cNvSpPr>
          <p:nvPr/>
        </p:nvSpPr>
        <p:spPr>
          <a:xfrm>
            <a:off x="436845" y="498575"/>
            <a:ext cx="989348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lang="en-US" sz="4400" dirty="0">
                <a:solidFill>
                  <a:srgbClr val="414143"/>
                </a:solidFill>
                <a:latin typeface="Red Hat Display" panose="02010503040201060303" pitchFamily="2" charset="77"/>
              </a:rPr>
              <a:t>Resultados</a:t>
            </a:r>
            <a:endParaRPr kumimoji="0" lang="en-US" sz="15200" b="0" i="0" u="none" strike="noStrike" kern="1200" cap="none" spc="0" normalizeH="0" baseline="0" noProof="0" dirty="0">
              <a:ln>
                <a:noFill/>
              </a:ln>
              <a:solidFill>
                <a:srgbClr val="414143"/>
              </a:solidFill>
              <a:effectLst/>
              <a:uLnTx/>
              <a:uFillTx/>
              <a:latin typeface="Red Hat Display" panose="02010503040201060303" pitchFamily="2" charset="77"/>
            </a:endParaRPr>
          </a:p>
        </p:txBody>
      </p:sp>
      <p:pic>
        <p:nvPicPr>
          <p:cNvPr id="75" name="Graphic 74">
            <a:extLst>
              <a:ext uri="{FF2B5EF4-FFF2-40B4-BE49-F238E27FC236}">
                <a16:creationId xmlns:a16="http://schemas.microsoft.com/office/drawing/2014/main" id="{9AFC5835-87B9-4A2E-A377-2E4CCC8FB6C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169340" y="169340"/>
            <a:ext cx="383346" cy="383346"/>
          </a:xfrm>
          <a:prstGeom prst="rect">
            <a:avLst/>
          </a:prstGeom>
        </p:spPr>
      </p:pic>
      <p:sp>
        <p:nvSpPr>
          <p:cNvPr id="76" name="Rectangle 75">
            <a:extLst>
              <a:ext uri="{FF2B5EF4-FFF2-40B4-BE49-F238E27FC236}">
                <a16:creationId xmlns:a16="http://schemas.microsoft.com/office/drawing/2014/main" id="{AFD06CE2-3100-4312-ACAB-3E9EC4A0EF98}"/>
              </a:ext>
            </a:extLst>
          </p:cNvPr>
          <p:cNvSpPr/>
          <p:nvPr/>
        </p:nvSpPr>
        <p:spPr>
          <a:xfrm>
            <a:off x="4898111" y="7094"/>
            <a:ext cx="2259582" cy="17032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77" name="Текст 78">
            <a:extLst>
              <a:ext uri="{FF2B5EF4-FFF2-40B4-BE49-F238E27FC236}">
                <a16:creationId xmlns:a16="http://schemas.microsoft.com/office/drawing/2014/main" id="{D1E91D6E-6FC8-4DF7-A838-CA402EBDBC99}"/>
              </a:ext>
            </a:extLst>
          </p:cNvPr>
          <p:cNvSpPr txBox="1">
            <a:spLocks/>
          </p:cNvSpPr>
          <p:nvPr/>
        </p:nvSpPr>
        <p:spPr>
          <a:xfrm>
            <a:off x="5266620" y="205034"/>
            <a:ext cx="1908611" cy="132557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lgn="l" rtl="0">
              <a:defRPr/>
            </a:pPr>
            <a:r>
              <a:rPr lang="es-CO" sz="1600" dirty="0">
                <a:solidFill>
                  <a:srgbClr val="414143"/>
                </a:solidFill>
              </a:rPr>
              <a:t>Comentarios </a:t>
            </a:r>
            <a:br>
              <a:rPr lang="es-CO" sz="1600" dirty="0">
                <a:solidFill>
                  <a:srgbClr val="414143"/>
                </a:solidFill>
              </a:rPr>
            </a:br>
            <a:r>
              <a:rPr lang="es-CO" sz="1600" dirty="0">
                <a:solidFill>
                  <a:srgbClr val="414143"/>
                </a:solidFill>
              </a:rPr>
              <a:t>del comprador</a:t>
            </a:r>
            <a:endParaRPr kumimoji="0" lang="es-CO" sz="1600" i="0" u="none" strike="noStrike" kern="1200" cap="none" spc="0" normalizeH="0" baseline="0" dirty="0">
              <a:ln>
                <a:noFill/>
              </a:ln>
              <a:solidFill>
                <a:srgbClr val="414143"/>
              </a:solidFill>
              <a:effectLst/>
              <a:uLnTx/>
              <a:uFillTx/>
            </a:endParaRPr>
          </a:p>
        </p:txBody>
      </p:sp>
      <p:sp>
        <p:nvSpPr>
          <p:cNvPr id="78" name="Rectangle 77">
            <a:extLst>
              <a:ext uri="{FF2B5EF4-FFF2-40B4-BE49-F238E27FC236}">
                <a16:creationId xmlns:a16="http://schemas.microsoft.com/office/drawing/2014/main" id="{96397DE7-242E-4502-8FB9-7BCCE3863F67}"/>
              </a:ext>
            </a:extLst>
          </p:cNvPr>
          <p:cNvSpPr/>
          <p:nvPr/>
        </p:nvSpPr>
        <p:spPr>
          <a:xfrm>
            <a:off x="4898111" y="1711120"/>
            <a:ext cx="2259582" cy="17574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79" name="Текст 78">
            <a:extLst>
              <a:ext uri="{FF2B5EF4-FFF2-40B4-BE49-F238E27FC236}">
                <a16:creationId xmlns:a16="http://schemas.microsoft.com/office/drawing/2014/main" id="{0653CD41-08C7-4727-9C01-326516296F7D}"/>
              </a:ext>
            </a:extLst>
          </p:cNvPr>
          <p:cNvSpPr txBox="1">
            <a:spLocks/>
          </p:cNvSpPr>
          <p:nvPr/>
        </p:nvSpPr>
        <p:spPr>
          <a:xfrm>
            <a:off x="5313349" y="2251334"/>
            <a:ext cx="1609363" cy="132557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defRPr/>
            </a:pPr>
            <a:r>
              <a:rPr lang="es-CO" sz="1800" dirty="0">
                <a:solidFill>
                  <a:schemeClr val="tx1"/>
                </a:solidFill>
              </a:rPr>
              <a:t>Informe de </a:t>
            </a:r>
            <a:br>
              <a:rPr lang="es-CO" sz="1800" dirty="0">
                <a:solidFill>
                  <a:schemeClr val="tx1"/>
                </a:solidFill>
              </a:rPr>
            </a:br>
            <a:r>
              <a:rPr lang="es-CO" sz="1800" dirty="0">
                <a:solidFill>
                  <a:schemeClr val="tx1"/>
                </a:solidFill>
              </a:rPr>
              <a:t>los análisis </a:t>
            </a:r>
            <a:br>
              <a:rPr lang="es-CO" sz="1800" dirty="0">
                <a:solidFill>
                  <a:schemeClr val="tx1"/>
                </a:solidFill>
              </a:rPr>
            </a:br>
            <a:r>
              <a:rPr lang="es-CO" sz="1800" dirty="0">
                <a:solidFill>
                  <a:schemeClr val="tx1"/>
                </a:solidFill>
              </a:rPr>
              <a:t>en línea</a:t>
            </a:r>
            <a:endParaRPr kumimoji="0" lang="es-CO" sz="1800" i="0" u="none" strike="noStrike" kern="1200" cap="none" spc="0" normalizeH="0" baseline="0" dirty="0">
              <a:ln>
                <a:noFill/>
              </a:ln>
              <a:solidFill>
                <a:schemeClr val="tx1"/>
              </a:solidFill>
              <a:effectLst/>
              <a:uLnTx/>
              <a:uFillTx/>
            </a:endParaRPr>
          </a:p>
          <a:p>
            <a:pPr lvl="0" algn="l" rtl="0">
              <a:defRPr/>
            </a:pPr>
            <a:br>
              <a:rPr lang="en-US" sz="1800" dirty="0">
                <a:solidFill>
                  <a:srgbClr val="414143"/>
                </a:solidFill>
              </a:rPr>
            </a:br>
            <a:endParaRPr kumimoji="0" lang="en-US" sz="1800" i="0" u="none" strike="noStrike" kern="1200" cap="none" spc="0" normalizeH="0" baseline="0" noProof="0" dirty="0">
              <a:ln>
                <a:noFill/>
              </a:ln>
              <a:solidFill>
                <a:srgbClr val="414143"/>
              </a:solidFill>
              <a:effectLst/>
              <a:uLnTx/>
              <a:uFillTx/>
            </a:endParaRPr>
          </a:p>
        </p:txBody>
      </p:sp>
      <p:sp>
        <p:nvSpPr>
          <p:cNvPr id="80" name="Rectangle 79">
            <a:extLst>
              <a:ext uri="{FF2B5EF4-FFF2-40B4-BE49-F238E27FC236}">
                <a16:creationId xmlns:a16="http://schemas.microsoft.com/office/drawing/2014/main" id="{947E40E5-5A85-412F-AE88-A2A642F1743F}"/>
              </a:ext>
            </a:extLst>
          </p:cNvPr>
          <p:cNvSpPr/>
          <p:nvPr/>
        </p:nvSpPr>
        <p:spPr>
          <a:xfrm>
            <a:off x="4898111" y="3461466"/>
            <a:ext cx="2259582" cy="16672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81" name="Текст 78">
            <a:extLst>
              <a:ext uri="{FF2B5EF4-FFF2-40B4-BE49-F238E27FC236}">
                <a16:creationId xmlns:a16="http://schemas.microsoft.com/office/drawing/2014/main" id="{A68CD615-FDF1-4E2E-84C3-237DB9B48B02}"/>
              </a:ext>
            </a:extLst>
          </p:cNvPr>
          <p:cNvSpPr txBox="1">
            <a:spLocks/>
          </p:cNvSpPr>
          <p:nvPr/>
        </p:nvSpPr>
        <p:spPr>
          <a:xfrm>
            <a:off x="5313438" y="3659406"/>
            <a:ext cx="1609275" cy="132557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lgn="l" rtl="0">
              <a:defRPr/>
            </a:pPr>
            <a:r>
              <a:rPr lang="es-CO" sz="1800" dirty="0">
                <a:solidFill>
                  <a:srgbClr val="414143"/>
                </a:solidFill>
              </a:rPr>
              <a:t>Resultados sociales</a:t>
            </a:r>
          </a:p>
        </p:txBody>
      </p:sp>
      <p:sp>
        <p:nvSpPr>
          <p:cNvPr id="82" name="Rectangle 81">
            <a:extLst>
              <a:ext uri="{FF2B5EF4-FFF2-40B4-BE49-F238E27FC236}">
                <a16:creationId xmlns:a16="http://schemas.microsoft.com/office/drawing/2014/main" id="{D28741AF-00E1-4AE6-8785-97894A9F595D}"/>
              </a:ext>
            </a:extLst>
          </p:cNvPr>
          <p:cNvSpPr/>
          <p:nvPr/>
        </p:nvSpPr>
        <p:spPr>
          <a:xfrm>
            <a:off x="4898111" y="5121616"/>
            <a:ext cx="2259582" cy="17363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83" name="Текст 78">
            <a:extLst>
              <a:ext uri="{FF2B5EF4-FFF2-40B4-BE49-F238E27FC236}">
                <a16:creationId xmlns:a16="http://schemas.microsoft.com/office/drawing/2014/main" id="{B583BCEE-D27D-443D-A37C-E6EE2C019A0E}"/>
              </a:ext>
            </a:extLst>
          </p:cNvPr>
          <p:cNvSpPr txBox="1">
            <a:spLocks/>
          </p:cNvSpPr>
          <p:nvPr/>
        </p:nvSpPr>
        <p:spPr>
          <a:xfrm>
            <a:off x="5325469" y="5326648"/>
            <a:ext cx="1597348" cy="132557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lgn="l" rtl="0">
              <a:defRPr/>
            </a:pPr>
            <a:r>
              <a:rPr lang="es-CO" sz="1800" dirty="0">
                <a:solidFill>
                  <a:srgbClr val="414143"/>
                </a:solidFill>
              </a:rPr>
              <a:t>Análisis de rendimiento continuo </a:t>
            </a:r>
            <a:endParaRPr kumimoji="0" lang="es-CO" sz="1800" i="0" u="none" strike="noStrike" kern="1200" cap="none" spc="0" normalizeH="0" baseline="0" dirty="0">
              <a:ln>
                <a:noFill/>
              </a:ln>
              <a:solidFill>
                <a:srgbClr val="414143"/>
              </a:solidFill>
              <a:effectLst/>
              <a:uLnTx/>
              <a:uFillTx/>
            </a:endParaRPr>
          </a:p>
        </p:txBody>
      </p:sp>
      <p:sp>
        <p:nvSpPr>
          <p:cNvPr id="84" name="Rectangle 21">
            <a:extLst>
              <a:ext uri="{FF2B5EF4-FFF2-40B4-BE49-F238E27FC236}">
                <a16:creationId xmlns:a16="http://schemas.microsoft.com/office/drawing/2014/main" id="{3AD37433-7EC8-4ED9-A870-B4D497AF0D56}"/>
              </a:ext>
            </a:extLst>
          </p:cNvPr>
          <p:cNvSpPr/>
          <p:nvPr/>
        </p:nvSpPr>
        <p:spPr>
          <a:xfrm>
            <a:off x="7157693" y="7093"/>
            <a:ext cx="706123" cy="1704027"/>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cxnSp>
        <p:nvCxnSpPr>
          <p:cNvPr id="85" name="Straight Connector 84">
            <a:extLst>
              <a:ext uri="{FF2B5EF4-FFF2-40B4-BE49-F238E27FC236}">
                <a16:creationId xmlns:a16="http://schemas.microsoft.com/office/drawing/2014/main" id="{6917E4A2-9567-498E-9E48-895CEFB1E06C}"/>
              </a:ext>
            </a:extLst>
          </p:cNvPr>
          <p:cNvCxnSpPr>
            <a:cxnSpLocks/>
          </p:cNvCxnSpPr>
          <p:nvPr/>
        </p:nvCxnSpPr>
        <p:spPr>
          <a:xfrm>
            <a:off x="10442901" y="1236243"/>
            <a:ext cx="0" cy="170151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399AE73-EDE3-47D2-A892-98025111B658}"/>
              </a:ext>
            </a:extLst>
          </p:cNvPr>
          <p:cNvCxnSpPr>
            <a:cxnSpLocks/>
          </p:cNvCxnSpPr>
          <p:nvPr/>
        </p:nvCxnSpPr>
        <p:spPr>
          <a:xfrm>
            <a:off x="9529887" y="2064235"/>
            <a:ext cx="266211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C849AD3D-840B-451D-8233-07C4010CE2AC}"/>
              </a:ext>
            </a:extLst>
          </p:cNvPr>
          <p:cNvGrpSpPr/>
          <p:nvPr/>
        </p:nvGrpSpPr>
        <p:grpSpPr>
          <a:xfrm rot="16200000">
            <a:off x="9439917" y="1660846"/>
            <a:ext cx="1816384" cy="1821000"/>
            <a:chOff x="-362115" y="996739"/>
            <a:chExt cx="4651822" cy="4663643"/>
          </a:xfrm>
        </p:grpSpPr>
        <p:grpSp>
          <p:nvGrpSpPr>
            <p:cNvPr id="88" name="Group 87">
              <a:extLst>
                <a:ext uri="{FF2B5EF4-FFF2-40B4-BE49-F238E27FC236}">
                  <a16:creationId xmlns:a16="http://schemas.microsoft.com/office/drawing/2014/main" id="{65A8501B-D6CA-4C8F-92EC-E9499A2D82FA}"/>
                </a:ext>
              </a:extLst>
            </p:cNvPr>
            <p:cNvGrpSpPr/>
            <p:nvPr/>
          </p:nvGrpSpPr>
          <p:grpSpPr>
            <a:xfrm>
              <a:off x="2094573" y="996740"/>
              <a:ext cx="2195134" cy="4663642"/>
              <a:chOff x="2094573" y="996740"/>
              <a:chExt cx="2195134" cy="4663642"/>
            </a:xfrm>
          </p:grpSpPr>
          <p:sp>
            <p:nvSpPr>
              <p:cNvPr id="90" name="Arc 89">
                <a:extLst>
                  <a:ext uri="{FF2B5EF4-FFF2-40B4-BE49-F238E27FC236}">
                    <a16:creationId xmlns:a16="http://schemas.microsoft.com/office/drawing/2014/main" id="{7C84F835-C217-47C9-AE6A-A27F1DD20B70}"/>
                  </a:ext>
                </a:extLst>
              </p:cNvPr>
              <p:cNvSpPr/>
              <p:nvPr/>
            </p:nvSpPr>
            <p:spPr>
              <a:xfrm>
                <a:off x="2094573" y="996740"/>
                <a:ext cx="2195134" cy="2195134"/>
              </a:xfrm>
              <a:prstGeom prst="arc">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91" name="Straight Connector 90">
                <a:extLst>
                  <a:ext uri="{FF2B5EF4-FFF2-40B4-BE49-F238E27FC236}">
                    <a16:creationId xmlns:a16="http://schemas.microsoft.com/office/drawing/2014/main" id="{18116F3E-8C14-4AD2-BB60-80A0C9B1ABBB}"/>
                  </a:ext>
                </a:extLst>
              </p:cNvPr>
              <p:cNvCxnSpPr>
                <a:cxnSpLocks/>
              </p:cNvCxnSpPr>
              <p:nvPr/>
            </p:nvCxnSpPr>
            <p:spPr>
              <a:xfrm rot="5400000" flipV="1">
                <a:off x="2504552" y="3875227"/>
                <a:ext cx="3570308" cy="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BC7D8402-8D36-4942-B07D-B8F15D330981}"/>
                </a:ext>
              </a:extLst>
            </p:cNvPr>
            <p:cNvCxnSpPr>
              <a:cxnSpLocks/>
              <a:stCxn id="90" idx="0"/>
            </p:cNvCxnSpPr>
            <p:nvPr/>
          </p:nvCxnSpPr>
          <p:spPr>
            <a:xfrm rot="5400000">
              <a:off x="1415012" y="-780388"/>
              <a:ext cx="0" cy="355425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2" name="Rectangle 91">
            <a:extLst>
              <a:ext uri="{FF2B5EF4-FFF2-40B4-BE49-F238E27FC236}">
                <a16:creationId xmlns:a16="http://schemas.microsoft.com/office/drawing/2014/main" id="{55349B21-6D91-494A-828F-03237BB702A0}"/>
              </a:ext>
            </a:extLst>
          </p:cNvPr>
          <p:cNvSpPr/>
          <p:nvPr/>
        </p:nvSpPr>
        <p:spPr>
          <a:xfrm>
            <a:off x="7422074" y="2446235"/>
            <a:ext cx="4769926" cy="543973"/>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93" name="Rectangle 21">
            <a:extLst>
              <a:ext uri="{FF2B5EF4-FFF2-40B4-BE49-F238E27FC236}">
                <a16:creationId xmlns:a16="http://schemas.microsoft.com/office/drawing/2014/main" id="{46E76159-3BFB-43BD-ACDF-66677F0BEE0C}"/>
              </a:ext>
            </a:extLst>
          </p:cNvPr>
          <p:cNvSpPr/>
          <p:nvPr/>
        </p:nvSpPr>
        <p:spPr>
          <a:xfrm>
            <a:off x="7157693" y="1708517"/>
            <a:ext cx="706123" cy="1763229"/>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94" name="Rectangle 93">
            <a:extLst>
              <a:ext uri="{FF2B5EF4-FFF2-40B4-BE49-F238E27FC236}">
                <a16:creationId xmlns:a16="http://schemas.microsoft.com/office/drawing/2014/main" id="{17E3252A-FE70-4C1E-941E-C61BED9A48F5}"/>
              </a:ext>
            </a:extLst>
          </p:cNvPr>
          <p:cNvSpPr/>
          <p:nvPr/>
        </p:nvSpPr>
        <p:spPr>
          <a:xfrm>
            <a:off x="7422074" y="4162358"/>
            <a:ext cx="4769926" cy="51030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95" name="Rectangle 21">
            <a:extLst>
              <a:ext uri="{FF2B5EF4-FFF2-40B4-BE49-F238E27FC236}">
                <a16:creationId xmlns:a16="http://schemas.microsoft.com/office/drawing/2014/main" id="{4CCB3F06-61E4-4123-9B40-2D46EDE02827}"/>
              </a:ext>
            </a:extLst>
          </p:cNvPr>
          <p:cNvSpPr/>
          <p:nvPr/>
        </p:nvSpPr>
        <p:spPr>
          <a:xfrm>
            <a:off x="7157693" y="3470704"/>
            <a:ext cx="706123" cy="1654100"/>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96" name="Rectangle 95">
            <a:extLst>
              <a:ext uri="{FF2B5EF4-FFF2-40B4-BE49-F238E27FC236}">
                <a16:creationId xmlns:a16="http://schemas.microsoft.com/office/drawing/2014/main" id="{D8C09B35-0BE0-4797-8A66-8D292F9FB54A}"/>
              </a:ext>
            </a:extLst>
          </p:cNvPr>
          <p:cNvSpPr/>
          <p:nvPr/>
        </p:nvSpPr>
        <p:spPr>
          <a:xfrm>
            <a:off x="7422074" y="5844814"/>
            <a:ext cx="4769926" cy="536013"/>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97" name="Rectangle 21">
            <a:extLst>
              <a:ext uri="{FF2B5EF4-FFF2-40B4-BE49-F238E27FC236}">
                <a16:creationId xmlns:a16="http://schemas.microsoft.com/office/drawing/2014/main" id="{380D29F4-13A2-48C5-BC95-694548CAF399}"/>
              </a:ext>
            </a:extLst>
          </p:cNvPr>
          <p:cNvSpPr/>
          <p:nvPr/>
        </p:nvSpPr>
        <p:spPr>
          <a:xfrm>
            <a:off x="7157693" y="5120574"/>
            <a:ext cx="706123" cy="1737426"/>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cxnSp>
        <p:nvCxnSpPr>
          <p:cNvPr id="98" name="Straight Connector 97">
            <a:extLst>
              <a:ext uri="{FF2B5EF4-FFF2-40B4-BE49-F238E27FC236}">
                <a16:creationId xmlns:a16="http://schemas.microsoft.com/office/drawing/2014/main" id="{887C3B4F-184A-475E-8305-316BE1095799}"/>
              </a:ext>
            </a:extLst>
          </p:cNvPr>
          <p:cNvCxnSpPr>
            <a:cxnSpLocks/>
          </p:cNvCxnSpPr>
          <p:nvPr/>
        </p:nvCxnSpPr>
        <p:spPr>
          <a:xfrm flipV="1">
            <a:off x="11331519" y="211959"/>
            <a:ext cx="0" cy="498575"/>
          </a:xfrm>
          <a:prstGeom prst="line">
            <a:avLst/>
          </a:prstGeom>
          <a:ln w="38100">
            <a:solidFill>
              <a:srgbClr val="DED9D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179F9C6-0BE1-41B9-AC5B-7C346B482D41}"/>
              </a:ext>
            </a:extLst>
          </p:cNvPr>
          <p:cNvPicPr>
            <a:picLocks noChangeAspect="1"/>
          </p:cNvPicPr>
          <p:nvPr/>
        </p:nvPicPr>
        <p:blipFill rotWithShape="1">
          <a:blip r:embed="rId7">
            <a:extLst>
              <a:ext uri="{28A0092B-C50C-407E-A947-70E740481C1C}">
                <a14:useLocalDpi xmlns:a14="http://schemas.microsoft.com/office/drawing/2010/main" val="0"/>
              </a:ext>
            </a:extLst>
          </a:blip>
          <a:srcRect l="34024" r="12134"/>
          <a:stretch/>
        </p:blipFill>
        <p:spPr>
          <a:xfrm>
            <a:off x="218846" y="1409525"/>
            <a:ext cx="4308924" cy="5273685"/>
          </a:xfrm>
          <a:prstGeom prst="round1Rect">
            <a:avLst>
              <a:gd name="adj" fmla="val 33884"/>
            </a:avLst>
          </a:prstGeom>
        </p:spPr>
      </p:pic>
      <p:pic>
        <p:nvPicPr>
          <p:cNvPr id="2" name="Picture 1">
            <a:extLst>
              <a:ext uri="{FF2B5EF4-FFF2-40B4-BE49-F238E27FC236}">
                <a16:creationId xmlns:a16="http://schemas.microsoft.com/office/drawing/2014/main" id="{A8ABB988-B1FA-4811-B7E7-57F6E5FF20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008" y="2369724"/>
            <a:ext cx="457509" cy="163903"/>
          </a:xfrm>
          <a:prstGeom prst="rect">
            <a:avLst/>
          </a:prstGeom>
        </p:spPr>
      </p:pic>
    </p:spTree>
    <p:extLst>
      <p:ext uri="{BB962C8B-B14F-4D97-AF65-F5344CB8AC3E}">
        <p14:creationId xmlns:p14="http://schemas.microsoft.com/office/powerpoint/2010/main" val="310096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Текст 7">
            <a:extLst>
              <a:ext uri="{FF2B5EF4-FFF2-40B4-BE49-F238E27FC236}">
                <a16:creationId xmlns:a16="http://schemas.microsoft.com/office/drawing/2014/main" id="{B66172AE-67F1-F441-A457-7F4CC4343E6E}"/>
              </a:ext>
            </a:extLst>
          </p:cNvPr>
          <p:cNvSpPr txBox="1">
            <a:spLocks/>
          </p:cNvSpPr>
          <p:nvPr/>
        </p:nvSpPr>
        <p:spPr>
          <a:xfrm>
            <a:off x="3064768" y="2484679"/>
            <a:ext cx="8641958" cy="223836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6000" b="1" i="0" u="none" strike="noStrike" kern="1200" cap="none" spc="0" normalizeH="0" baseline="0" noProof="0" dirty="0">
                <a:ln w="25400">
                  <a:noFill/>
                </a:ln>
                <a:solidFill>
                  <a:srgbClr val="424244"/>
                </a:solidFill>
                <a:effectLst/>
                <a:uLnTx/>
                <a:uFillTx/>
                <a:latin typeface="Red Hat Display" panose="02010503040201060303" pitchFamily="2" charset="0"/>
                <a:ea typeface="+mn-ea"/>
                <a:cs typeface="+mn-cs"/>
              </a:rPr>
              <a:t>Determinando s</a:t>
            </a:r>
            <a:r>
              <a:rPr lang="es-CO" sz="6000" dirty="0">
                <a:ln w="25400">
                  <a:noFill/>
                </a:ln>
                <a:solidFill>
                  <a:srgbClr val="424244"/>
                </a:solidFill>
              </a:rPr>
              <a:t>u </a:t>
            </a:r>
            <a:r>
              <a:rPr lang="es-CO" sz="6000" b="0" dirty="0">
                <a:ln w="25400">
                  <a:noFill/>
                </a:ln>
                <a:solidFill>
                  <a:srgbClr val="424244"/>
                </a:solidFill>
              </a:rPr>
              <a:t>posición en el mercado</a:t>
            </a:r>
            <a:endParaRPr kumimoji="0" lang="es-CO" sz="60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6" name="Graphic 15">
            <a:extLst>
              <a:ext uri="{FF2B5EF4-FFF2-40B4-BE49-F238E27FC236}">
                <a16:creationId xmlns:a16="http://schemas.microsoft.com/office/drawing/2014/main" id="{0B4CE500-D46D-0A42-A697-36D00BE026B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2701109" y="2092451"/>
            <a:ext cx="541531" cy="541531"/>
          </a:xfrm>
          <a:prstGeom prst="rect">
            <a:avLst/>
          </a:prstGeom>
        </p:spPr>
      </p:pic>
      <p:pic>
        <p:nvPicPr>
          <p:cNvPr id="18" name="Graphic 17">
            <a:extLst>
              <a:ext uri="{FF2B5EF4-FFF2-40B4-BE49-F238E27FC236}">
                <a16:creationId xmlns:a16="http://schemas.microsoft.com/office/drawing/2014/main" id="{FD872107-5D35-4581-98F7-D1FC540933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5224" y="0"/>
            <a:ext cx="4026648" cy="4026648"/>
          </a:xfrm>
          <a:prstGeom prst="rect">
            <a:avLst/>
          </a:prstGeom>
        </p:spPr>
      </p:pic>
      <p:sp>
        <p:nvSpPr>
          <p:cNvPr id="19" name="Rectangle 18">
            <a:extLst>
              <a:ext uri="{FF2B5EF4-FFF2-40B4-BE49-F238E27FC236}">
                <a16:creationId xmlns:a16="http://schemas.microsoft.com/office/drawing/2014/main" id="{88CABDEB-8F99-4A36-8B1D-74DD53D4706A}"/>
              </a:ext>
            </a:extLst>
          </p:cNvPr>
          <p:cNvSpPr/>
          <p:nvPr/>
        </p:nvSpPr>
        <p:spPr>
          <a:xfrm rot="5400000">
            <a:off x="5958297" y="1983204"/>
            <a:ext cx="1327766" cy="842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1" name="Graphic 20">
            <a:extLst>
              <a:ext uri="{FF2B5EF4-FFF2-40B4-BE49-F238E27FC236}">
                <a16:creationId xmlns:a16="http://schemas.microsoft.com/office/drawing/2014/main" id="{F6BAB4F8-B879-47F1-867C-DB355665F9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1371" y="2916376"/>
            <a:ext cx="3944462" cy="3944462"/>
          </a:xfrm>
          <a:prstGeom prst="rect">
            <a:avLst/>
          </a:prstGeom>
        </p:spPr>
      </p:pic>
      <p:pic>
        <p:nvPicPr>
          <p:cNvPr id="23" name="Graphic 22">
            <a:extLst>
              <a:ext uri="{FF2B5EF4-FFF2-40B4-BE49-F238E27FC236}">
                <a16:creationId xmlns:a16="http://schemas.microsoft.com/office/drawing/2014/main" id="{22857457-94C4-40D8-B094-281E086D52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13628" y="4378814"/>
            <a:ext cx="2479184" cy="2479184"/>
          </a:xfrm>
          <a:prstGeom prst="rect">
            <a:avLst/>
          </a:prstGeom>
        </p:spPr>
      </p:pic>
      <p:pic>
        <p:nvPicPr>
          <p:cNvPr id="24" name="Graphic 23">
            <a:extLst>
              <a:ext uri="{FF2B5EF4-FFF2-40B4-BE49-F238E27FC236}">
                <a16:creationId xmlns:a16="http://schemas.microsoft.com/office/drawing/2014/main" id="{2D2EC714-AA5C-425F-8C23-D4E574698A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flipH="1">
            <a:off x="9482940" y="4138723"/>
            <a:ext cx="2717954" cy="2717954"/>
          </a:xfrm>
          <a:prstGeom prst="rect">
            <a:avLst/>
          </a:prstGeom>
        </p:spPr>
      </p:pic>
      <p:pic>
        <p:nvPicPr>
          <p:cNvPr id="2" name="Picture 1">
            <a:extLst>
              <a:ext uri="{FF2B5EF4-FFF2-40B4-BE49-F238E27FC236}">
                <a16:creationId xmlns:a16="http://schemas.microsoft.com/office/drawing/2014/main" id="{6F5D4544-7DD2-4BE8-8BCA-A7E473352E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075388" y="5795633"/>
            <a:ext cx="2754208" cy="986698"/>
          </a:xfrm>
          <a:prstGeom prst="rect">
            <a:avLst/>
          </a:prstGeom>
        </p:spPr>
      </p:pic>
      <p:sp>
        <p:nvSpPr>
          <p:cNvPr id="14" name="Rectangle 13">
            <a:extLst>
              <a:ext uri="{FF2B5EF4-FFF2-40B4-BE49-F238E27FC236}">
                <a16:creationId xmlns:a16="http://schemas.microsoft.com/office/drawing/2014/main" id="{E19A8137-1106-4FF0-922E-AF016F4FC57C}"/>
              </a:ext>
            </a:extLst>
          </p:cNvPr>
          <p:cNvSpPr/>
          <p:nvPr/>
        </p:nvSpPr>
        <p:spPr>
          <a:xfrm>
            <a:off x="-4024108" y="5719966"/>
            <a:ext cx="3668233" cy="113803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600" dirty="0">
                <a:latin typeface="Red Hat Display" panose="02010503040201060303" pitchFamily="2" charset="0"/>
              </a:rPr>
              <a:t>Para reemplazar el logotipo, haga clic derecho en el logotipo, elija “Change Picture” y seleccione el logotipo desde sus archivos </a:t>
            </a:r>
          </a:p>
        </p:txBody>
      </p:sp>
    </p:spTree>
    <p:extLst>
      <p:ext uri="{BB962C8B-B14F-4D97-AF65-F5344CB8AC3E}">
        <p14:creationId xmlns:p14="http://schemas.microsoft.com/office/powerpoint/2010/main" val="109942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84E510F5-4670-433E-A80D-E717037C9E5B}"/>
              </a:ext>
            </a:extLst>
          </p:cNvPr>
          <p:cNvCxnSpPr>
            <a:cxnSpLocks/>
          </p:cNvCxnSpPr>
          <p:nvPr/>
        </p:nvCxnSpPr>
        <p:spPr>
          <a:xfrm flipH="1">
            <a:off x="5591856" y="2229959"/>
            <a:ext cx="660014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75" name="Текст 7">
            <a:extLst>
              <a:ext uri="{FF2B5EF4-FFF2-40B4-BE49-F238E27FC236}">
                <a16:creationId xmlns:a16="http://schemas.microsoft.com/office/drawing/2014/main" id="{AEAEB361-8F5D-41EA-BC0C-196E9A0349FB}"/>
              </a:ext>
            </a:extLst>
          </p:cNvPr>
          <p:cNvSpPr txBox="1">
            <a:spLocks/>
          </p:cNvSpPr>
          <p:nvPr/>
        </p:nvSpPr>
        <p:spPr>
          <a:xfrm>
            <a:off x="436845" y="498575"/>
            <a:ext cx="989348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n-US"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Factores que influyen </a:t>
            </a:r>
          </a:p>
          <a:p>
            <a:pPr marL="0" marR="0" lvl="0" indent="0" algn="l" defTabSz="1360314" rtl="0" eaLnBrk="1" fontAlgn="auto" latinLnBrk="0" hangingPunct="1">
              <a:lnSpc>
                <a:spcPct val="80000"/>
              </a:lnSpc>
              <a:spcBef>
                <a:spcPts val="0"/>
              </a:spcBef>
              <a:spcAft>
                <a:spcPts val="0"/>
              </a:spcAft>
              <a:buClrTx/>
              <a:buSzPct val="100000"/>
              <a:buFontTx/>
              <a:buNone/>
              <a:tabLst/>
              <a:defRPr/>
            </a:pPr>
            <a:r>
              <a:rPr lang="en-US" sz="4400" b="0" dirty="0">
                <a:solidFill>
                  <a:srgbClr val="424244"/>
                </a:solidFill>
                <a:latin typeface="Red Hat Display" panose="02010503040201060303" pitchFamily="2" charset="77"/>
              </a:rPr>
              <a:t>e</a:t>
            </a:r>
            <a:r>
              <a:rPr kumimoji="0" lang="en-US" sz="44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n el valor de </a:t>
            </a:r>
            <a:r>
              <a:rPr kumimoji="0" lang="en-US" sz="4400" b="0" i="0" u="none" strike="noStrike" kern="1200" cap="none" spc="0" normalizeH="0" baseline="0" noProof="0" dirty="0" err="1">
                <a:ln>
                  <a:noFill/>
                </a:ln>
                <a:solidFill>
                  <a:srgbClr val="424244"/>
                </a:solidFill>
                <a:effectLst/>
                <a:uLnTx/>
                <a:uFillTx/>
                <a:latin typeface="Red Hat Display" panose="02010503040201060303" pitchFamily="2" charset="77"/>
                <a:ea typeface="+mn-ea"/>
                <a:cs typeface="+mn-cs"/>
              </a:rPr>
              <a:t>tu</a:t>
            </a:r>
            <a:r>
              <a:rPr kumimoji="0" lang="en-US" sz="44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 casa</a:t>
            </a:r>
          </a:p>
        </p:txBody>
      </p:sp>
      <p:cxnSp>
        <p:nvCxnSpPr>
          <p:cNvPr id="87" name="Straight Connector 86">
            <a:extLst>
              <a:ext uri="{FF2B5EF4-FFF2-40B4-BE49-F238E27FC236}">
                <a16:creationId xmlns:a16="http://schemas.microsoft.com/office/drawing/2014/main" id="{55484381-BEA4-4121-AD90-75C45DED5008}"/>
              </a:ext>
            </a:extLst>
          </p:cNvPr>
          <p:cNvCxnSpPr>
            <a:cxnSpLocks/>
          </p:cNvCxnSpPr>
          <p:nvPr/>
        </p:nvCxnSpPr>
        <p:spPr>
          <a:xfrm flipH="1">
            <a:off x="454750" y="4561509"/>
            <a:ext cx="757139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BF059E34-B9A3-4076-8401-E70C595CFA3C}"/>
              </a:ext>
            </a:extLst>
          </p:cNvPr>
          <p:cNvGrpSpPr/>
          <p:nvPr/>
        </p:nvGrpSpPr>
        <p:grpSpPr>
          <a:xfrm>
            <a:off x="-17168" y="2541763"/>
            <a:ext cx="2560040" cy="4370725"/>
            <a:chOff x="1598472" y="996740"/>
            <a:chExt cx="2691235" cy="4594714"/>
          </a:xfrm>
        </p:grpSpPr>
        <p:grpSp>
          <p:nvGrpSpPr>
            <p:cNvPr id="102" name="Group 101">
              <a:extLst>
                <a:ext uri="{FF2B5EF4-FFF2-40B4-BE49-F238E27FC236}">
                  <a16:creationId xmlns:a16="http://schemas.microsoft.com/office/drawing/2014/main" id="{5D1F1EA6-6081-47E4-868A-CA6CF43AB13D}"/>
                </a:ext>
              </a:extLst>
            </p:cNvPr>
            <p:cNvGrpSpPr/>
            <p:nvPr/>
          </p:nvGrpSpPr>
          <p:grpSpPr>
            <a:xfrm>
              <a:off x="2094573" y="996740"/>
              <a:ext cx="2195134" cy="4594714"/>
              <a:chOff x="2094573" y="996740"/>
              <a:chExt cx="2195134" cy="4594714"/>
            </a:xfrm>
          </p:grpSpPr>
          <p:sp>
            <p:nvSpPr>
              <p:cNvPr id="104" name="Arc 103">
                <a:extLst>
                  <a:ext uri="{FF2B5EF4-FFF2-40B4-BE49-F238E27FC236}">
                    <a16:creationId xmlns:a16="http://schemas.microsoft.com/office/drawing/2014/main" id="{86E23129-FB8F-445D-BFE0-5627E9A72E39}"/>
                  </a:ext>
                </a:extLst>
              </p:cNvPr>
              <p:cNvSpPr/>
              <p:nvPr/>
            </p:nvSpPr>
            <p:spPr>
              <a:xfrm>
                <a:off x="2094573" y="996740"/>
                <a:ext cx="2195134" cy="2195134"/>
              </a:xfrm>
              <a:prstGeom prst="arc">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105" name="Straight Connector 104">
                <a:extLst>
                  <a:ext uri="{FF2B5EF4-FFF2-40B4-BE49-F238E27FC236}">
                    <a16:creationId xmlns:a16="http://schemas.microsoft.com/office/drawing/2014/main" id="{11F7639D-1DBB-4C11-AFBD-CAE950BA2A10}"/>
                  </a:ext>
                </a:extLst>
              </p:cNvPr>
              <p:cNvCxnSpPr>
                <a:cxnSpLocks/>
              </p:cNvCxnSpPr>
              <p:nvPr/>
            </p:nvCxnSpPr>
            <p:spPr>
              <a:xfrm>
                <a:off x="4289707" y="2090074"/>
                <a:ext cx="0" cy="350138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11ECD125-3CBA-4AB6-9424-22DCDE671A56}"/>
                </a:ext>
              </a:extLst>
            </p:cNvPr>
            <p:cNvCxnSpPr>
              <a:cxnSpLocks/>
              <a:stCxn id="104" idx="0"/>
            </p:cNvCxnSpPr>
            <p:nvPr/>
          </p:nvCxnSpPr>
          <p:spPr>
            <a:xfrm flipH="1">
              <a:off x="1598472" y="996740"/>
              <a:ext cx="159366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2CA9155E-6938-4931-9836-A387C6A0F85C}"/>
              </a:ext>
            </a:extLst>
          </p:cNvPr>
          <p:cNvGrpSpPr/>
          <p:nvPr/>
        </p:nvGrpSpPr>
        <p:grpSpPr>
          <a:xfrm>
            <a:off x="1498810" y="3253167"/>
            <a:ext cx="1969304" cy="519482"/>
            <a:chOff x="1825456" y="5091082"/>
            <a:chExt cx="1969304" cy="519482"/>
          </a:xfrm>
        </p:grpSpPr>
        <p:sp>
          <p:nvSpPr>
            <p:cNvPr id="112" name="Rectangle 111">
              <a:extLst>
                <a:ext uri="{FF2B5EF4-FFF2-40B4-BE49-F238E27FC236}">
                  <a16:creationId xmlns:a16="http://schemas.microsoft.com/office/drawing/2014/main" id="{DA5E5C37-FA30-44B1-936E-3F2E85AAAFF7}"/>
                </a:ext>
              </a:extLst>
            </p:cNvPr>
            <p:cNvSpPr/>
            <p:nvPr/>
          </p:nvSpPr>
          <p:spPr>
            <a:xfrm>
              <a:off x="1825456" y="5091082"/>
              <a:ext cx="1969304" cy="519482"/>
            </a:xfrm>
            <a:prstGeom prst="rect">
              <a:avLst/>
            </a:prstGeom>
            <a:solidFill>
              <a:schemeClr val="bg1"/>
            </a:solidFill>
            <a:ln w="38100">
              <a:solidFill>
                <a:srgbClr val="BFB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
          <p:nvSpPr>
            <p:cNvPr id="114" name="Текст 78">
              <a:extLst>
                <a:ext uri="{FF2B5EF4-FFF2-40B4-BE49-F238E27FC236}">
                  <a16:creationId xmlns:a16="http://schemas.microsoft.com/office/drawing/2014/main" id="{BC1C1A5C-2594-49A9-9423-701EF33E7C77}"/>
                </a:ext>
              </a:extLst>
            </p:cNvPr>
            <p:cNvSpPr txBox="1">
              <a:spLocks/>
            </p:cNvSpPr>
            <p:nvPr/>
          </p:nvSpPr>
          <p:spPr>
            <a:xfrm>
              <a:off x="1953188" y="5194170"/>
              <a:ext cx="1713840"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ts val="1700"/>
                </a:lnSpc>
                <a:spcBef>
                  <a:spcPts val="744"/>
                </a:spcBef>
                <a:spcAft>
                  <a:spcPts val="0"/>
                </a:spcAft>
                <a:buClrTx/>
                <a:buSzPct val="100000"/>
                <a:buFontTx/>
                <a:buNone/>
                <a:tabLst/>
                <a:defRPr/>
              </a:pPr>
              <a:r>
                <a:rPr kumimoji="0" lang="es-CO" sz="18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Antigüedad de la propiedad</a:t>
              </a:r>
            </a:p>
          </p:txBody>
        </p:sp>
      </p:grpSp>
      <p:grpSp>
        <p:nvGrpSpPr>
          <p:cNvPr id="115" name="Group 114">
            <a:extLst>
              <a:ext uri="{FF2B5EF4-FFF2-40B4-BE49-F238E27FC236}">
                <a16:creationId xmlns:a16="http://schemas.microsoft.com/office/drawing/2014/main" id="{D2FF4C3D-2DC7-425D-ADA2-F7B87CD26416}"/>
              </a:ext>
            </a:extLst>
          </p:cNvPr>
          <p:cNvGrpSpPr/>
          <p:nvPr/>
        </p:nvGrpSpPr>
        <p:grpSpPr>
          <a:xfrm rot="5400000">
            <a:off x="2193471" y="2423886"/>
            <a:ext cx="3391223" cy="3003367"/>
            <a:chOff x="743909" y="996740"/>
            <a:chExt cx="3565015" cy="3157282"/>
          </a:xfrm>
        </p:grpSpPr>
        <p:grpSp>
          <p:nvGrpSpPr>
            <p:cNvPr id="116" name="Group 115">
              <a:extLst>
                <a:ext uri="{FF2B5EF4-FFF2-40B4-BE49-F238E27FC236}">
                  <a16:creationId xmlns:a16="http://schemas.microsoft.com/office/drawing/2014/main" id="{D8C94FB6-AF94-459C-9738-B460586FF932}"/>
                </a:ext>
              </a:extLst>
            </p:cNvPr>
            <p:cNvGrpSpPr/>
            <p:nvPr/>
          </p:nvGrpSpPr>
          <p:grpSpPr>
            <a:xfrm>
              <a:off x="2094573" y="996740"/>
              <a:ext cx="2214351" cy="3157282"/>
              <a:chOff x="2094573" y="996740"/>
              <a:chExt cx="2214351" cy="3157282"/>
            </a:xfrm>
          </p:grpSpPr>
          <p:sp>
            <p:nvSpPr>
              <p:cNvPr id="118" name="Arc 117">
                <a:extLst>
                  <a:ext uri="{FF2B5EF4-FFF2-40B4-BE49-F238E27FC236}">
                    <a16:creationId xmlns:a16="http://schemas.microsoft.com/office/drawing/2014/main" id="{2EE7D02D-88B6-41FE-A041-2EA703794E22}"/>
                  </a:ext>
                </a:extLst>
              </p:cNvPr>
              <p:cNvSpPr/>
              <p:nvPr/>
            </p:nvSpPr>
            <p:spPr>
              <a:xfrm>
                <a:off x="2094573" y="996740"/>
                <a:ext cx="2195134" cy="2195134"/>
              </a:xfrm>
              <a:prstGeom prst="arc">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119" name="Straight Connector 118">
                <a:extLst>
                  <a:ext uri="{FF2B5EF4-FFF2-40B4-BE49-F238E27FC236}">
                    <a16:creationId xmlns:a16="http://schemas.microsoft.com/office/drawing/2014/main" id="{D8C26641-7A26-4F98-A146-08CA222B7289}"/>
                  </a:ext>
                </a:extLst>
              </p:cNvPr>
              <p:cNvCxnSpPr>
                <a:cxnSpLocks/>
              </p:cNvCxnSpPr>
              <p:nvPr/>
            </p:nvCxnSpPr>
            <p:spPr>
              <a:xfrm>
                <a:off x="4289707" y="2090074"/>
                <a:ext cx="19217" cy="206394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D8F434A0-C8E2-47F0-BF06-480995519510}"/>
                </a:ext>
              </a:extLst>
            </p:cNvPr>
            <p:cNvCxnSpPr>
              <a:cxnSpLocks/>
              <a:stCxn id="118" idx="0"/>
            </p:cNvCxnSpPr>
            <p:nvPr/>
          </p:nvCxnSpPr>
          <p:spPr>
            <a:xfrm rot="16200000" flipV="1">
              <a:off x="1968024" y="-227374"/>
              <a:ext cx="0" cy="244822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7" name="Rectangle 126">
            <a:extLst>
              <a:ext uri="{FF2B5EF4-FFF2-40B4-BE49-F238E27FC236}">
                <a16:creationId xmlns:a16="http://schemas.microsoft.com/office/drawing/2014/main" id="{41960B32-C4E3-4705-A9B5-3F68B094B8B7}"/>
              </a:ext>
            </a:extLst>
          </p:cNvPr>
          <p:cNvSpPr/>
          <p:nvPr/>
        </p:nvSpPr>
        <p:spPr>
          <a:xfrm>
            <a:off x="1245248" y="5307156"/>
            <a:ext cx="2631808" cy="519482"/>
          </a:xfrm>
          <a:prstGeom prst="rect">
            <a:avLst/>
          </a:prstGeom>
          <a:solidFill>
            <a:schemeClr val="bg1"/>
          </a:solidFill>
          <a:ln w="38100">
            <a:solidFill>
              <a:srgbClr val="B6C8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ts val="17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sp>
        <p:nvSpPr>
          <p:cNvPr id="128" name="Текст 78">
            <a:extLst>
              <a:ext uri="{FF2B5EF4-FFF2-40B4-BE49-F238E27FC236}">
                <a16:creationId xmlns:a16="http://schemas.microsoft.com/office/drawing/2014/main" id="{895D1D86-68E3-4A42-8121-E5BF0003109F}"/>
              </a:ext>
            </a:extLst>
          </p:cNvPr>
          <p:cNvSpPr txBox="1">
            <a:spLocks/>
          </p:cNvSpPr>
          <p:nvPr/>
        </p:nvSpPr>
        <p:spPr>
          <a:xfrm>
            <a:off x="1415951" y="5404108"/>
            <a:ext cx="2290402"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ts val="1700"/>
              </a:lnSpc>
              <a:spcBef>
                <a:spcPts val="744"/>
              </a:spcBef>
              <a:spcAft>
                <a:spcPts val="0"/>
              </a:spcAft>
              <a:buClrTx/>
              <a:buSzPct val="100000"/>
              <a:buFontTx/>
              <a:buNone/>
              <a:tabLst/>
              <a:defRPr/>
            </a:pPr>
            <a:r>
              <a:rPr kumimoji="0" lang="es-CO" sz="17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Condiciones económicas</a:t>
            </a:r>
          </a:p>
        </p:txBody>
      </p:sp>
      <p:cxnSp>
        <p:nvCxnSpPr>
          <p:cNvPr id="131" name="Straight Connector 130">
            <a:extLst>
              <a:ext uri="{FF2B5EF4-FFF2-40B4-BE49-F238E27FC236}">
                <a16:creationId xmlns:a16="http://schemas.microsoft.com/office/drawing/2014/main" id="{9EE9158B-FAFF-41DD-8D65-05458CBCCBB0}"/>
              </a:ext>
            </a:extLst>
          </p:cNvPr>
          <p:cNvCxnSpPr>
            <a:cxnSpLocks/>
          </p:cNvCxnSpPr>
          <p:nvPr/>
        </p:nvCxnSpPr>
        <p:spPr>
          <a:xfrm>
            <a:off x="454749" y="2541763"/>
            <a:ext cx="0" cy="437072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B0D65EF-FB52-4443-BA3F-D06EEB17D009}"/>
              </a:ext>
            </a:extLst>
          </p:cNvPr>
          <p:cNvCxnSpPr>
            <a:cxnSpLocks/>
          </p:cNvCxnSpPr>
          <p:nvPr/>
        </p:nvCxnSpPr>
        <p:spPr>
          <a:xfrm flipH="1">
            <a:off x="0" y="3051765"/>
            <a:ext cx="45475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EEFD410-7A3E-4A43-9A87-096581D5F307}"/>
              </a:ext>
            </a:extLst>
          </p:cNvPr>
          <p:cNvCxnSpPr>
            <a:cxnSpLocks/>
          </p:cNvCxnSpPr>
          <p:nvPr/>
        </p:nvCxnSpPr>
        <p:spPr>
          <a:xfrm flipV="1">
            <a:off x="4010165" y="2229958"/>
            <a:ext cx="0" cy="468253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D2C93E8-10B3-4E54-907B-0F0FA3F8BBC8}"/>
              </a:ext>
            </a:extLst>
          </p:cNvPr>
          <p:cNvCxnSpPr>
            <a:cxnSpLocks/>
          </p:cNvCxnSpPr>
          <p:nvPr/>
        </p:nvCxnSpPr>
        <p:spPr>
          <a:xfrm>
            <a:off x="-17168" y="6359787"/>
            <a:ext cx="593801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AF767C3D-7762-42E0-8846-31BF6E147197}"/>
              </a:ext>
            </a:extLst>
          </p:cNvPr>
          <p:cNvGrpSpPr/>
          <p:nvPr/>
        </p:nvGrpSpPr>
        <p:grpSpPr>
          <a:xfrm>
            <a:off x="7292365" y="4888851"/>
            <a:ext cx="2560040" cy="2088123"/>
            <a:chOff x="1598472" y="996740"/>
            <a:chExt cx="2691235" cy="2195134"/>
          </a:xfrm>
        </p:grpSpPr>
        <p:grpSp>
          <p:nvGrpSpPr>
            <p:cNvPr id="137" name="Group 136">
              <a:extLst>
                <a:ext uri="{FF2B5EF4-FFF2-40B4-BE49-F238E27FC236}">
                  <a16:creationId xmlns:a16="http://schemas.microsoft.com/office/drawing/2014/main" id="{FEAC802F-D925-484B-9C64-F134B21A262B}"/>
                </a:ext>
              </a:extLst>
            </p:cNvPr>
            <p:cNvGrpSpPr/>
            <p:nvPr/>
          </p:nvGrpSpPr>
          <p:grpSpPr>
            <a:xfrm>
              <a:off x="2094573" y="996740"/>
              <a:ext cx="2195134" cy="2195134"/>
              <a:chOff x="2094573" y="996740"/>
              <a:chExt cx="2195134" cy="2195134"/>
            </a:xfrm>
          </p:grpSpPr>
          <p:sp>
            <p:nvSpPr>
              <p:cNvPr id="139" name="Arc 138">
                <a:extLst>
                  <a:ext uri="{FF2B5EF4-FFF2-40B4-BE49-F238E27FC236}">
                    <a16:creationId xmlns:a16="http://schemas.microsoft.com/office/drawing/2014/main" id="{5B5D774C-F188-4374-8EE2-1E79B1B39668}"/>
                  </a:ext>
                </a:extLst>
              </p:cNvPr>
              <p:cNvSpPr/>
              <p:nvPr/>
            </p:nvSpPr>
            <p:spPr>
              <a:xfrm>
                <a:off x="2094573" y="996740"/>
                <a:ext cx="2195134" cy="2195134"/>
              </a:xfrm>
              <a:prstGeom prst="arc">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140" name="Straight Connector 139">
                <a:extLst>
                  <a:ext uri="{FF2B5EF4-FFF2-40B4-BE49-F238E27FC236}">
                    <a16:creationId xmlns:a16="http://schemas.microsoft.com/office/drawing/2014/main" id="{D69DC54C-403B-4E65-814B-845DE2B732FE}"/>
                  </a:ext>
                </a:extLst>
              </p:cNvPr>
              <p:cNvCxnSpPr>
                <a:cxnSpLocks/>
              </p:cNvCxnSpPr>
              <p:nvPr/>
            </p:nvCxnSpPr>
            <p:spPr>
              <a:xfrm>
                <a:off x="4289707" y="2090074"/>
                <a:ext cx="0" cy="98684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A7845992-0F0C-435B-ACD5-82127995195F}"/>
                </a:ext>
              </a:extLst>
            </p:cNvPr>
            <p:cNvCxnSpPr>
              <a:cxnSpLocks/>
              <a:stCxn id="139" idx="0"/>
            </p:cNvCxnSpPr>
            <p:nvPr/>
          </p:nvCxnSpPr>
          <p:spPr>
            <a:xfrm flipH="1">
              <a:off x="1598472" y="996740"/>
              <a:ext cx="159366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2" name="Rectangle 141">
            <a:extLst>
              <a:ext uri="{FF2B5EF4-FFF2-40B4-BE49-F238E27FC236}">
                <a16:creationId xmlns:a16="http://schemas.microsoft.com/office/drawing/2014/main" id="{A8E14918-DC55-451B-ABF5-3B3625EEFFD7}"/>
              </a:ext>
            </a:extLst>
          </p:cNvPr>
          <p:cNvSpPr/>
          <p:nvPr/>
        </p:nvSpPr>
        <p:spPr>
          <a:xfrm>
            <a:off x="8867753" y="5738899"/>
            <a:ext cx="1969304" cy="519482"/>
          </a:xfrm>
          <a:prstGeom prst="rect">
            <a:avLst/>
          </a:prstGeom>
          <a:solidFill>
            <a:schemeClr val="bg1"/>
          </a:solidFill>
          <a:ln w="38100">
            <a:solidFill>
              <a:srgbClr val="DD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
        <p:nvSpPr>
          <p:cNvPr id="144" name="Текст 78">
            <a:extLst>
              <a:ext uri="{FF2B5EF4-FFF2-40B4-BE49-F238E27FC236}">
                <a16:creationId xmlns:a16="http://schemas.microsoft.com/office/drawing/2014/main" id="{757E40AF-A298-4F54-A9F2-7783661A0383}"/>
              </a:ext>
            </a:extLst>
          </p:cNvPr>
          <p:cNvSpPr txBox="1">
            <a:spLocks/>
          </p:cNvSpPr>
          <p:nvPr/>
        </p:nvSpPr>
        <p:spPr>
          <a:xfrm>
            <a:off x="8995485" y="5841987"/>
            <a:ext cx="1713840"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ts val="1700"/>
              </a:lnSpc>
              <a:spcBef>
                <a:spcPts val="744"/>
              </a:spcBef>
              <a:spcAft>
                <a:spcPts val="0"/>
              </a:spcAft>
              <a:buClrTx/>
              <a:buSzPct val="100000"/>
              <a:buFontTx/>
              <a:buNone/>
              <a:tabLst/>
              <a:defRPr/>
            </a:pPr>
            <a:r>
              <a:rPr kumimoji="0" lang="es-CO" sz="18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Espacio</a:t>
            </a:r>
            <a:br>
              <a:rPr kumimoji="0" lang="es-CO" sz="18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br>
            <a:r>
              <a:rPr kumimoji="0" lang="es-CO" sz="18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habitable</a:t>
            </a:r>
          </a:p>
        </p:txBody>
      </p:sp>
      <p:cxnSp>
        <p:nvCxnSpPr>
          <p:cNvPr id="145" name="Straight Connector 144">
            <a:extLst>
              <a:ext uri="{FF2B5EF4-FFF2-40B4-BE49-F238E27FC236}">
                <a16:creationId xmlns:a16="http://schemas.microsoft.com/office/drawing/2014/main" id="{7A3BE4C5-DC75-41FA-A8DD-F46F585E703A}"/>
              </a:ext>
            </a:extLst>
          </p:cNvPr>
          <p:cNvCxnSpPr>
            <a:cxnSpLocks/>
          </p:cNvCxnSpPr>
          <p:nvPr/>
        </p:nvCxnSpPr>
        <p:spPr>
          <a:xfrm flipH="1" flipV="1">
            <a:off x="7266281" y="2229959"/>
            <a:ext cx="26084" cy="463766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72B1DDE-790A-49C5-B417-025A43CDCCDE}"/>
              </a:ext>
            </a:extLst>
          </p:cNvPr>
          <p:cNvCxnSpPr>
            <a:cxnSpLocks/>
          </p:cNvCxnSpPr>
          <p:nvPr/>
        </p:nvCxnSpPr>
        <p:spPr>
          <a:xfrm flipH="1">
            <a:off x="6821507" y="420231"/>
            <a:ext cx="537049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4159AC3-8816-42D1-83F2-7CBFBED34813}"/>
              </a:ext>
            </a:extLst>
          </p:cNvPr>
          <p:cNvCxnSpPr>
            <a:cxnSpLocks/>
          </p:cNvCxnSpPr>
          <p:nvPr/>
        </p:nvCxnSpPr>
        <p:spPr>
          <a:xfrm>
            <a:off x="4612917" y="2229958"/>
            <a:ext cx="0" cy="412982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A96BABDA-A039-44F1-8999-9972DDCF0B9B}"/>
              </a:ext>
            </a:extLst>
          </p:cNvPr>
          <p:cNvSpPr/>
          <p:nvPr/>
        </p:nvSpPr>
        <p:spPr>
          <a:xfrm>
            <a:off x="3307384" y="2095863"/>
            <a:ext cx="2599640" cy="519482"/>
          </a:xfrm>
          <a:prstGeom prst="rect">
            <a:avLst/>
          </a:prstGeom>
          <a:solidFill>
            <a:schemeClr val="bg1"/>
          </a:solidFill>
          <a:ln w="38100">
            <a:solidFill>
              <a:srgbClr val="B6C8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ts val="17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sp>
        <p:nvSpPr>
          <p:cNvPr id="150" name="Текст 78">
            <a:extLst>
              <a:ext uri="{FF2B5EF4-FFF2-40B4-BE49-F238E27FC236}">
                <a16:creationId xmlns:a16="http://schemas.microsoft.com/office/drawing/2014/main" id="{378E3D16-66E0-4005-8278-D11E03DC0E41}"/>
              </a:ext>
            </a:extLst>
          </p:cNvPr>
          <p:cNvSpPr txBox="1">
            <a:spLocks/>
          </p:cNvSpPr>
          <p:nvPr/>
        </p:nvSpPr>
        <p:spPr>
          <a:xfrm>
            <a:off x="3476001" y="2204946"/>
            <a:ext cx="2262406"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ts val="1700"/>
              </a:lnSpc>
              <a:spcBef>
                <a:spcPts val="744"/>
              </a:spcBef>
              <a:spcAft>
                <a:spcPts val="0"/>
              </a:spcAft>
              <a:buClrTx/>
              <a:buSzPct val="100000"/>
              <a:buFontTx/>
              <a:buNone/>
              <a:tabLst/>
              <a:defRPr/>
            </a:pPr>
            <a:r>
              <a:rPr kumimoji="0" lang="es-CO" sz="17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Vecindario</a:t>
            </a:r>
          </a:p>
        </p:txBody>
      </p:sp>
      <p:cxnSp>
        <p:nvCxnSpPr>
          <p:cNvPr id="152" name="Straight Connector 151">
            <a:extLst>
              <a:ext uri="{FF2B5EF4-FFF2-40B4-BE49-F238E27FC236}">
                <a16:creationId xmlns:a16="http://schemas.microsoft.com/office/drawing/2014/main" id="{802D11EF-4B32-4B02-BDDB-400798488A03}"/>
              </a:ext>
            </a:extLst>
          </p:cNvPr>
          <p:cNvCxnSpPr>
            <a:cxnSpLocks/>
          </p:cNvCxnSpPr>
          <p:nvPr/>
        </p:nvCxnSpPr>
        <p:spPr>
          <a:xfrm flipH="1" flipV="1">
            <a:off x="7987163" y="-11298"/>
            <a:ext cx="38978" cy="687892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682E210-89CC-440B-9CD7-F3E92C68B685}"/>
              </a:ext>
            </a:extLst>
          </p:cNvPr>
          <p:cNvCxnSpPr>
            <a:cxnSpLocks/>
          </p:cNvCxnSpPr>
          <p:nvPr/>
        </p:nvCxnSpPr>
        <p:spPr>
          <a:xfrm>
            <a:off x="7266281" y="5644696"/>
            <a:ext cx="759859"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5013054-DA2A-41D1-806A-BB2708E3A97D}"/>
              </a:ext>
            </a:extLst>
          </p:cNvPr>
          <p:cNvCxnSpPr>
            <a:cxnSpLocks/>
          </p:cNvCxnSpPr>
          <p:nvPr/>
        </p:nvCxnSpPr>
        <p:spPr>
          <a:xfrm>
            <a:off x="6821507" y="0"/>
            <a:ext cx="0" cy="222995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3A420723-55AC-4D11-A1C0-F45066B58CCE}"/>
              </a:ext>
            </a:extLst>
          </p:cNvPr>
          <p:cNvGrpSpPr/>
          <p:nvPr/>
        </p:nvGrpSpPr>
        <p:grpSpPr>
          <a:xfrm rot="10800000">
            <a:off x="9708569" y="-735758"/>
            <a:ext cx="2483431" cy="2088123"/>
            <a:chOff x="1679007" y="996740"/>
            <a:chExt cx="2610700" cy="2195134"/>
          </a:xfrm>
        </p:grpSpPr>
        <p:grpSp>
          <p:nvGrpSpPr>
            <p:cNvPr id="156" name="Group 155">
              <a:extLst>
                <a:ext uri="{FF2B5EF4-FFF2-40B4-BE49-F238E27FC236}">
                  <a16:creationId xmlns:a16="http://schemas.microsoft.com/office/drawing/2014/main" id="{6CF1D54D-78F8-40DB-B7DF-6961D63EF4EB}"/>
                </a:ext>
              </a:extLst>
            </p:cNvPr>
            <p:cNvGrpSpPr/>
            <p:nvPr/>
          </p:nvGrpSpPr>
          <p:grpSpPr>
            <a:xfrm>
              <a:off x="2094573" y="996740"/>
              <a:ext cx="2195134" cy="2195134"/>
              <a:chOff x="2094573" y="996740"/>
              <a:chExt cx="2195134" cy="2195134"/>
            </a:xfrm>
          </p:grpSpPr>
          <p:sp>
            <p:nvSpPr>
              <p:cNvPr id="158" name="Arc 157">
                <a:extLst>
                  <a:ext uri="{FF2B5EF4-FFF2-40B4-BE49-F238E27FC236}">
                    <a16:creationId xmlns:a16="http://schemas.microsoft.com/office/drawing/2014/main" id="{AD745A77-E3F6-4616-AE06-A37D87EDD601}"/>
                  </a:ext>
                </a:extLst>
              </p:cNvPr>
              <p:cNvSpPr/>
              <p:nvPr/>
            </p:nvSpPr>
            <p:spPr>
              <a:xfrm>
                <a:off x="2094573" y="996740"/>
                <a:ext cx="2195134" cy="2195134"/>
              </a:xfrm>
              <a:prstGeom prst="arc">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159" name="Straight Connector 158">
                <a:extLst>
                  <a:ext uri="{FF2B5EF4-FFF2-40B4-BE49-F238E27FC236}">
                    <a16:creationId xmlns:a16="http://schemas.microsoft.com/office/drawing/2014/main" id="{038062FD-318E-45DE-BEDD-323C2FACE49C}"/>
                  </a:ext>
                </a:extLst>
              </p:cNvPr>
              <p:cNvCxnSpPr>
                <a:cxnSpLocks/>
              </p:cNvCxnSpPr>
              <p:nvPr/>
            </p:nvCxnSpPr>
            <p:spPr>
              <a:xfrm rot="10800000" flipH="1" flipV="1">
                <a:off x="4289706" y="2090074"/>
                <a:ext cx="1" cy="340213"/>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15C9F974-EB9B-4FEC-94EE-DAAB85B0AA4C}"/>
                </a:ext>
              </a:extLst>
            </p:cNvPr>
            <p:cNvCxnSpPr>
              <a:cxnSpLocks/>
              <a:stCxn id="158" idx="0"/>
            </p:cNvCxnSpPr>
            <p:nvPr/>
          </p:nvCxnSpPr>
          <p:spPr>
            <a:xfrm rot="10800000">
              <a:off x="1679007" y="996740"/>
              <a:ext cx="1513133"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a:extLst>
              <a:ext uri="{FF2B5EF4-FFF2-40B4-BE49-F238E27FC236}">
                <a16:creationId xmlns:a16="http://schemas.microsoft.com/office/drawing/2014/main" id="{476EFBE7-14D1-48F2-B334-0B36BB4D380D}"/>
              </a:ext>
            </a:extLst>
          </p:cNvPr>
          <p:cNvCxnSpPr>
            <a:cxnSpLocks/>
          </p:cNvCxnSpPr>
          <p:nvPr/>
        </p:nvCxnSpPr>
        <p:spPr>
          <a:xfrm flipH="1" flipV="1">
            <a:off x="11521289" y="-11298"/>
            <a:ext cx="43462" cy="573816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04B77DB-818D-4C8A-9C26-12E85E845067}"/>
              </a:ext>
            </a:extLst>
          </p:cNvPr>
          <p:cNvCxnSpPr>
            <a:cxnSpLocks/>
          </p:cNvCxnSpPr>
          <p:nvPr/>
        </p:nvCxnSpPr>
        <p:spPr>
          <a:xfrm flipV="1">
            <a:off x="9187460" y="952379"/>
            <a:ext cx="3004540"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248C91E6-5627-4245-8473-A8894B5A6479}"/>
              </a:ext>
            </a:extLst>
          </p:cNvPr>
          <p:cNvGrpSpPr/>
          <p:nvPr/>
        </p:nvGrpSpPr>
        <p:grpSpPr>
          <a:xfrm>
            <a:off x="9827388" y="1958088"/>
            <a:ext cx="1969304" cy="519482"/>
            <a:chOff x="1825456" y="5115146"/>
            <a:chExt cx="1969304" cy="519482"/>
          </a:xfrm>
        </p:grpSpPr>
        <p:sp>
          <p:nvSpPr>
            <p:cNvPr id="164" name="Rectangle 163">
              <a:extLst>
                <a:ext uri="{FF2B5EF4-FFF2-40B4-BE49-F238E27FC236}">
                  <a16:creationId xmlns:a16="http://schemas.microsoft.com/office/drawing/2014/main" id="{18D3349D-B8D0-4326-A59E-18C0B229F8AE}"/>
                </a:ext>
              </a:extLst>
            </p:cNvPr>
            <p:cNvSpPr/>
            <p:nvPr/>
          </p:nvSpPr>
          <p:spPr>
            <a:xfrm>
              <a:off x="1825456" y="5115146"/>
              <a:ext cx="1969304" cy="519482"/>
            </a:xfrm>
            <a:prstGeom prst="rect">
              <a:avLst/>
            </a:prstGeom>
            <a:solidFill>
              <a:schemeClr val="bg1"/>
            </a:solidFill>
            <a:ln w="38100">
              <a:solidFill>
                <a:srgbClr val="C5C3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sp>
          <p:nvSpPr>
            <p:cNvPr id="165" name="Текст 78">
              <a:extLst>
                <a:ext uri="{FF2B5EF4-FFF2-40B4-BE49-F238E27FC236}">
                  <a16:creationId xmlns:a16="http://schemas.microsoft.com/office/drawing/2014/main" id="{CB5F0328-5D2C-41B2-AFF8-623A86C5DA58}"/>
                </a:ext>
              </a:extLst>
            </p:cNvPr>
            <p:cNvSpPr txBox="1">
              <a:spLocks/>
            </p:cNvSpPr>
            <p:nvPr/>
          </p:nvSpPr>
          <p:spPr>
            <a:xfrm>
              <a:off x="1953188" y="5194170"/>
              <a:ext cx="1713840" cy="361432"/>
            </a:xfrm>
            <a:prstGeom prst="rect">
              <a:avLst/>
            </a:prstGeom>
            <a:ln>
              <a:noFill/>
            </a:ln>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ct val="100000"/>
                </a:lnSpc>
                <a:spcBef>
                  <a:spcPts val="744"/>
                </a:spcBef>
                <a:spcAft>
                  <a:spcPts val="0"/>
                </a:spcAft>
                <a:buClrTx/>
                <a:buSzPct val="100000"/>
                <a:buFontTx/>
                <a:buNone/>
                <a:tabLst/>
                <a:defRPr/>
              </a:pPr>
              <a:r>
                <a:rPr kumimoji="0" lang="es-CO" sz="18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Ubicación</a:t>
              </a:r>
            </a:p>
          </p:txBody>
        </p:sp>
      </p:grpSp>
      <p:cxnSp>
        <p:nvCxnSpPr>
          <p:cNvPr id="166" name="Straight Connector 165">
            <a:extLst>
              <a:ext uri="{FF2B5EF4-FFF2-40B4-BE49-F238E27FC236}">
                <a16:creationId xmlns:a16="http://schemas.microsoft.com/office/drawing/2014/main" id="{AD7EA769-C70C-4BBD-9826-147D094022A9}"/>
              </a:ext>
            </a:extLst>
          </p:cNvPr>
          <p:cNvCxnSpPr>
            <a:cxnSpLocks/>
          </p:cNvCxnSpPr>
          <p:nvPr/>
        </p:nvCxnSpPr>
        <p:spPr>
          <a:xfrm flipV="1">
            <a:off x="9187460" y="3684571"/>
            <a:ext cx="3004540" cy="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D43B1771-2F74-4475-9165-4C891228D196}"/>
              </a:ext>
            </a:extLst>
          </p:cNvPr>
          <p:cNvGrpSpPr/>
          <p:nvPr/>
        </p:nvGrpSpPr>
        <p:grpSpPr>
          <a:xfrm>
            <a:off x="8669757" y="3381745"/>
            <a:ext cx="1969304" cy="519482"/>
            <a:chOff x="1825456" y="5115146"/>
            <a:chExt cx="1969304" cy="519482"/>
          </a:xfrm>
        </p:grpSpPr>
        <p:sp>
          <p:nvSpPr>
            <p:cNvPr id="168" name="Rectangle 167">
              <a:extLst>
                <a:ext uri="{FF2B5EF4-FFF2-40B4-BE49-F238E27FC236}">
                  <a16:creationId xmlns:a16="http://schemas.microsoft.com/office/drawing/2014/main" id="{0780A580-EFF5-40D9-B6EA-28BE83C520D4}"/>
                </a:ext>
              </a:extLst>
            </p:cNvPr>
            <p:cNvSpPr/>
            <p:nvPr/>
          </p:nvSpPr>
          <p:spPr>
            <a:xfrm>
              <a:off x="1825456" y="5115146"/>
              <a:ext cx="1969304" cy="519482"/>
            </a:xfrm>
            <a:prstGeom prst="rect">
              <a:avLst/>
            </a:prstGeom>
            <a:solidFill>
              <a:schemeClr val="bg1"/>
            </a:solidFill>
            <a:ln w="38100">
              <a:solidFill>
                <a:srgbClr val="C5C3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
          <p:nvSpPr>
            <p:cNvPr id="169" name="Текст 78">
              <a:extLst>
                <a:ext uri="{FF2B5EF4-FFF2-40B4-BE49-F238E27FC236}">
                  <a16:creationId xmlns:a16="http://schemas.microsoft.com/office/drawing/2014/main" id="{D1F8EED0-3D47-4242-B4E5-10E535EE1336}"/>
                </a:ext>
              </a:extLst>
            </p:cNvPr>
            <p:cNvSpPr txBox="1">
              <a:spLocks/>
            </p:cNvSpPr>
            <p:nvPr/>
          </p:nvSpPr>
          <p:spPr>
            <a:xfrm>
              <a:off x="1953188" y="5194170"/>
              <a:ext cx="1713840" cy="361432"/>
            </a:xfrm>
            <a:prstGeom prst="rect">
              <a:avLst/>
            </a:prstGeom>
            <a:ln>
              <a:noFill/>
            </a:ln>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ct val="100000"/>
                </a:lnSpc>
                <a:spcBef>
                  <a:spcPts val="744"/>
                </a:spcBef>
                <a:spcAft>
                  <a:spcPts val="0"/>
                </a:spcAft>
                <a:buClrTx/>
                <a:buSzPct val="100000"/>
                <a:buFontTx/>
                <a:buNone/>
                <a:tabLst/>
                <a:defRPr/>
              </a:pPr>
              <a:r>
                <a:rPr kumimoji="0" lang="es-CO" sz="1800" b="1" i="0" u="none" strike="noStrike" kern="1200" cap="none" spc="0" normalizeH="0" baseline="0">
                  <a:ln>
                    <a:noFill/>
                  </a:ln>
                  <a:solidFill>
                    <a:srgbClr val="424244"/>
                  </a:solidFill>
                  <a:effectLst/>
                  <a:uLnTx/>
                  <a:uFillTx/>
                  <a:latin typeface="Red Hat Display" panose="02010503040201060303" pitchFamily="2" charset="0"/>
                  <a:ea typeface="+mn-ea"/>
                  <a:cs typeface="+mn-cs"/>
                </a:rPr>
                <a:t>Condición</a:t>
              </a:r>
              <a:endParaRPr kumimoji="0" lang="es-CO" sz="18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endParaRPr>
            </a:p>
          </p:txBody>
        </p:sp>
      </p:grpSp>
      <p:cxnSp>
        <p:nvCxnSpPr>
          <p:cNvPr id="170" name="Straight Connector 169">
            <a:extLst>
              <a:ext uri="{FF2B5EF4-FFF2-40B4-BE49-F238E27FC236}">
                <a16:creationId xmlns:a16="http://schemas.microsoft.com/office/drawing/2014/main" id="{B628C10C-3E0D-41B6-9FB1-C4F1D3F5C4BC}"/>
              </a:ext>
            </a:extLst>
          </p:cNvPr>
          <p:cNvCxnSpPr>
            <a:cxnSpLocks/>
          </p:cNvCxnSpPr>
          <p:nvPr/>
        </p:nvCxnSpPr>
        <p:spPr>
          <a:xfrm>
            <a:off x="11962950" y="406534"/>
            <a:ext cx="0" cy="94583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124514F6-B529-4CD7-80AF-5BDABB9C2FF4}"/>
              </a:ext>
            </a:extLst>
          </p:cNvPr>
          <p:cNvCxnSpPr>
            <a:cxnSpLocks/>
          </p:cNvCxnSpPr>
          <p:nvPr/>
        </p:nvCxnSpPr>
        <p:spPr>
          <a:xfrm>
            <a:off x="11564751" y="3145605"/>
            <a:ext cx="627249"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10475514-2932-4ECD-9034-F9677D5421C6}"/>
              </a:ext>
            </a:extLst>
          </p:cNvPr>
          <p:cNvSpPr/>
          <p:nvPr/>
        </p:nvSpPr>
        <p:spPr>
          <a:xfrm>
            <a:off x="4199572" y="3651956"/>
            <a:ext cx="2365820" cy="519482"/>
          </a:xfrm>
          <a:prstGeom prst="rect">
            <a:avLst/>
          </a:prstGeom>
          <a:solidFill>
            <a:schemeClr val="bg1"/>
          </a:solidFill>
          <a:ln w="38100">
            <a:solidFill>
              <a:srgbClr val="B6C8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ts val="17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sp>
        <p:nvSpPr>
          <p:cNvPr id="174" name="Текст 78">
            <a:extLst>
              <a:ext uri="{FF2B5EF4-FFF2-40B4-BE49-F238E27FC236}">
                <a16:creationId xmlns:a16="http://schemas.microsoft.com/office/drawing/2014/main" id="{B47EEEBE-CDED-411E-A21E-2B996C7B9BB8}"/>
              </a:ext>
            </a:extLst>
          </p:cNvPr>
          <p:cNvSpPr txBox="1">
            <a:spLocks/>
          </p:cNvSpPr>
          <p:nvPr/>
        </p:nvSpPr>
        <p:spPr>
          <a:xfrm>
            <a:off x="4353023" y="3773071"/>
            <a:ext cx="2058918"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ts val="1700"/>
              </a:lnSpc>
              <a:spcBef>
                <a:spcPts val="744"/>
              </a:spcBef>
              <a:spcAft>
                <a:spcPts val="0"/>
              </a:spcAft>
              <a:buClrTx/>
              <a:buSzPct val="100000"/>
              <a:buFontTx/>
              <a:buNone/>
              <a:tabLst/>
              <a:defRPr/>
            </a:pPr>
            <a:r>
              <a:rPr kumimoji="0" lang="es-CO" sz="17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Condiciones del mercado</a:t>
            </a:r>
          </a:p>
        </p:txBody>
      </p:sp>
      <p:grpSp>
        <p:nvGrpSpPr>
          <p:cNvPr id="178" name="Group 177">
            <a:extLst>
              <a:ext uri="{FF2B5EF4-FFF2-40B4-BE49-F238E27FC236}">
                <a16:creationId xmlns:a16="http://schemas.microsoft.com/office/drawing/2014/main" id="{5A51D211-A631-4B66-8EAD-08B544B3B6F4}"/>
              </a:ext>
            </a:extLst>
          </p:cNvPr>
          <p:cNvGrpSpPr/>
          <p:nvPr/>
        </p:nvGrpSpPr>
        <p:grpSpPr>
          <a:xfrm>
            <a:off x="6661558" y="2528857"/>
            <a:ext cx="1969304" cy="519482"/>
            <a:chOff x="1825456" y="5115146"/>
            <a:chExt cx="1969304" cy="519482"/>
          </a:xfrm>
        </p:grpSpPr>
        <p:sp>
          <p:nvSpPr>
            <p:cNvPr id="179" name="Rectangle 178">
              <a:extLst>
                <a:ext uri="{FF2B5EF4-FFF2-40B4-BE49-F238E27FC236}">
                  <a16:creationId xmlns:a16="http://schemas.microsoft.com/office/drawing/2014/main" id="{3BD5DF90-F163-4384-AE52-662826DAA13B}"/>
                </a:ext>
              </a:extLst>
            </p:cNvPr>
            <p:cNvSpPr/>
            <p:nvPr/>
          </p:nvSpPr>
          <p:spPr>
            <a:xfrm>
              <a:off x="1825456" y="5115146"/>
              <a:ext cx="1969304" cy="519482"/>
            </a:xfrm>
            <a:prstGeom prst="rect">
              <a:avLst/>
            </a:prstGeom>
            <a:solidFill>
              <a:schemeClr val="bg1"/>
            </a:solidFill>
            <a:ln w="38100">
              <a:solidFill>
                <a:srgbClr val="DDD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
          <p:nvSpPr>
            <p:cNvPr id="180" name="Текст 78">
              <a:extLst>
                <a:ext uri="{FF2B5EF4-FFF2-40B4-BE49-F238E27FC236}">
                  <a16:creationId xmlns:a16="http://schemas.microsoft.com/office/drawing/2014/main" id="{6DCDC2BA-CA62-4B7F-BE51-69892189263F}"/>
                </a:ext>
              </a:extLst>
            </p:cNvPr>
            <p:cNvSpPr txBox="1">
              <a:spLocks/>
            </p:cNvSpPr>
            <p:nvPr/>
          </p:nvSpPr>
          <p:spPr>
            <a:xfrm>
              <a:off x="1953188" y="5194170"/>
              <a:ext cx="1713840"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ct val="100000"/>
                </a:lnSpc>
                <a:spcBef>
                  <a:spcPts val="744"/>
                </a:spcBef>
                <a:spcAft>
                  <a:spcPts val="0"/>
                </a:spcAft>
                <a:buClrTx/>
                <a:buSzPct val="100000"/>
                <a:buFontTx/>
                <a:buNone/>
                <a:tabLst/>
                <a:defRPr/>
              </a:pPr>
              <a:r>
                <a:rPr lang="es-CO" sz="1800" dirty="0">
                  <a:solidFill>
                    <a:srgbClr val="424244"/>
                  </a:solidFill>
                </a:rPr>
                <a:t>Tamaño</a:t>
              </a:r>
              <a:endParaRPr kumimoji="0" lang="es-CO" sz="18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endParaRPr>
            </a:p>
          </p:txBody>
        </p:sp>
      </p:grpSp>
      <p:cxnSp>
        <p:nvCxnSpPr>
          <p:cNvPr id="181" name="Straight Connector 180">
            <a:extLst>
              <a:ext uri="{FF2B5EF4-FFF2-40B4-BE49-F238E27FC236}">
                <a16:creationId xmlns:a16="http://schemas.microsoft.com/office/drawing/2014/main" id="{B54B6037-F055-4BE8-A1E4-BA46B648F2E4}"/>
              </a:ext>
            </a:extLst>
          </p:cNvPr>
          <p:cNvCxnSpPr>
            <a:cxnSpLocks/>
          </p:cNvCxnSpPr>
          <p:nvPr/>
        </p:nvCxnSpPr>
        <p:spPr>
          <a:xfrm>
            <a:off x="6796282" y="4558838"/>
            <a:ext cx="0" cy="229916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981314D5-CB01-4DEF-A162-C3EDDE7FCBA0}"/>
              </a:ext>
            </a:extLst>
          </p:cNvPr>
          <p:cNvCxnSpPr>
            <a:cxnSpLocks/>
          </p:cNvCxnSpPr>
          <p:nvPr/>
        </p:nvCxnSpPr>
        <p:spPr>
          <a:xfrm>
            <a:off x="9955120" y="4548793"/>
            <a:ext cx="223688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BAB6F0F-90AB-473B-B74C-04F6A7F27BB3}"/>
              </a:ext>
            </a:extLst>
          </p:cNvPr>
          <p:cNvSpPr/>
          <p:nvPr/>
        </p:nvSpPr>
        <p:spPr>
          <a:xfrm>
            <a:off x="-3011394" y="1985904"/>
            <a:ext cx="2608163" cy="158612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latin typeface="Red Hat Display" panose="02010503040201060303" pitchFamily="2" charset="0"/>
              </a:rPr>
              <a:t>Hay diapositivas de apoyo adicionales en el APÉNDICE que puede mover a la sección de precios si desea ampliar las diferentes herramientas disponibles.</a:t>
            </a:r>
          </a:p>
        </p:txBody>
      </p:sp>
    </p:spTree>
    <p:extLst>
      <p:ext uri="{BB962C8B-B14F-4D97-AF65-F5344CB8AC3E}">
        <p14:creationId xmlns:p14="http://schemas.microsoft.com/office/powerpoint/2010/main" val="248784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1"/>
                                        </p:tgtEl>
                                        <p:attrNameLst>
                                          <p:attrName/>
                                        </p:attrNameLst>
                                      </p:cBhvr>
                                      <p:to>
                                        <p:strVal val="visible"/>
                                      </p:to>
                                    </p:set>
                                    <p:animEffect transition="in" filter="fade">
                                      <p:cBhvr>
                                        <p:cTn id="7" dur="500"/>
                                        <p:tgtEl>
                                          <p:spTgt spid="111"/>
                                        </p:tgtEl>
                                      </p:cBhvr>
                                    </p:animEffect>
                                  </p:childTnLst>
                                </p:cTn>
                              </p:par>
                              <p:par>
                                <p:cTn id="8" presetID="10" presetClass="entr" presetSubtype="0" fill="hold" nodeType="withEffect">
                                  <p:stCondLst>
                                    <p:cond delay="2250"/>
                                  </p:stCondLst>
                                  <p:childTnLst>
                                    <p:set>
                                      <p:cBhvr>
                                        <p:cTn id="9" dur="1" fill="hold">
                                          <p:stCondLst>
                                            <p:cond delay="0"/>
                                          </p:stCondLst>
                                        </p:cTn>
                                        <p:tgtEl>
                                          <p:spTgt spid="163"/>
                                        </p:tgtEl>
                                        <p:attrNameLst>
                                          <p:attrName/>
                                        </p:attrNameLst>
                                      </p:cBhvr>
                                      <p:to>
                                        <p:strVal val="visible"/>
                                      </p:to>
                                    </p:set>
                                    <p:animEffect transition="in" filter="fade">
                                      <p:cBhvr>
                                        <p:cTn id="10" dur="500"/>
                                        <p:tgtEl>
                                          <p:spTgt spid="163"/>
                                        </p:tgtEl>
                                      </p:cBhvr>
                                    </p:animEffect>
                                  </p:childTnLst>
                                </p:cTn>
                              </p:par>
                              <p:par>
                                <p:cTn id="11" presetID="10" presetClass="entr" presetSubtype="0" fill="hold" nodeType="withEffect">
                                  <p:stCondLst>
                                    <p:cond delay="1750"/>
                                  </p:stCondLst>
                                  <p:childTnLst>
                                    <p:set>
                                      <p:cBhvr>
                                        <p:cTn id="12" dur="1" fill="hold">
                                          <p:stCondLst>
                                            <p:cond delay="0"/>
                                          </p:stCondLst>
                                        </p:cTn>
                                        <p:tgtEl>
                                          <p:spTgt spid="167"/>
                                        </p:tgtEl>
                                        <p:attrNameLst>
                                          <p:attrName/>
                                        </p:attrNameLst>
                                      </p:cBhvr>
                                      <p:to>
                                        <p:strVal val="visible"/>
                                      </p:to>
                                    </p:set>
                                    <p:animEffect transition="in" filter="fade">
                                      <p:cBhvr>
                                        <p:cTn id="13" dur="500"/>
                                        <p:tgtEl>
                                          <p:spTgt spid="167"/>
                                        </p:tgtEl>
                                      </p:cBhvr>
                                    </p:animEffect>
                                  </p:childTnLst>
                                </p:cTn>
                              </p:par>
                              <p:par>
                                <p:cTn id="14" presetID="10" presetClass="entr" presetSubtype="0" fill="hold" nodeType="withEffect">
                                  <p:stCondLst>
                                    <p:cond delay="1000"/>
                                  </p:stCondLst>
                                  <p:childTnLst>
                                    <p:set>
                                      <p:cBhvr>
                                        <p:cTn id="15" dur="1" fill="hold">
                                          <p:stCondLst>
                                            <p:cond delay="0"/>
                                          </p:stCondLst>
                                        </p:cTn>
                                        <p:tgtEl>
                                          <p:spTgt spid="178"/>
                                        </p:tgtEl>
                                        <p:attrNameLst>
                                          <p:attrName/>
                                        </p:attrNameLst>
                                      </p:cBhvr>
                                      <p:to>
                                        <p:strVal val="visible"/>
                                      </p:to>
                                    </p:set>
                                    <p:animEffect transition="in" filter="fade">
                                      <p:cBhvr>
                                        <p:cTn id="1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9A16EF7-D103-4133-BA1E-C614E1B1FD01}"/>
              </a:ext>
            </a:extLst>
          </p:cNvPr>
          <p:cNvGrpSpPr/>
          <p:nvPr/>
        </p:nvGrpSpPr>
        <p:grpSpPr>
          <a:xfrm>
            <a:off x="532263" y="1510909"/>
            <a:ext cx="5067565" cy="1750594"/>
            <a:chOff x="532263" y="1380580"/>
            <a:chExt cx="5067565" cy="1750594"/>
          </a:xfrm>
        </p:grpSpPr>
        <p:sp>
          <p:nvSpPr>
            <p:cNvPr id="4" name="Rectangle: Single Corner Rounded 3">
              <a:extLst>
                <a:ext uri="{FF2B5EF4-FFF2-40B4-BE49-F238E27FC236}">
                  <a16:creationId xmlns:a16="http://schemas.microsoft.com/office/drawing/2014/main" id="{F841BCD9-FA73-4D1C-B980-3DEA2BF8FCD5}"/>
                </a:ext>
              </a:extLst>
            </p:cNvPr>
            <p:cNvSpPr/>
            <p:nvPr/>
          </p:nvSpPr>
          <p:spPr>
            <a:xfrm rot="10800000" flipH="1">
              <a:off x="532265" y="1380580"/>
              <a:ext cx="5067563" cy="1750594"/>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6" name="Rectangle 5">
              <a:extLst>
                <a:ext uri="{FF2B5EF4-FFF2-40B4-BE49-F238E27FC236}">
                  <a16:creationId xmlns:a16="http://schemas.microsoft.com/office/drawing/2014/main" id="{A4B9E6C7-B384-41F9-A093-228FE89530BE}"/>
                </a:ext>
              </a:extLst>
            </p:cNvPr>
            <p:cNvSpPr/>
            <p:nvPr/>
          </p:nvSpPr>
          <p:spPr>
            <a:xfrm>
              <a:off x="532263" y="1380580"/>
              <a:ext cx="5067565" cy="8887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sp>
        <p:nvSpPr>
          <p:cNvPr id="7" name="TextBox 6">
            <a:extLst>
              <a:ext uri="{FF2B5EF4-FFF2-40B4-BE49-F238E27FC236}">
                <a16:creationId xmlns:a16="http://schemas.microsoft.com/office/drawing/2014/main" id="{84B24901-CA21-4C99-9031-1ACA1A4DEC20}"/>
              </a:ext>
            </a:extLst>
          </p:cNvPr>
          <p:cNvSpPr txBox="1"/>
          <p:nvPr/>
        </p:nvSpPr>
        <p:spPr>
          <a:xfrm>
            <a:off x="953804" y="1860716"/>
            <a:ext cx="4195870" cy="830997"/>
          </a:xfrm>
          <a:prstGeom prst="rect">
            <a:avLst/>
          </a:prstGeom>
          <a:noFill/>
        </p:spPr>
        <p:txBody>
          <a:bodyPr wrap="square">
            <a:spAutoFit/>
          </a:bodyPr>
          <a:lstStyle/>
          <a:p>
            <a:pPr algn="l" rtl="0"/>
            <a:r>
              <a:rPr lang="es-CO" b="1" dirty="0">
                <a:solidFill>
                  <a:srgbClr val="424244"/>
                </a:solidFill>
                <a:latin typeface="Red Hat Display" panose="020B0604020202020204" charset="0"/>
              </a:rPr>
              <a:t>Preparación</a:t>
            </a:r>
          </a:p>
          <a:p>
            <a:pPr algn="l" rtl="0"/>
            <a:endParaRPr lang="es-CO" sz="600" b="1" dirty="0">
              <a:solidFill>
                <a:srgbClr val="424244"/>
              </a:solidFill>
              <a:latin typeface="Red Hat Display" panose="020B0604020202020204" charset="0"/>
            </a:endParaRP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Recomendar cómo preparar su mercado local</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Documentos y divulgaciones de listado completo </a:t>
            </a:r>
          </a:p>
        </p:txBody>
      </p:sp>
      <p:grpSp>
        <p:nvGrpSpPr>
          <p:cNvPr id="15" name="Group 14">
            <a:extLst>
              <a:ext uri="{FF2B5EF4-FFF2-40B4-BE49-F238E27FC236}">
                <a16:creationId xmlns:a16="http://schemas.microsoft.com/office/drawing/2014/main" id="{CA9CAD62-2E54-46B6-9D4B-BCEA10E5153A}"/>
              </a:ext>
            </a:extLst>
          </p:cNvPr>
          <p:cNvGrpSpPr/>
          <p:nvPr/>
        </p:nvGrpSpPr>
        <p:grpSpPr>
          <a:xfrm>
            <a:off x="5871367" y="1511552"/>
            <a:ext cx="5067567" cy="1750595"/>
            <a:chOff x="5871367" y="1381223"/>
            <a:chExt cx="5067567" cy="1750595"/>
          </a:xfrm>
        </p:grpSpPr>
        <p:sp>
          <p:nvSpPr>
            <p:cNvPr id="21" name="Rectangle: Single Corner Rounded 20">
              <a:extLst>
                <a:ext uri="{FF2B5EF4-FFF2-40B4-BE49-F238E27FC236}">
                  <a16:creationId xmlns:a16="http://schemas.microsoft.com/office/drawing/2014/main" id="{1CAE49C0-B10B-4ABC-9CD6-288DDD947BD9}"/>
                </a:ext>
              </a:extLst>
            </p:cNvPr>
            <p:cNvSpPr/>
            <p:nvPr/>
          </p:nvSpPr>
          <p:spPr>
            <a:xfrm rot="10800000" flipH="1">
              <a:off x="5871370" y="1381223"/>
              <a:ext cx="5067564" cy="1750595"/>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5" name="Rectangle 24">
              <a:extLst>
                <a:ext uri="{FF2B5EF4-FFF2-40B4-BE49-F238E27FC236}">
                  <a16:creationId xmlns:a16="http://schemas.microsoft.com/office/drawing/2014/main" id="{563E12CC-8A6F-4B1A-A132-F10A372D91A3}"/>
                </a:ext>
              </a:extLst>
            </p:cNvPr>
            <p:cNvSpPr/>
            <p:nvPr/>
          </p:nvSpPr>
          <p:spPr>
            <a:xfrm>
              <a:off x="5871367" y="1381224"/>
              <a:ext cx="5067565" cy="888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sp>
        <p:nvSpPr>
          <p:cNvPr id="8" name="TextBox 7">
            <a:extLst>
              <a:ext uri="{FF2B5EF4-FFF2-40B4-BE49-F238E27FC236}">
                <a16:creationId xmlns:a16="http://schemas.microsoft.com/office/drawing/2014/main" id="{FCC8ACFB-1C1E-4A57-BACB-12A2306A829F}"/>
              </a:ext>
            </a:extLst>
          </p:cNvPr>
          <p:cNvSpPr txBox="1"/>
          <p:nvPr/>
        </p:nvSpPr>
        <p:spPr>
          <a:xfrm>
            <a:off x="6192399" y="1861360"/>
            <a:ext cx="4530030" cy="830997"/>
          </a:xfrm>
          <a:prstGeom prst="rect">
            <a:avLst/>
          </a:prstGeom>
          <a:noFill/>
        </p:spPr>
        <p:txBody>
          <a:bodyPr wrap="square">
            <a:spAutoFit/>
          </a:bodyPr>
          <a:lstStyle/>
          <a:p>
            <a:pPr algn="l" rtl="0"/>
            <a:r>
              <a:rPr lang="es-CO" b="1" dirty="0">
                <a:solidFill>
                  <a:srgbClr val="424244"/>
                </a:solidFill>
                <a:latin typeface="Red Hat Display" panose="020B0604020202020204" charset="0"/>
              </a:rPr>
              <a:t>Precios</a:t>
            </a:r>
          </a:p>
          <a:p>
            <a:pPr algn="l" rtl="0"/>
            <a:endParaRPr lang="es-CO" sz="600" b="1" dirty="0">
              <a:solidFill>
                <a:srgbClr val="424244"/>
              </a:solidFill>
              <a:latin typeface="Red Hat Display" panose="020B0604020202020204" charset="0"/>
            </a:endParaRP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Análisis exhaustivo del mercado</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Establecer una estrategia de precios para lograr los objetivos </a:t>
            </a:r>
          </a:p>
        </p:txBody>
      </p:sp>
      <p:grpSp>
        <p:nvGrpSpPr>
          <p:cNvPr id="11" name="Group 10">
            <a:extLst>
              <a:ext uri="{FF2B5EF4-FFF2-40B4-BE49-F238E27FC236}">
                <a16:creationId xmlns:a16="http://schemas.microsoft.com/office/drawing/2014/main" id="{8A5AC063-6DF5-4C0E-8B08-40D14D987A3F}"/>
              </a:ext>
            </a:extLst>
          </p:cNvPr>
          <p:cNvGrpSpPr/>
          <p:nvPr/>
        </p:nvGrpSpPr>
        <p:grpSpPr>
          <a:xfrm>
            <a:off x="552687" y="3452418"/>
            <a:ext cx="5047142" cy="2473465"/>
            <a:chOff x="4748559" y="1380580"/>
            <a:chExt cx="5405465" cy="2473465"/>
          </a:xfrm>
        </p:grpSpPr>
        <p:grpSp>
          <p:nvGrpSpPr>
            <p:cNvPr id="5" name="Group 4">
              <a:extLst>
                <a:ext uri="{FF2B5EF4-FFF2-40B4-BE49-F238E27FC236}">
                  <a16:creationId xmlns:a16="http://schemas.microsoft.com/office/drawing/2014/main" id="{A9A2635C-F18E-4E5C-AFFA-DB29089206DC}"/>
                </a:ext>
              </a:extLst>
            </p:cNvPr>
            <p:cNvGrpSpPr/>
            <p:nvPr/>
          </p:nvGrpSpPr>
          <p:grpSpPr>
            <a:xfrm>
              <a:off x="4748559" y="1380580"/>
              <a:ext cx="5405465" cy="2433149"/>
              <a:chOff x="6640396" y="2349501"/>
              <a:chExt cx="2925960" cy="2897440"/>
            </a:xfrm>
          </p:grpSpPr>
          <p:sp>
            <p:nvSpPr>
              <p:cNvPr id="22" name="Rectangle: Single Corner Rounded 21">
                <a:extLst>
                  <a:ext uri="{FF2B5EF4-FFF2-40B4-BE49-F238E27FC236}">
                    <a16:creationId xmlns:a16="http://schemas.microsoft.com/office/drawing/2014/main" id="{8055091C-F138-479E-88D3-13C76F2A42C5}"/>
                  </a:ext>
                </a:extLst>
              </p:cNvPr>
              <p:cNvSpPr/>
              <p:nvPr/>
            </p:nvSpPr>
            <p:spPr>
              <a:xfrm rot="10800000" flipH="1">
                <a:off x="6640396" y="2349501"/>
                <a:ext cx="2925959" cy="2897440"/>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latin typeface="Red Hat Display" panose="02010503040201060303" pitchFamily="2" charset="0"/>
                </a:endParaRPr>
              </a:p>
            </p:txBody>
          </p:sp>
          <p:sp>
            <p:nvSpPr>
              <p:cNvPr id="26" name="Rectangle 25">
                <a:extLst>
                  <a:ext uri="{FF2B5EF4-FFF2-40B4-BE49-F238E27FC236}">
                    <a16:creationId xmlns:a16="http://schemas.microsoft.com/office/drawing/2014/main" id="{06D1BFAE-0FD4-47BD-BE02-B2E297FDFFBD}"/>
                  </a:ext>
                </a:extLst>
              </p:cNvPr>
              <p:cNvSpPr/>
              <p:nvPr/>
            </p:nvSpPr>
            <p:spPr>
              <a:xfrm>
                <a:off x="6640396" y="2357736"/>
                <a:ext cx="2925960"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latin typeface="Red Hat Display" panose="02010503040201060303" pitchFamily="2" charset="0"/>
                </a:endParaRPr>
              </a:p>
            </p:txBody>
          </p:sp>
        </p:grpSp>
        <p:sp>
          <p:nvSpPr>
            <p:cNvPr id="9" name="TextBox 8">
              <a:extLst>
                <a:ext uri="{FF2B5EF4-FFF2-40B4-BE49-F238E27FC236}">
                  <a16:creationId xmlns:a16="http://schemas.microsoft.com/office/drawing/2014/main" id="{A2CA23A3-32EC-4DB5-9261-FC644865E062}"/>
                </a:ext>
              </a:extLst>
            </p:cNvPr>
            <p:cNvSpPr txBox="1"/>
            <p:nvPr/>
          </p:nvSpPr>
          <p:spPr>
            <a:xfrm>
              <a:off x="5149676" y="1730387"/>
              <a:ext cx="4855662" cy="2123658"/>
            </a:xfrm>
            <a:prstGeom prst="rect">
              <a:avLst/>
            </a:prstGeom>
            <a:noFill/>
          </p:spPr>
          <p:txBody>
            <a:bodyPr wrap="square">
              <a:spAutoFit/>
            </a:bodyPr>
            <a:lstStyle/>
            <a:p>
              <a:pPr algn="l" rtl="0"/>
              <a:r>
                <a:rPr lang="es-CO" b="1" dirty="0">
                  <a:solidFill>
                    <a:srgbClr val="424244"/>
                  </a:solidFill>
                  <a:latin typeface="Red Hat Display" panose="020B0604020202020204" charset="0"/>
                </a:rPr>
                <a:t>Estrategia de mercadeo personalizada</a:t>
              </a:r>
            </a:p>
            <a:p>
              <a:pPr algn="l" rtl="0"/>
              <a:endParaRPr lang="es-CO" sz="600" b="1" dirty="0">
                <a:solidFill>
                  <a:srgbClr val="424244"/>
                </a:solidFill>
                <a:latin typeface="Red Hat Display" panose="020B0604020202020204" charset="0"/>
              </a:endParaRP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Instale el letrero de ERA en el patio</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Promocione su casa en la MLS</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Distribuya la oferta de su casa en hasta 200 sitios web</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Respuesta a todas las consultas de los compradores </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Tráfico de compradores</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Comunicación a través de comentarios</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Comercialización de su propiedad por correo electrónico, correo directo y redes sociales</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Se proporcionan actualizaciones del mercado</a:t>
              </a:r>
            </a:p>
          </p:txBody>
        </p:sp>
      </p:gr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20" name="Текст 7">
            <a:extLst>
              <a:ext uri="{FF2B5EF4-FFF2-40B4-BE49-F238E27FC236}">
                <a16:creationId xmlns:a16="http://schemas.microsoft.com/office/drawing/2014/main" id="{23A0A6EA-F005-4A38-8552-162B9D5E72FD}"/>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Estoy de su lado</a:t>
            </a:r>
          </a:p>
        </p:txBody>
      </p:sp>
      <p:pic>
        <p:nvPicPr>
          <p:cNvPr id="96" name="Graphic 95">
            <a:extLst>
              <a:ext uri="{FF2B5EF4-FFF2-40B4-BE49-F238E27FC236}">
                <a16:creationId xmlns:a16="http://schemas.microsoft.com/office/drawing/2014/main" id="{AB9E2BF8-9721-4AC6-830D-54AAB13B4CE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grpSp>
        <p:nvGrpSpPr>
          <p:cNvPr id="13" name="Group 12">
            <a:extLst>
              <a:ext uri="{FF2B5EF4-FFF2-40B4-BE49-F238E27FC236}">
                <a16:creationId xmlns:a16="http://schemas.microsoft.com/office/drawing/2014/main" id="{B1CA9B2B-3F11-47C8-9830-1CCB06E39DEE}"/>
              </a:ext>
            </a:extLst>
          </p:cNvPr>
          <p:cNvGrpSpPr/>
          <p:nvPr/>
        </p:nvGrpSpPr>
        <p:grpSpPr>
          <a:xfrm>
            <a:off x="5871368" y="3445503"/>
            <a:ext cx="5067564" cy="2470100"/>
            <a:chOff x="4748557" y="4041671"/>
            <a:chExt cx="5405465" cy="2470100"/>
          </a:xfrm>
        </p:grpSpPr>
        <p:grpSp>
          <p:nvGrpSpPr>
            <p:cNvPr id="10" name="Group 9">
              <a:extLst>
                <a:ext uri="{FF2B5EF4-FFF2-40B4-BE49-F238E27FC236}">
                  <a16:creationId xmlns:a16="http://schemas.microsoft.com/office/drawing/2014/main" id="{366C399D-97F7-47F3-80C1-E7B155311245}"/>
                </a:ext>
              </a:extLst>
            </p:cNvPr>
            <p:cNvGrpSpPr/>
            <p:nvPr/>
          </p:nvGrpSpPr>
          <p:grpSpPr>
            <a:xfrm>
              <a:off x="4748557" y="4041671"/>
              <a:ext cx="5405465" cy="2433149"/>
              <a:chOff x="9742170" y="2349501"/>
              <a:chExt cx="2925960" cy="2897440"/>
            </a:xfrm>
          </p:grpSpPr>
          <p:sp>
            <p:nvSpPr>
              <p:cNvPr id="16" name="Rectangle: Single Corner Rounded 15">
                <a:extLst>
                  <a:ext uri="{FF2B5EF4-FFF2-40B4-BE49-F238E27FC236}">
                    <a16:creationId xmlns:a16="http://schemas.microsoft.com/office/drawing/2014/main" id="{21C505AC-4755-4B81-B759-1743D2FBA5D7}"/>
                  </a:ext>
                </a:extLst>
              </p:cNvPr>
              <p:cNvSpPr/>
              <p:nvPr/>
            </p:nvSpPr>
            <p:spPr>
              <a:xfrm rot="10800000" flipH="1">
                <a:off x="9742170" y="2349501"/>
                <a:ext cx="2925959" cy="2897440"/>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latin typeface="Red Hat Display" panose="02010503040201060303" pitchFamily="2" charset="0"/>
                </a:endParaRPr>
              </a:p>
            </p:txBody>
          </p:sp>
          <p:sp>
            <p:nvSpPr>
              <p:cNvPr id="17" name="Rectangle 16">
                <a:extLst>
                  <a:ext uri="{FF2B5EF4-FFF2-40B4-BE49-F238E27FC236}">
                    <a16:creationId xmlns:a16="http://schemas.microsoft.com/office/drawing/2014/main" id="{E727D26A-1084-406B-8047-D038FD0FF80D}"/>
                  </a:ext>
                </a:extLst>
              </p:cNvPr>
              <p:cNvSpPr/>
              <p:nvPr/>
            </p:nvSpPr>
            <p:spPr>
              <a:xfrm>
                <a:off x="9742170" y="2357736"/>
                <a:ext cx="2925960"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latin typeface="Red Hat Display" panose="02010503040201060303" pitchFamily="2" charset="0"/>
                </a:endParaRPr>
              </a:p>
            </p:txBody>
          </p:sp>
        </p:grpSp>
        <p:sp>
          <p:nvSpPr>
            <p:cNvPr id="18" name="TextBox 17">
              <a:extLst>
                <a:ext uri="{FF2B5EF4-FFF2-40B4-BE49-F238E27FC236}">
                  <a16:creationId xmlns:a16="http://schemas.microsoft.com/office/drawing/2014/main" id="{AE8907D1-1BCB-41CF-A020-86A951E0804E}"/>
                </a:ext>
              </a:extLst>
            </p:cNvPr>
            <p:cNvSpPr txBox="1"/>
            <p:nvPr/>
          </p:nvSpPr>
          <p:spPr>
            <a:xfrm>
              <a:off x="5149675" y="4388113"/>
              <a:ext cx="4299914" cy="2123658"/>
            </a:xfrm>
            <a:prstGeom prst="rect">
              <a:avLst/>
            </a:prstGeom>
            <a:noFill/>
          </p:spPr>
          <p:txBody>
            <a:bodyPr wrap="square">
              <a:spAutoFit/>
            </a:bodyPr>
            <a:lstStyle/>
            <a:p>
              <a:pPr algn="l" rtl="0"/>
              <a:r>
                <a:rPr lang="es-CO" b="1" dirty="0">
                  <a:solidFill>
                    <a:srgbClr val="424244"/>
                  </a:solidFill>
                  <a:latin typeface="Red Hat Display" panose="020B0604020202020204" charset="0"/>
                </a:rPr>
                <a:t>Negociación y cierre</a:t>
              </a:r>
            </a:p>
            <a:p>
              <a:pPr algn="l" rtl="0"/>
              <a:endParaRPr lang="es-CO" sz="600" b="1" dirty="0">
                <a:solidFill>
                  <a:srgbClr val="424244"/>
                </a:solidFill>
                <a:latin typeface="Red Hat Display" panose="020B0604020202020204" charset="0"/>
              </a:endParaRP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Evaluar ofertas y negociar mejores precios y condiciones</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Facilitar las inspecciones</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Coordinar fecha de cierre, hora, ubicación y contactos</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Supervisar la financiación del comprador y la tasación de la vivienda</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Seguimiento de los detalles</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Revisar la declaración de cierre</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Cerrar la venta</a:t>
              </a:r>
            </a:p>
          </p:txBody>
        </p:sp>
      </p:grpSp>
      <p:sp>
        <p:nvSpPr>
          <p:cNvPr id="2" name="Rectangle 1">
            <a:extLst>
              <a:ext uri="{FF2B5EF4-FFF2-40B4-BE49-F238E27FC236}">
                <a16:creationId xmlns:a16="http://schemas.microsoft.com/office/drawing/2014/main" id="{C3147EC0-41DB-4DA5-90CC-89589F115A71}"/>
              </a:ext>
            </a:extLst>
          </p:cNvPr>
          <p:cNvSpPr/>
          <p:nvPr/>
        </p:nvSpPr>
        <p:spPr>
          <a:xfrm>
            <a:off x="-2983067" y="1599783"/>
            <a:ext cx="2608163" cy="2848265"/>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400" dirty="0">
                <a:latin typeface="Red Hat Display" panose="02010503040201060303" pitchFamily="2" charset="0"/>
              </a:rPr>
              <a:t>Complete la información con su propia información y viñetas para la preparación, fijación de precios, estrategia de mercadeo y negociación y cierre. </a:t>
            </a:r>
          </a:p>
          <a:p>
            <a:pPr algn="ctr" rtl="0"/>
            <a:endParaRPr lang="es-CO" sz="1400" dirty="0">
              <a:latin typeface="Red Hat Display" panose="02010503040201060303" pitchFamily="2" charset="0"/>
            </a:endParaRPr>
          </a:p>
          <a:p>
            <a:pPr algn="ctr" rtl="0"/>
            <a:r>
              <a:rPr lang="es-CO" sz="1400" dirty="0">
                <a:latin typeface="Red Hat Display" panose="02010503040201060303" pitchFamily="2" charset="0"/>
              </a:rPr>
              <a:t>Los cuadros se pueden eliminar y cambiar de tamaño según sea necesario. Si tiene menos información en esta página, puede agrandar cada cuadro que muestra.</a:t>
            </a:r>
          </a:p>
        </p:txBody>
      </p:sp>
      <p:grpSp>
        <p:nvGrpSpPr>
          <p:cNvPr id="27" name="Group 26">
            <a:extLst>
              <a:ext uri="{FF2B5EF4-FFF2-40B4-BE49-F238E27FC236}">
                <a16:creationId xmlns:a16="http://schemas.microsoft.com/office/drawing/2014/main" id="{401DADFF-0264-4C02-B486-9D2776B5B873}"/>
              </a:ext>
            </a:extLst>
          </p:cNvPr>
          <p:cNvGrpSpPr/>
          <p:nvPr/>
        </p:nvGrpSpPr>
        <p:grpSpPr>
          <a:xfrm>
            <a:off x="0" y="5315481"/>
            <a:ext cx="1542520" cy="1542520"/>
            <a:chOff x="0" y="5315481"/>
            <a:chExt cx="1542520" cy="1542520"/>
          </a:xfrm>
        </p:grpSpPr>
        <p:pic>
          <p:nvPicPr>
            <p:cNvPr id="28" name="Graphic 27">
              <a:extLst>
                <a:ext uri="{FF2B5EF4-FFF2-40B4-BE49-F238E27FC236}">
                  <a16:creationId xmlns:a16="http://schemas.microsoft.com/office/drawing/2014/main" id="{5235EC4C-B45C-41BA-AECB-5F01AF705D74}"/>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0" y="5315481"/>
              <a:ext cx="1542520" cy="1542520"/>
            </a:xfrm>
            <a:prstGeom prst="rect">
              <a:avLst/>
            </a:prstGeom>
          </p:spPr>
        </p:pic>
        <p:pic>
          <p:nvPicPr>
            <p:cNvPr id="29" name="Graphic 28">
              <a:extLst>
                <a:ext uri="{FF2B5EF4-FFF2-40B4-BE49-F238E27FC236}">
                  <a16:creationId xmlns:a16="http://schemas.microsoft.com/office/drawing/2014/main" id="{077F9621-C113-46F5-944A-4A7DF0C08D3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882" y="5888491"/>
              <a:ext cx="969509" cy="969509"/>
            </a:xfrm>
            <a:prstGeom prst="rect">
              <a:avLst/>
            </a:prstGeom>
          </p:spPr>
        </p:pic>
      </p:grpSp>
    </p:spTree>
    <p:extLst>
      <p:ext uri="{BB962C8B-B14F-4D97-AF65-F5344CB8AC3E}">
        <p14:creationId xmlns:p14="http://schemas.microsoft.com/office/powerpoint/2010/main" val="321539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82405E4-2383-4FF4-AE34-43C1896DFB72}"/>
              </a:ext>
            </a:extLst>
          </p:cNvPr>
          <p:cNvSpPr>
            <a:spLocks noGrp="1"/>
          </p:cNvSpPr>
          <p:nvPr>
            <p:ph sz="half" idx="2"/>
          </p:nvPr>
        </p:nvSpPr>
        <p:spPr>
          <a:xfrm>
            <a:off x="883095" y="946298"/>
            <a:ext cx="5157787" cy="5243365"/>
          </a:xfrm>
        </p:spPr>
        <p:txBody>
          <a:bodyPr>
            <a:normAutofit/>
          </a:bodyPr>
          <a:lstStyle/>
          <a:p>
            <a:pPr marL="0" indent="0" algn="ctr" rtl="0">
              <a:buNone/>
            </a:pPr>
            <a:endParaRPr lang="en-US" dirty="0"/>
          </a:p>
          <a:p>
            <a:pPr marL="0" indent="0" algn="ctr" rtl="0">
              <a:buNone/>
            </a:pPr>
            <a:endParaRPr lang="en-US" dirty="0"/>
          </a:p>
        </p:txBody>
      </p:sp>
      <p:pic>
        <p:nvPicPr>
          <p:cNvPr id="2" name="Graphic 1">
            <a:extLst>
              <a:ext uri="{FF2B5EF4-FFF2-40B4-BE49-F238E27FC236}">
                <a16:creationId xmlns:a16="http://schemas.microsoft.com/office/drawing/2014/main" id="{01718B22-3DE2-4206-89E9-5DC1512DA5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 y="-2813"/>
            <a:ext cx="5582654" cy="5582654"/>
          </a:xfrm>
          <a:prstGeom prst="rect">
            <a:avLst/>
          </a:prstGeom>
        </p:spPr>
      </p:pic>
      <p:pic>
        <p:nvPicPr>
          <p:cNvPr id="11" name="Graphic 10">
            <a:extLst>
              <a:ext uri="{FF2B5EF4-FFF2-40B4-BE49-F238E27FC236}">
                <a16:creationId xmlns:a16="http://schemas.microsoft.com/office/drawing/2014/main" id="{F0D97636-C69A-4D20-B45B-58266BF30AB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341564" y="311854"/>
            <a:ext cx="541531" cy="541531"/>
          </a:xfrm>
          <a:prstGeom prst="rect">
            <a:avLst/>
          </a:prstGeom>
        </p:spPr>
      </p:pic>
      <p:pic>
        <p:nvPicPr>
          <p:cNvPr id="15" name="Graphic 14">
            <a:extLst>
              <a:ext uri="{FF2B5EF4-FFF2-40B4-BE49-F238E27FC236}">
                <a16:creationId xmlns:a16="http://schemas.microsoft.com/office/drawing/2014/main" id="{C5418C14-ECE6-467C-A15A-EF721992E8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2478" y="2913536"/>
            <a:ext cx="3944462" cy="3944462"/>
          </a:xfrm>
          <a:prstGeom prst="rect">
            <a:avLst/>
          </a:prstGeom>
        </p:spPr>
      </p:pic>
      <p:pic>
        <p:nvPicPr>
          <p:cNvPr id="17" name="Graphic 16">
            <a:extLst>
              <a:ext uri="{FF2B5EF4-FFF2-40B4-BE49-F238E27FC236}">
                <a16:creationId xmlns:a16="http://schemas.microsoft.com/office/drawing/2014/main" id="{A96D3D7F-D70E-425E-A916-C9D00B008C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1596" y="4378814"/>
            <a:ext cx="2479184" cy="2479184"/>
          </a:xfrm>
          <a:prstGeom prst="rect">
            <a:avLst/>
          </a:prstGeom>
        </p:spPr>
      </p:pic>
      <p:pic>
        <p:nvPicPr>
          <p:cNvPr id="19" name="Graphic 18">
            <a:extLst>
              <a:ext uri="{FF2B5EF4-FFF2-40B4-BE49-F238E27FC236}">
                <a16:creationId xmlns:a16="http://schemas.microsoft.com/office/drawing/2014/main" id="{9BB251BE-6E15-4372-9385-C1A63FA79E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flipH="1">
            <a:off x="9482940" y="4138723"/>
            <a:ext cx="2717954" cy="2717954"/>
          </a:xfrm>
          <a:prstGeom prst="rect">
            <a:avLst/>
          </a:prstGeom>
        </p:spPr>
      </p:pic>
      <p:pic>
        <p:nvPicPr>
          <p:cNvPr id="8" name="Picture 7">
            <a:extLst>
              <a:ext uri="{FF2B5EF4-FFF2-40B4-BE49-F238E27FC236}">
                <a16:creationId xmlns:a16="http://schemas.microsoft.com/office/drawing/2014/main" id="{21A94968-01CA-4F51-B33A-9DFE121B079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650043" y="2719277"/>
            <a:ext cx="4715246" cy="1689242"/>
          </a:xfrm>
          <a:prstGeom prst="rect">
            <a:avLst/>
          </a:prstGeom>
        </p:spPr>
      </p:pic>
      <p:sp>
        <p:nvSpPr>
          <p:cNvPr id="5" name="Текст 7">
            <a:extLst>
              <a:ext uri="{FF2B5EF4-FFF2-40B4-BE49-F238E27FC236}">
                <a16:creationId xmlns:a16="http://schemas.microsoft.com/office/drawing/2014/main" id="{EA41DE4F-E901-4F9A-B05A-3D97ECA2141E}"/>
              </a:ext>
            </a:extLst>
          </p:cNvPr>
          <p:cNvSpPr txBox="1">
            <a:spLocks/>
          </p:cNvSpPr>
          <p:nvPr/>
        </p:nvSpPr>
        <p:spPr>
          <a:xfrm>
            <a:off x="809092" y="877337"/>
            <a:ext cx="2396121"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w="25400">
                  <a:noFill/>
                </a:ln>
                <a:solidFill>
                  <a:srgbClr val="424244"/>
                </a:solidFill>
                <a:effectLst/>
                <a:uLnTx/>
                <a:uFillTx/>
                <a:ea typeface="+mn-ea"/>
                <a:cs typeface="+mn-cs"/>
              </a:rPr>
              <a:t>In your </a:t>
            </a:r>
          </a:p>
          <a:p>
            <a:pPr marL="0" marR="0" lvl="0" indent="0" algn="l" defTabSz="914318"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w="25400">
                  <a:noFill/>
                </a:ln>
                <a:solidFill>
                  <a:srgbClr val="424244"/>
                </a:solidFill>
                <a:effectLst/>
                <a:uLnTx/>
                <a:uFillTx/>
                <a:ea typeface="+mn-ea"/>
                <a:cs typeface="+mn-cs"/>
              </a:rPr>
              <a:t>corner</a:t>
            </a:r>
            <a:endParaRPr kumimoji="0" lang="en-US" sz="48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spTree>
    <p:extLst>
      <p:ext uri="{BB962C8B-B14F-4D97-AF65-F5344CB8AC3E}">
        <p14:creationId xmlns:p14="http://schemas.microsoft.com/office/powerpoint/2010/main" val="1699318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00C1264-4FF0-40CF-93B6-14E218775DE6}"/>
              </a:ext>
            </a:extLst>
          </p:cNvPr>
          <p:cNvGrpSpPr/>
          <p:nvPr/>
        </p:nvGrpSpPr>
        <p:grpSpPr>
          <a:xfrm>
            <a:off x="-11371" y="-2812"/>
            <a:ext cx="12212265" cy="6862881"/>
            <a:chOff x="-11371" y="-2812"/>
            <a:chExt cx="12212265" cy="6862881"/>
          </a:xfrm>
        </p:grpSpPr>
        <p:grpSp>
          <p:nvGrpSpPr>
            <p:cNvPr id="17" name="Group 16">
              <a:extLst>
                <a:ext uri="{FF2B5EF4-FFF2-40B4-BE49-F238E27FC236}">
                  <a16:creationId xmlns:a16="http://schemas.microsoft.com/office/drawing/2014/main" id="{BF2E783A-1AD5-4785-9A1A-5CCC8D6B7EF7}"/>
                </a:ext>
              </a:extLst>
            </p:cNvPr>
            <p:cNvGrpSpPr/>
            <p:nvPr/>
          </p:nvGrpSpPr>
          <p:grpSpPr>
            <a:xfrm>
              <a:off x="-11371" y="-2812"/>
              <a:ext cx="12212265" cy="6862881"/>
              <a:chOff x="-11371" y="-2812"/>
              <a:chExt cx="12212265" cy="6862881"/>
            </a:xfrm>
          </p:grpSpPr>
          <p:sp>
            <p:nvSpPr>
              <p:cNvPr id="19" name="Rectangle 18">
                <a:extLst>
                  <a:ext uri="{FF2B5EF4-FFF2-40B4-BE49-F238E27FC236}">
                    <a16:creationId xmlns:a16="http://schemas.microsoft.com/office/drawing/2014/main" id="{BB1DCFFD-1174-402E-BD4A-026A4D06618A}"/>
                  </a:ext>
                </a:extLst>
              </p:cNvPr>
              <p:cNvSpPr/>
              <p:nvPr/>
            </p:nvSpPr>
            <p:spPr>
              <a:xfrm rot="5400000">
                <a:off x="2666422" y="-2665510"/>
                <a:ext cx="6856679" cy="12194479"/>
              </a:xfrm>
              <a:prstGeom prst="rect">
                <a:avLst/>
              </a:prstGeom>
              <a:solidFill>
                <a:srgbClr val="B6C6D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1" name="Graphic 20">
                <a:extLst>
                  <a:ext uri="{FF2B5EF4-FFF2-40B4-BE49-F238E27FC236}">
                    <a16:creationId xmlns:a16="http://schemas.microsoft.com/office/drawing/2014/main" id="{4286542D-45FE-4B3E-8929-0E906037F7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2812"/>
                <a:ext cx="4026648" cy="4026648"/>
              </a:xfrm>
              <a:prstGeom prst="rect">
                <a:avLst/>
              </a:prstGeom>
            </p:spPr>
          </p:pic>
          <p:sp>
            <p:nvSpPr>
              <p:cNvPr id="23" name="Rectangle 22">
                <a:extLst>
                  <a:ext uri="{FF2B5EF4-FFF2-40B4-BE49-F238E27FC236}">
                    <a16:creationId xmlns:a16="http://schemas.microsoft.com/office/drawing/2014/main" id="{B4E5DC9C-15D0-48B5-9EBD-1CC94C854355}"/>
                  </a:ext>
                </a:extLst>
              </p:cNvPr>
              <p:cNvSpPr/>
              <p:nvPr/>
            </p:nvSpPr>
            <p:spPr>
              <a:xfrm rot="5400000">
                <a:off x="5958297" y="1983204"/>
                <a:ext cx="1327766" cy="842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4" name="Graphic 23">
                <a:extLst>
                  <a:ext uri="{FF2B5EF4-FFF2-40B4-BE49-F238E27FC236}">
                    <a16:creationId xmlns:a16="http://schemas.microsoft.com/office/drawing/2014/main" id="{B2DF2211-FC8C-4326-8358-3B75665350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1371" y="2904344"/>
                <a:ext cx="3944462" cy="3944462"/>
              </a:xfrm>
              <a:prstGeom prst="rect">
                <a:avLst/>
              </a:prstGeom>
            </p:spPr>
          </p:pic>
          <p:pic>
            <p:nvPicPr>
              <p:cNvPr id="25" name="Graphic 24">
                <a:extLst>
                  <a:ext uri="{FF2B5EF4-FFF2-40B4-BE49-F238E27FC236}">
                    <a16:creationId xmlns:a16="http://schemas.microsoft.com/office/drawing/2014/main" id="{79BEEC03-9863-4975-8641-FA0B94C37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596" y="4378814"/>
                <a:ext cx="2479184" cy="2479184"/>
              </a:xfrm>
              <a:prstGeom prst="rect">
                <a:avLst/>
              </a:prstGeom>
            </p:spPr>
          </p:pic>
          <p:pic>
            <p:nvPicPr>
              <p:cNvPr id="26" name="Graphic 25">
                <a:extLst>
                  <a:ext uri="{FF2B5EF4-FFF2-40B4-BE49-F238E27FC236}">
                    <a16:creationId xmlns:a16="http://schemas.microsoft.com/office/drawing/2014/main" id="{E14D148E-DA03-4156-83FE-E415EA9017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H="1">
                <a:off x="9482940" y="4138723"/>
                <a:ext cx="2717954" cy="2717954"/>
              </a:xfrm>
              <a:prstGeom prst="rect">
                <a:avLst/>
              </a:prstGeom>
            </p:spPr>
          </p:pic>
        </p:grpSp>
        <p:pic>
          <p:nvPicPr>
            <p:cNvPr id="18" name="Picture 17">
              <a:extLst>
                <a:ext uri="{FF2B5EF4-FFF2-40B4-BE49-F238E27FC236}">
                  <a16:creationId xmlns:a16="http://schemas.microsoft.com/office/drawing/2014/main" id="{B90830D3-5FB4-4D33-A077-C69E11B1FDF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75388" y="5795633"/>
              <a:ext cx="2754208" cy="986698"/>
            </a:xfrm>
            <a:prstGeom prst="rect">
              <a:avLst/>
            </a:prstGeom>
          </p:spPr>
        </p:pic>
      </p:grpSp>
      <p:sp>
        <p:nvSpPr>
          <p:cNvPr id="34" name="Текст 7">
            <a:extLst>
              <a:ext uri="{FF2B5EF4-FFF2-40B4-BE49-F238E27FC236}">
                <a16:creationId xmlns:a16="http://schemas.microsoft.com/office/drawing/2014/main" id="{B66172AE-67F1-F441-A457-7F4CC4343E6E}"/>
              </a:ext>
            </a:extLst>
          </p:cNvPr>
          <p:cNvSpPr txBox="1">
            <a:spLocks/>
          </p:cNvSpPr>
          <p:nvPr/>
        </p:nvSpPr>
        <p:spPr>
          <a:xfrm>
            <a:off x="4253472" y="2484680"/>
            <a:ext cx="5902205" cy="1996530"/>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6600" b="1" i="0" u="none" strike="noStrike" kern="1200" cap="none" spc="0" normalizeH="0" baseline="0" dirty="0">
                <a:ln w="25400">
                  <a:noFill/>
                </a:ln>
                <a:solidFill>
                  <a:srgbClr val="424244"/>
                </a:solidFill>
                <a:effectLst/>
                <a:uLnTx/>
                <a:uFillTx/>
                <a:latin typeface="Red Hat Display" panose="02010503040201060303" pitchFamily="2" charset="0"/>
                <a:ea typeface="+mn-ea"/>
                <a:cs typeface="+mn-cs"/>
              </a:rPr>
              <a:t>Apéndice</a:t>
            </a:r>
            <a:endParaRPr kumimoji="0" lang="es-CO" sz="66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6" name="Graphic 15">
            <a:extLst>
              <a:ext uri="{FF2B5EF4-FFF2-40B4-BE49-F238E27FC236}">
                <a16:creationId xmlns:a16="http://schemas.microsoft.com/office/drawing/2014/main" id="{0B4CE500-D46D-0A42-A697-36D00BE026B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3889813" y="2092451"/>
            <a:ext cx="541531" cy="541531"/>
          </a:xfrm>
          <a:prstGeom prst="rect">
            <a:avLst/>
          </a:prstGeom>
        </p:spPr>
      </p:pic>
    </p:spTree>
    <p:extLst>
      <p:ext uri="{BB962C8B-B14F-4D97-AF65-F5344CB8AC3E}">
        <p14:creationId xmlns:p14="http://schemas.microsoft.com/office/powerpoint/2010/main" val="182340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A2195B-3CCA-43B9-8A67-E59517E08411}"/>
              </a:ext>
            </a:extLst>
          </p:cNvPr>
          <p:cNvGrpSpPr/>
          <p:nvPr/>
        </p:nvGrpSpPr>
        <p:grpSpPr>
          <a:xfrm>
            <a:off x="395986" y="2207457"/>
            <a:ext cx="2583083" cy="2102075"/>
            <a:chOff x="436846" y="2207458"/>
            <a:chExt cx="2287666" cy="1861669"/>
          </a:xfrm>
        </p:grpSpPr>
        <p:sp>
          <p:nvSpPr>
            <p:cNvPr id="3" name="Rectangle: Single Corner Rounded 2">
              <a:extLst>
                <a:ext uri="{FF2B5EF4-FFF2-40B4-BE49-F238E27FC236}">
                  <a16:creationId xmlns:a16="http://schemas.microsoft.com/office/drawing/2014/main" id="{23C2747F-AB28-43DA-BD71-04E9DB75427A}"/>
                </a:ext>
              </a:extLst>
            </p:cNvPr>
            <p:cNvSpPr/>
            <p:nvPr/>
          </p:nvSpPr>
          <p:spPr>
            <a:xfrm rot="10800000" flipH="1">
              <a:off x="436847" y="2207458"/>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5" name="Rectangle 4">
              <a:extLst>
                <a:ext uri="{FF2B5EF4-FFF2-40B4-BE49-F238E27FC236}">
                  <a16:creationId xmlns:a16="http://schemas.microsoft.com/office/drawing/2014/main" id="{44D42730-80DA-4AC5-A75C-6B57E461A789}"/>
                </a:ext>
              </a:extLst>
            </p:cNvPr>
            <p:cNvSpPr/>
            <p:nvPr/>
          </p:nvSpPr>
          <p:spPr>
            <a:xfrm>
              <a:off x="436846" y="2207459"/>
              <a:ext cx="2287666"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grpSp>
        <p:nvGrpSpPr>
          <p:cNvPr id="7" name="Group 6">
            <a:extLst>
              <a:ext uri="{FF2B5EF4-FFF2-40B4-BE49-F238E27FC236}">
                <a16:creationId xmlns:a16="http://schemas.microsoft.com/office/drawing/2014/main" id="{561C91B8-A58E-40CF-BD39-581E92AA3677}"/>
              </a:ext>
            </a:extLst>
          </p:cNvPr>
          <p:cNvGrpSpPr/>
          <p:nvPr/>
        </p:nvGrpSpPr>
        <p:grpSpPr>
          <a:xfrm>
            <a:off x="3321349" y="2207456"/>
            <a:ext cx="2583083" cy="2102075"/>
            <a:chOff x="3027646" y="2207458"/>
            <a:chExt cx="2287666" cy="1861669"/>
          </a:xfrm>
        </p:grpSpPr>
        <p:sp>
          <p:nvSpPr>
            <p:cNvPr id="42" name="Rectangle: Single Corner Rounded 41">
              <a:extLst>
                <a:ext uri="{FF2B5EF4-FFF2-40B4-BE49-F238E27FC236}">
                  <a16:creationId xmlns:a16="http://schemas.microsoft.com/office/drawing/2014/main" id="{4E09857F-F7EF-44CD-B399-0394EF3A939A}"/>
                </a:ext>
              </a:extLst>
            </p:cNvPr>
            <p:cNvSpPr/>
            <p:nvPr/>
          </p:nvSpPr>
          <p:spPr>
            <a:xfrm rot="10800000" flipH="1">
              <a:off x="3027647" y="2207458"/>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3" name="Rectangle 42">
              <a:extLst>
                <a:ext uri="{FF2B5EF4-FFF2-40B4-BE49-F238E27FC236}">
                  <a16:creationId xmlns:a16="http://schemas.microsoft.com/office/drawing/2014/main" id="{375866D1-1787-4031-B39F-DCB936172942}"/>
                </a:ext>
              </a:extLst>
            </p:cNvPr>
            <p:cNvSpPr/>
            <p:nvPr/>
          </p:nvSpPr>
          <p:spPr>
            <a:xfrm>
              <a:off x="3027646" y="2207459"/>
              <a:ext cx="2287666"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grpSp>
        <p:nvGrpSpPr>
          <p:cNvPr id="2" name="Group 1">
            <a:extLst>
              <a:ext uri="{FF2B5EF4-FFF2-40B4-BE49-F238E27FC236}">
                <a16:creationId xmlns:a16="http://schemas.microsoft.com/office/drawing/2014/main" id="{1211C76B-F3FE-423D-B930-C1CFD99357EA}"/>
              </a:ext>
            </a:extLst>
          </p:cNvPr>
          <p:cNvGrpSpPr/>
          <p:nvPr/>
        </p:nvGrpSpPr>
        <p:grpSpPr>
          <a:xfrm>
            <a:off x="6287569" y="2207458"/>
            <a:ext cx="2583083" cy="2102075"/>
            <a:chOff x="436846" y="4298725"/>
            <a:chExt cx="2287666" cy="1861669"/>
          </a:xfrm>
        </p:grpSpPr>
        <p:sp>
          <p:nvSpPr>
            <p:cNvPr id="45" name="Rectangle: Single Corner Rounded 44">
              <a:extLst>
                <a:ext uri="{FF2B5EF4-FFF2-40B4-BE49-F238E27FC236}">
                  <a16:creationId xmlns:a16="http://schemas.microsoft.com/office/drawing/2014/main" id="{68B4FB8F-936E-4189-BE38-68412C09C407}"/>
                </a:ext>
              </a:extLst>
            </p:cNvPr>
            <p:cNvSpPr/>
            <p:nvPr/>
          </p:nvSpPr>
          <p:spPr>
            <a:xfrm rot="10800000" flipH="1">
              <a:off x="436847" y="4298725"/>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6" name="Rectangle 45">
              <a:extLst>
                <a:ext uri="{FF2B5EF4-FFF2-40B4-BE49-F238E27FC236}">
                  <a16:creationId xmlns:a16="http://schemas.microsoft.com/office/drawing/2014/main" id="{1DE9FE58-31F5-4991-B3F4-3089007743F5}"/>
                </a:ext>
              </a:extLst>
            </p:cNvPr>
            <p:cNvSpPr/>
            <p:nvPr/>
          </p:nvSpPr>
          <p:spPr>
            <a:xfrm>
              <a:off x="436846" y="4298726"/>
              <a:ext cx="2287666"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grpSp>
        <p:nvGrpSpPr>
          <p:cNvPr id="4" name="Group 3">
            <a:extLst>
              <a:ext uri="{FF2B5EF4-FFF2-40B4-BE49-F238E27FC236}">
                <a16:creationId xmlns:a16="http://schemas.microsoft.com/office/drawing/2014/main" id="{E96FF171-CB4E-44B2-89C4-80F7C81834C1}"/>
              </a:ext>
            </a:extLst>
          </p:cNvPr>
          <p:cNvGrpSpPr/>
          <p:nvPr/>
        </p:nvGrpSpPr>
        <p:grpSpPr>
          <a:xfrm>
            <a:off x="9212931" y="2207458"/>
            <a:ext cx="2583083" cy="2102075"/>
            <a:chOff x="3027646" y="4298725"/>
            <a:chExt cx="2287666" cy="1861669"/>
          </a:xfrm>
        </p:grpSpPr>
        <p:sp>
          <p:nvSpPr>
            <p:cNvPr id="48" name="Rectangle: Single Corner Rounded 47">
              <a:extLst>
                <a:ext uri="{FF2B5EF4-FFF2-40B4-BE49-F238E27FC236}">
                  <a16:creationId xmlns:a16="http://schemas.microsoft.com/office/drawing/2014/main" id="{6B641E21-0966-4D49-87C7-C976BA821613}"/>
                </a:ext>
              </a:extLst>
            </p:cNvPr>
            <p:cNvSpPr/>
            <p:nvPr/>
          </p:nvSpPr>
          <p:spPr>
            <a:xfrm rot="10800000" flipH="1">
              <a:off x="3027647" y="4298725"/>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9" name="Rectangle 48">
              <a:extLst>
                <a:ext uri="{FF2B5EF4-FFF2-40B4-BE49-F238E27FC236}">
                  <a16:creationId xmlns:a16="http://schemas.microsoft.com/office/drawing/2014/main" id="{E519118C-C912-4B1F-A5F9-097D01D6CD94}"/>
                </a:ext>
              </a:extLst>
            </p:cNvPr>
            <p:cNvSpPr/>
            <p:nvPr/>
          </p:nvSpPr>
          <p:spPr>
            <a:xfrm>
              <a:off x="3027646" y="4298726"/>
              <a:ext cx="2287666"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dirty="0">
                <a:ln>
                  <a:noFill/>
                </a:ln>
                <a:solidFill>
                  <a:srgbClr val="424244"/>
                </a:solidFill>
                <a:effectLst/>
                <a:uLnTx/>
                <a:uFillTx/>
                <a:latin typeface="Red Hat Display" panose="02010503040201060303" pitchFamily="2" charset="77"/>
                <a:ea typeface="+mn-ea"/>
                <a:cs typeface="+mn-cs"/>
              </a:rPr>
              <a:t>Secciones del apéndice</a:t>
            </a:r>
            <a:endParaRPr kumimoji="0" lang="es-CO" sz="152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10" name="TextBox 9">
            <a:extLst>
              <a:ext uri="{FF2B5EF4-FFF2-40B4-BE49-F238E27FC236}">
                <a16:creationId xmlns:a16="http://schemas.microsoft.com/office/drawing/2014/main" id="{C43B2FE8-7CF4-4204-9065-A3F19BC3C5D3}"/>
              </a:ext>
            </a:extLst>
          </p:cNvPr>
          <p:cNvSpPr txBox="1"/>
          <p:nvPr/>
        </p:nvSpPr>
        <p:spPr>
          <a:xfrm>
            <a:off x="578105" y="2906768"/>
            <a:ext cx="2300562" cy="923330"/>
          </a:xfrm>
          <a:prstGeom prst="rect">
            <a:avLst/>
          </a:prstGeom>
          <a:noFill/>
        </p:spPr>
        <p:txBody>
          <a:bodyPr wrap="square">
            <a:spAutoFit/>
          </a:bodyPr>
          <a:lstStyle/>
          <a:p>
            <a:pPr algn="ctr" rtl="0"/>
            <a:r>
              <a:rPr lang="es-CO" b="1" dirty="0">
                <a:solidFill>
                  <a:srgbClr val="424244"/>
                </a:solidFill>
                <a:latin typeface="Red Hat Display" panose="020B0604020202020204" charset="0"/>
              </a:rPr>
              <a:t>El poder de </a:t>
            </a:r>
            <a:br>
              <a:rPr lang="es-CO" b="1" dirty="0">
                <a:solidFill>
                  <a:srgbClr val="424244"/>
                </a:solidFill>
                <a:latin typeface="Red Hat Display" panose="020B0604020202020204" charset="0"/>
              </a:rPr>
            </a:br>
            <a:r>
              <a:rPr lang="es-CO" b="1" dirty="0">
                <a:solidFill>
                  <a:srgbClr val="424244"/>
                </a:solidFill>
                <a:latin typeface="Red Hat Display" panose="020B0604020202020204" charset="0"/>
              </a:rPr>
              <a:t>la marca</a:t>
            </a:r>
          </a:p>
          <a:p>
            <a:pPr algn="ctr" rtl="0"/>
            <a:endParaRPr lang="en-US" b="1" dirty="0">
              <a:solidFill>
                <a:srgbClr val="424244"/>
              </a:solidFill>
              <a:latin typeface="Red Hat Display" panose="020B0604020202020204" charset="0"/>
            </a:endParaRPr>
          </a:p>
        </p:txBody>
      </p:sp>
      <p:sp>
        <p:nvSpPr>
          <p:cNvPr id="44" name="TextBox 43">
            <a:extLst>
              <a:ext uri="{FF2B5EF4-FFF2-40B4-BE49-F238E27FC236}">
                <a16:creationId xmlns:a16="http://schemas.microsoft.com/office/drawing/2014/main" id="{00923A7A-0771-44A4-A4C9-340716146C94}"/>
              </a:ext>
            </a:extLst>
          </p:cNvPr>
          <p:cNvSpPr txBox="1"/>
          <p:nvPr/>
        </p:nvSpPr>
        <p:spPr>
          <a:xfrm>
            <a:off x="3760768" y="2906768"/>
            <a:ext cx="1781784" cy="646331"/>
          </a:xfrm>
          <a:prstGeom prst="rect">
            <a:avLst/>
          </a:prstGeom>
          <a:noFill/>
        </p:spPr>
        <p:txBody>
          <a:bodyPr wrap="square">
            <a:spAutoFit/>
          </a:bodyPr>
          <a:lstStyle/>
          <a:p>
            <a:pPr algn="ctr" rtl="0"/>
            <a:r>
              <a:rPr lang="es-CO" b="1" dirty="0">
                <a:solidFill>
                  <a:srgbClr val="424244"/>
                </a:solidFill>
                <a:latin typeface="Red Hat Display" panose="020B0604020202020204" charset="0"/>
              </a:rPr>
              <a:t>Herramientas de precios</a:t>
            </a:r>
          </a:p>
        </p:txBody>
      </p:sp>
      <p:sp>
        <p:nvSpPr>
          <p:cNvPr id="47" name="TextBox 46">
            <a:extLst>
              <a:ext uri="{FF2B5EF4-FFF2-40B4-BE49-F238E27FC236}">
                <a16:creationId xmlns:a16="http://schemas.microsoft.com/office/drawing/2014/main" id="{EF9FE3AD-4860-4570-AB4E-4C10981A6DB8}"/>
              </a:ext>
            </a:extLst>
          </p:cNvPr>
          <p:cNvSpPr txBox="1"/>
          <p:nvPr/>
        </p:nvSpPr>
        <p:spPr>
          <a:xfrm>
            <a:off x="6648333" y="2860019"/>
            <a:ext cx="1861556" cy="1200329"/>
          </a:xfrm>
          <a:prstGeom prst="rect">
            <a:avLst/>
          </a:prstGeom>
          <a:noFill/>
        </p:spPr>
        <p:txBody>
          <a:bodyPr wrap="square">
            <a:spAutoFit/>
          </a:bodyPr>
          <a:lstStyle/>
          <a:p>
            <a:pPr algn="ctr" rtl="0"/>
            <a:r>
              <a:rPr lang="es-CO" b="1" dirty="0">
                <a:solidFill>
                  <a:srgbClr val="424244"/>
                </a:solidFill>
                <a:latin typeface="Red Hat Display" panose="020B0604020202020204" charset="0"/>
              </a:rPr>
              <a:t>Programas disponibles para vendedores</a:t>
            </a:r>
          </a:p>
        </p:txBody>
      </p:sp>
      <p:sp>
        <p:nvSpPr>
          <p:cNvPr id="50" name="TextBox 49">
            <a:extLst>
              <a:ext uri="{FF2B5EF4-FFF2-40B4-BE49-F238E27FC236}">
                <a16:creationId xmlns:a16="http://schemas.microsoft.com/office/drawing/2014/main" id="{FD7C5073-C0D6-4A48-B9D2-395AA30638BC}"/>
              </a:ext>
            </a:extLst>
          </p:cNvPr>
          <p:cNvSpPr txBox="1"/>
          <p:nvPr/>
        </p:nvSpPr>
        <p:spPr>
          <a:xfrm>
            <a:off x="9418076" y="2860019"/>
            <a:ext cx="2172792" cy="1200329"/>
          </a:xfrm>
          <a:prstGeom prst="rect">
            <a:avLst/>
          </a:prstGeom>
          <a:noFill/>
        </p:spPr>
        <p:txBody>
          <a:bodyPr wrap="square">
            <a:spAutoFit/>
          </a:bodyPr>
          <a:lstStyle/>
          <a:p>
            <a:pPr algn="ctr" rtl="0"/>
            <a:r>
              <a:rPr lang="es-CO" b="1" dirty="0">
                <a:solidFill>
                  <a:srgbClr val="424244"/>
                </a:solidFill>
                <a:latin typeface="Red Hat Display" panose="020B0604020202020204" charset="0"/>
              </a:rPr>
              <a:t>Atraer compradores </a:t>
            </a:r>
            <a:br>
              <a:rPr lang="es-CO" b="1" dirty="0">
                <a:solidFill>
                  <a:srgbClr val="424244"/>
                </a:solidFill>
                <a:latin typeface="Red Hat Display" panose="020B0604020202020204" charset="0"/>
              </a:rPr>
            </a:br>
            <a:r>
              <a:rPr lang="es-CO" b="1" dirty="0">
                <a:solidFill>
                  <a:srgbClr val="424244"/>
                </a:solidFill>
                <a:latin typeface="Red Hat Display" panose="020B0604020202020204" charset="0"/>
              </a:rPr>
              <a:t>a través del mercadeo</a:t>
            </a:r>
          </a:p>
        </p:txBody>
      </p:sp>
      <p:grpSp>
        <p:nvGrpSpPr>
          <p:cNvPr id="39" name="Group 38">
            <a:extLst>
              <a:ext uri="{FF2B5EF4-FFF2-40B4-BE49-F238E27FC236}">
                <a16:creationId xmlns:a16="http://schemas.microsoft.com/office/drawing/2014/main" id="{9290ECF2-F951-4A71-9784-9E567DD58217}"/>
              </a:ext>
            </a:extLst>
          </p:cNvPr>
          <p:cNvGrpSpPr/>
          <p:nvPr/>
        </p:nvGrpSpPr>
        <p:grpSpPr>
          <a:xfrm rot="16200000">
            <a:off x="10216197" y="5213350"/>
            <a:ext cx="2088125" cy="2088124"/>
            <a:chOff x="1104852" y="996739"/>
            <a:chExt cx="2195135" cy="2195135"/>
          </a:xfrm>
        </p:grpSpPr>
        <p:grpSp>
          <p:nvGrpSpPr>
            <p:cNvPr id="40" name="Group 39">
              <a:extLst>
                <a:ext uri="{FF2B5EF4-FFF2-40B4-BE49-F238E27FC236}">
                  <a16:creationId xmlns:a16="http://schemas.microsoft.com/office/drawing/2014/main" id="{5617C8A6-9377-4482-9089-E7510C7ED964}"/>
                </a:ext>
              </a:extLst>
            </p:cNvPr>
            <p:cNvGrpSpPr/>
            <p:nvPr/>
          </p:nvGrpSpPr>
          <p:grpSpPr>
            <a:xfrm>
              <a:off x="1104852" y="996740"/>
              <a:ext cx="2195135" cy="2195134"/>
              <a:chOff x="1104852" y="996740"/>
              <a:chExt cx="2195135" cy="2195134"/>
            </a:xfrm>
          </p:grpSpPr>
          <p:sp>
            <p:nvSpPr>
              <p:cNvPr id="51" name="Arc 50">
                <a:extLst>
                  <a:ext uri="{FF2B5EF4-FFF2-40B4-BE49-F238E27FC236}">
                    <a16:creationId xmlns:a16="http://schemas.microsoft.com/office/drawing/2014/main" id="{018BD97D-31BC-4996-9144-AE708A10BEAE}"/>
                  </a:ext>
                </a:extLst>
              </p:cNvPr>
              <p:cNvSpPr/>
              <p:nvPr/>
            </p:nvSpPr>
            <p:spPr>
              <a:xfrm>
                <a:off x="1104852"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52" name="Straight Connector 51">
                <a:extLst>
                  <a:ext uri="{FF2B5EF4-FFF2-40B4-BE49-F238E27FC236}">
                    <a16:creationId xmlns:a16="http://schemas.microsoft.com/office/drawing/2014/main" id="{E5B0FB4B-9E7F-4C8F-BA1E-A9AC9B8C5120}"/>
                  </a:ext>
                </a:extLst>
              </p:cNvPr>
              <p:cNvCxnSpPr>
                <a:cxnSpLocks/>
              </p:cNvCxnSpPr>
              <p:nvPr/>
            </p:nvCxnSpPr>
            <p:spPr>
              <a:xfrm>
                <a:off x="3299987" y="2090074"/>
                <a:ext cx="0" cy="98684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E9086154-705F-4044-8585-F4EAB5504004}"/>
                </a:ext>
              </a:extLst>
            </p:cNvPr>
            <p:cNvCxnSpPr>
              <a:cxnSpLocks/>
              <a:stCxn id="51" idx="0"/>
            </p:cNvCxnSpPr>
            <p:nvPr/>
          </p:nvCxnSpPr>
          <p:spPr>
            <a:xfrm rot="5400000">
              <a:off x="1886733" y="681056"/>
              <a:ext cx="2" cy="631368"/>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FA65288F-6348-42F5-99BC-0411D0FFE152}"/>
              </a:ext>
            </a:extLst>
          </p:cNvPr>
          <p:cNvCxnSpPr>
            <a:cxnSpLocks/>
          </p:cNvCxnSpPr>
          <p:nvPr/>
        </p:nvCxnSpPr>
        <p:spPr>
          <a:xfrm flipH="1">
            <a:off x="8337142" y="5961421"/>
            <a:ext cx="3857834" cy="2186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8E06D5E-2B8A-41EA-961E-BB10A1C383B5}"/>
              </a:ext>
            </a:extLst>
          </p:cNvPr>
          <p:cNvCxnSpPr>
            <a:cxnSpLocks/>
          </p:cNvCxnSpPr>
          <p:nvPr/>
        </p:nvCxnSpPr>
        <p:spPr>
          <a:xfrm flipV="1">
            <a:off x="2083991" y="6079067"/>
            <a:ext cx="0" cy="77893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848B7CC-178C-4C43-B917-AF7EC18E8D65}"/>
              </a:ext>
            </a:extLst>
          </p:cNvPr>
          <p:cNvCxnSpPr>
            <a:cxnSpLocks/>
          </p:cNvCxnSpPr>
          <p:nvPr/>
        </p:nvCxnSpPr>
        <p:spPr>
          <a:xfrm flipV="1">
            <a:off x="9326530" y="5630333"/>
            <a:ext cx="0" cy="122766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6376E5-1EC8-44C0-A52C-0A7F2AA2054A}"/>
              </a:ext>
            </a:extLst>
          </p:cNvPr>
          <p:cNvCxnSpPr>
            <a:cxnSpLocks/>
          </p:cNvCxnSpPr>
          <p:nvPr/>
        </p:nvCxnSpPr>
        <p:spPr>
          <a:xfrm flipV="1">
            <a:off x="563530" y="5630333"/>
            <a:ext cx="0" cy="122766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C86535F0-4C21-4CC5-B260-CD0ECFF2EE89}"/>
              </a:ext>
            </a:extLst>
          </p:cNvPr>
          <p:cNvGrpSpPr/>
          <p:nvPr/>
        </p:nvGrpSpPr>
        <p:grpSpPr>
          <a:xfrm rot="5400000">
            <a:off x="-373048" y="5978865"/>
            <a:ext cx="1761421" cy="1761422"/>
            <a:chOff x="5051938" y="5628217"/>
            <a:chExt cx="2088123" cy="2088124"/>
          </a:xfrm>
        </p:grpSpPr>
        <p:sp>
          <p:nvSpPr>
            <p:cNvPr id="58" name="Arc 57">
              <a:extLst>
                <a:ext uri="{FF2B5EF4-FFF2-40B4-BE49-F238E27FC236}">
                  <a16:creationId xmlns:a16="http://schemas.microsoft.com/office/drawing/2014/main" id="{7D996195-5FF7-4694-BEA2-410F80D2C166}"/>
                </a:ext>
              </a:extLst>
            </p:cNvPr>
            <p:cNvSpPr/>
            <p:nvPr/>
          </p:nvSpPr>
          <p:spPr>
            <a:xfrm rot="16200000">
              <a:off x="5051938" y="5628217"/>
              <a:ext cx="2088124" cy="2088123"/>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59" name="Straight Connector 58">
              <a:extLst>
                <a:ext uri="{FF2B5EF4-FFF2-40B4-BE49-F238E27FC236}">
                  <a16:creationId xmlns:a16="http://schemas.microsoft.com/office/drawing/2014/main" id="{41A9E86E-A284-4F3F-989F-B8843F2A84B6}"/>
                </a:ext>
              </a:extLst>
            </p:cNvPr>
            <p:cNvCxnSpPr>
              <a:cxnSpLocks/>
              <a:stCxn id="58" idx="0"/>
            </p:cNvCxnSpPr>
            <p:nvPr/>
          </p:nvCxnSpPr>
          <p:spPr>
            <a:xfrm>
              <a:off x="5051939" y="6672279"/>
              <a:ext cx="2" cy="600591"/>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7C0A18BD-1330-4298-BE41-34693059F3BF}"/>
              </a:ext>
            </a:extLst>
          </p:cNvPr>
          <p:cNvCxnSpPr>
            <a:cxnSpLocks/>
          </p:cNvCxnSpPr>
          <p:nvPr/>
        </p:nvCxnSpPr>
        <p:spPr>
          <a:xfrm flipH="1">
            <a:off x="-25190" y="6508178"/>
            <a:ext cx="12217190" cy="286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4238F7-D3FC-469A-B3B3-53C1C30660E6}"/>
              </a:ext>
            </a:extLst>
          </p:cNvPr>
          <p:cNvCxnSpPr>
            <a:cxnSpLocks/>
          </p:cNvCxnSpPr>
          <p:nvPr/>
        </p:nvCxnSpPr>
        <p:spPr>
          <a:xfrm flipV="1">
            <a:off x="3040725" y="6508178"/>
            <a:ext cx="0" cy="34982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19B30B1-73FC-4100-A1A8-8F00904FD082}"/>
              </a:ext>
            </a:extLst>
          </p:cNvPr>
          <p:cNvCxnSpPr>
            <a:cxnSpLocks/>
          </p:cNvCxnSpPr>
          <p:nvPr/>
        </p:nvCxnSpPr>
        <p:spPr>
          <a:xfrm flipV="1">
            <a:off x="11443197" y="4385733"/>
            <a:ext cx="0" cy="2472268"/>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D49A8C8B-86DE-42E6-83E6-D4903F1D3DC6}"/>
              </a:ext>
            </a:extLst>
          </p:cNvPr>
          <p:cNvSpPr/>
          <p:nvPr/>
        </p:nvSpPr>
        <p:spPr>
          <a:xfrm flipV="1">
            <a:off x="0" y="6740235"/>
            <a:ext cx="12192000" cy="12699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Tree>
    <p:extLst>
      <p:ext uri="{BB962C8B-B14F-4D97-AF65-F5344CB8AC3E}">
        <p14:creationId xmlns:p14="http://schemas.microsoft.com/office/powerpoint/2010/main" val="249224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B460E0F-A158-42E2-8DCC-0CA59B99FA12}"/>
              </a:ext>
            </a:extLst>
          </p:cNvPr>
          <p:cNvPicPr>
            <a:picLocks noChangeAspect="1"/>
          </p:cNvPicPr>
          <p:nvPr/>
        </p:nvPicPr>
        <p:blipFill>
          <a:blip r:embed="rId3">
            <a:extLst>
              <a:ext uri="{28A0092B-C50C-407E-A947-70E740481C1C}">
                <a14:useLocalDpi xmlns:a14="http://schemas.microsoft.com/office/drawing/2010/main" val="0"/>
              </a:ext>
            </a:extLst>
          </a:blip>
          <a:srcRect t="12500" b="12500"/>
          <a:stretch/>
        </p:blipFill>
        <p:spPr>
          <a:xfrm>
            <a:off x="-9" y="0"/>
            <a:ext cx="12192002" cy="6858000"/>
          </a:xfrm>
          <a:prstGeom prst="rect">
            <a:avLst/>
          </a:prstGeom>
        </p:spPr>
      </p:pic>
      <p:grpSp>
        <p:nvGrpSpPr>
          <p:cNvPr id="24" name="Group 23">
            <a:extLst>
              <a:ext uri="{FF2B5EF4-FFF2-40B4-BE49-F238E27FC236}">
                <a16:creationId xmlns:a16="http://schemas.microsoft.com/office/drawing/2014/main" id="{982A6A82-1E55-409C-A80D-B8629DE3E019}"/>
              </a:ext>
            </a:extLst>
          </p:cNvPr>
          <p:cNvGrpSpPr/>
          <p:nvPr/>
        </p:nvGrpSpPr>
        <p:grpSpPr>
          <a:xfrm rot="16200000">
            <a:off x="5473280" y="148889"/>
            <a:ext cx="1184041" cy="12253412"/>
            <a:chOff x="0" y="-5395413"/>
            <a:chExt cx="1184041" cy="12253412"/>
          </a:xfrm>
        </p:grpSpPr>
        <p:sp>
          <p:nvSpPr>
            <p:cNvPr id="25" name="Rectangle 24">
              <a:extLst>
                <a:ext uri="{FF2B5EF4-FFF2-40B4-BE49-F238E27FC236}">
                  <a16:creationId xmlns:a16="http://schemas.microsoft.com/office/drawing/2014/main" id="{92D7B185-CB1B-4A82-9F54-B2F7F06311B9}"/>
                </a:ext>
              </a:extLst>
            </p:cNvPr>
            <p:cNvSpPr/>
            <p:nvPr/>
          </p:nvSpPr>
          <p:spPr>
            <a:xfrm>
              <a:off x="9625" y="-5395413"/>
              <a:ext cx="1138027" cy="12192002"/>
            </a:xfrm>
            <a:prstGeom prst="rect">
              <a:avLst/>
            </a:prstGeom>
            <a:solidFill>
              <a:srgbClr val="EE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6" name="Graphic 25">
              <a:extLst>
                <a:ext uri="{FF2B5EF4-FFF2-40B4-BE49-F238E27FC236}">
                  <a16:creationId xmlns:a16="http://schemas.microsoft.com/office/drawing/2014/main" id="{ED93F815-AFA1-4C99-B6AE-9597B5809844}"/>
                </a:ext>
              </a:extLst>
            </p:cNvPr>
            <p:cNvPicPr>
              <a:picLocks noChangeAspect="1"/>
            </p:cNvPicPr>
            <p:nvPr/>
          </p:nvPicPr>
          <p:blipFill>
            <a:blip r:embed="rId4">
              <a:extLst>
                <a:ext uri="{96DAC541-7B7A-43D3-8B79-37D633B846F1}">
                  <asvg:svgBlip xmlns:asvg="http://schemas.microsoft.com/office/drawing/2016/SVG/main" r:embed="rId5"/>
                </a:ext>
              </a:extLst>
            </a:blip>
            <a:srcRect t="16462" r="77034"/>
            <a:stretch>
              <a:fillRect/>
            </a:stretch>
          </p:blipFill>
          <p:spPr>
            <a:xfrm rot="10800000" flipH="1">
              <a:off x="0" y="3428999"/>
              <a:ext cx="1138027" cy="3429000"/>
            </a:xfrm>
            <a:custGeom>
              <a:avLst/>
              <a:gdLst>
                <a:gd name="connsiteX0" fmla="*/ 0 w 1138027"/>
                <a:gd name="connsiteY0" fmla="*/ 3429000 h 3429000"/>
                <a:gd name="connsiteX1" fmla="*/ 1138027 w 1138027"/>
                <a:gd name="connsiteY1" fmla="*/ 3429000 h 3429000"/>
                <a:gd name="connsiteX2" fmla="*/ 1138027 w 1138027"/>
                <a:gd name="connsiteY2" fmla="*/ 0 h 3429000"/>
                <a:gd name="connsiteX3" fmla="*/ 0 w 1138027"/>
                <a:gd name="connsiteY3" fmla="*/ 0 h 3429000"/>
              </a:gdLst>
              <a:ahLst/>
              <a:cxnLst>
                <a:cxn ang="0">
                  <a:pos x="connsiteX0" y="connsiteY0"/>
                </a:cxn>
                <a:cxn ang="0">
                  <a:pos x="connsiteX1" y="connsiteY1"/>
                </a:cxn>
                <a:cxn ang="0">
                  <a:pos x="connsiteX2" y="connsiteY2"/>
                </a:cxn>
                <a:cxn ang="0">
                  <a:pos x="connsiteX3" y="connsiteY3"/>
                </a:cxn>
              </a:cxnLst>
              <a:rect l="l" t="t" r="r" b="b"/>
              <a:pathLst>
                <a:path w="1138027" h="3429000">
                  <a:moveTo>
                    <a:pt x="0" y="3429000"/>
                  </a:moveTo>
                  <a:lnTo>
                    <a:pt x="1138027" y="3429000"/>
                  </a:lnTo>
                  <a:lnTo>
                    <a:pt x="1138027" y="0"/>
                  </a:lnTo>
                  <a:lnTo>
                    <a:pt x="0" y="0"/>
                  </a:lnTo>
                  <a:close/>
                </a:path>
              </a:pathLst>
            </a:custGeom>
          </p:spPr>
        </p:pic>
        <p:pic>
          <p:nvPicPr>
            <p:cNvPr id="27" name="Graphic 26">
              <a:extLst>
                <a:ext uri="{FF2B5EF4-FFF2-40B4-BE49-F238E27FC236}">
                  <a16:creationId xmlns:a16="http://schemas.microsoft.com/office/drawing/2014/main" id="{C13E104D-2A86-4A53-A0BB-FBA434E86812}"/>
                </a:ext>
              </a:extLst>
            </p:cNvPr>
            <p:cNvPicPr>
              <a:picLocks noChangeAspect="1"/>
            </p:cNvPicPr>
            <p:nvPr/>
          </p:nvPicPr>
          <p:blipFill>
            <a:blip r:embed="rId6">
              <a:extLst>
                <a:ext uri="{96DAC541-7B7A-43D3-8B79-37D633B846F1}">
                  <asvg:svgBlip xmlns:asvg="http://schemas.microsoft.com/office/drawing/2016/SVG/main" r:embed="rId7"/>
                </a:ext>
              </a:extLst>
            </a:blip>
            <a:srcRect t="33264" r="76998"/>
            <a:stretch>
              <a:fillRect/>
            </a:stretch>
          </p:blipFill>
          <p:spPr>
            <a:xfrm rot="10800000">
              <a:off x="46019" y="3127553"/>
              <a:ext cx="1138022" cy="3723466"/>
            </a:xfrm>
            <a:custGeom>
              <a:avLst/>
              <a:gdLst>
                <a:gd name="connsiteX0" fmla="*/ 1138027 w 1138027"/>
                <a:gd name="connsiteY0" fmla="*/ 3723466 h 3723466"/>
                <a:gd name="connsiteX1" fmla="*/ 0 w 1138027"/>
                <a:gd name="connsiteY1" fmla="*/ 3723466 h 3723466"/>
                <a:gd name="connsiteX2" fmla="*/ 0 w 1138027"/>
                <a:gd name="connsiteY2" fmla="*/ 0 h 3723466"/>
                <a:gd name="connsiteX3" fmla="*/ 1138027 w 1138027"/>
                <a:gd name="connsiteY3" fmla="*/ 0 h 3723466"/>
              </a:gdLst>
              <a:ahLst/>
              <a:cxnLst>
                <a:cxn ang="0">
                  <a:pos x="connsiteX0" y="connsiteY0"/>
                </a:cxn>
                <a:cxn ang="0">
                  <a:pos x="connsiteX1" y="connsiteY1"/>
                </a:cxn>
                <a:cxn ang="0">
                  <a:pos x="connsiteX2" y="connsiteY2"/>
                </a:cxn>
                <a:cxn ang="0">
                  <a:pos x="connsiteX3" y="connsiteY3"/>
                </a:cxn>
              </a:cxnLst>
              <a:rect l="l" t="t" r="r" b="b"/>
              <a:pathLst>
                <a:path w="1138027" h="3723466">
                  <a:moveTo>
                    <a:pt x="1138027" y="3723466"/>
                  </a:moveTo>
                  <a:lnTo>
                    <a:pt x="0" y="3723466"/>
                  </a:lnTo>
                  <a:lnTo>
                    <a:pt x="0" y="0"/>
                  </a:lnTo>
                  <a:lnTo>
                    <a:pt x="1138027" y="0"/>
                  </a:lnTo>
                  <a:close/>
                </a:path>
              </a:pathLst>
            </a:custGeom>
          </p:spPr>
        </p:pic>
        <p:pic>
          <p:nvPicPr>
            <p:cNvPr id="28" name="Graphic 27">
              <a:extLst>
                <a:ext uri="{FF2B5EF4-FFF2-40B4-BE49-F238E27FC236}">
                  <a16:creationId xmlns:a16="http://schemas.microsoft.com/office/drawing/2014/main" id="{6AC6500F-FF81-4E4A-B231-0BB5C7BAED31}"/>
                </a:ext>
              </a:extLst>
            </p:cNvPr>
            <p:cNvPicPr>
              <a:picLocks noChangeAspect="1"/>
            </p:cNvPicPr>
            <p:nvPr/>
          </p:nvPicPr>
          <p:blipFill>
            <a:blip r:embed="rId4">
              <a:extLst>
                <a:ext uri="{96DAC541-7B7A-43D3-8B79-37D633B846F1}">
                  <asvg:svgBlip xmlns:asvg="http://schemas.microsoft.com/office/drawing/2016/SVG/main" r:embed="rId5"/>
                </a:ext>
              </a:extLst>
            </a:blip>
            <a:srcRect r="65200"/>
            <a:stretch>
              <a:fillRect/>
            </a:stretch>
          </p:blipFill>
          <p:spPr>
            <a:xfrm rot="10800000" flipH="1">
              <a:off x="44149" y="4140724"/>
              <a:ext cx="1138020" cy="2717268"/>
            </a:xfrm>
            <a:custGeom>
              <a:avLst/>
              <a:gdLst>
                <a:gd name="connsiteX0" fmla="*/ 0 w 1138020"/>
                <a:gd name="connsiteY0" fmla="*/ 2717268 h 2717268"/>
                <a:gd name="connsiteX1" fmla="*/ 1138020 w 1138020"/>
                <a:gd name="connsiteY1" fmla="*/ 2717268 h 2717268"/>
                <a:gd name="connsiteX2" fmla="*/ 1138020 w 1138020"/>
                <a:gd name="connsiteY2" fmla="*/ 0 h 2717268"/>
                <a:gd name="connsiteX3" fmla="*/ 0 w 1138020"/>
                <a:gd name="connsiteY3" fmla="*/ 0 h 2717268"/>
              </a:gdLst>
              <a:ahLst/>
              <a:cxnLst>
                <a:cxn ang="0">
                  <a:pos x="connsiteX0" y="connsiteY0"/>
                </a:cxn>
                <a:cxn ang="0">
                  <a:pos x="connsiteX1" y="connsiteY1"/>
                </a:cxn>
                <a:cxn ang="0">
                  <a:pos x="connsiteX2" y="connsiteY2"/>
                </a:cxn>
                <a:cxn ang="0">
                  <a:pos x="connsiteX3" y="connsiteY3"/>
                </a:cxn>
              </a:cxnLst>
              <a:rect l="l" t="t" r="r" b="b"/>
              <a:pathLst>
                <a:path w="1138020" h="2717268">
                  <a:moveTo>
                    <a:pt x="0" y="2717268"/>
                  </a:moveTo>
                  <a:lnTo>
                    <a:pt x="1138020" y="2717268"/>
                  </a:lnTo>
                  <a:lnTo>
                    <a:pt x="1138020" y="0"/>
                  </a:lnTo>
                  <a:lnTo>
                    <a:pt x="0" y="0"/>
                  </a:lnTo>
                  <a:close/>
                </a:path>
              </a:pathLst>
            </a:custGeom>
          </p:spPr>
        </p:pic>
      </p:grpSp>
      <p:sp>
        <p:nvSpPr>
          <p:cNvPr id="75" name="TextBox 74">
            <a:extLst>
              <a:ext uri="{FF2B5EF4-FFF2-40B4-BE49-F238E27FC236}">
                <a16:creationId xmlns:a16="http://schemas.microsoft.com/office/drawing/2014/main" id="{122408E3-9F6F-4ACA-BFD9-48D8C734889E}"/>
              </a:ext>
            </a:extLst>
          </p:cNvPr>
          <p:cNvSpPr txBox="1"/>
          <p:nvPr/>
        </p:nvSpPr>
        <p:spPr>
          <a:xfrm>
            <a:off x="352046" y="5919649"/>
            <a:ext cx="4364151" cy="738664"/>
          </a:xfrm>
          <a:prstGeom prst="rect">
            <a:avLst/>
          </a:prstGeom>
          <a:noFill/>
        </p:spPr>
        <p:txBody>
          <a:bodyPr wrap="square" rtlCol="0">
            <a:spAutoFit/>
          </a:bodyPr>
          <a:lstStyle/>
          <a:p>
            <a:pPr algn="l" rtl="0"/>
            <a:r>
              <a:rPr lang="es-CO" sz="1400" b="1" dirty="0">
                <a:solidFill>
                  <a:srgbClr val="424244"/>
                </a:solidFill>
                <a:latin typeface="Red Hat Display" panose="020B0604020202020204" charset="0"/>
              </a:rPr>
              <a:t>$ 706,000</a:t>
            </a:r>
          </a:p>
          <a:p>
            <a:pPr algn="l" rtl="0"/>
            <a:r>
              <a:rPr lang="es-CO" sz="1400" dirty="0">
                <a:solidFill>
                  <a:srgbClr val="424244"/>
                </a:solidFill>
                <a:latin typeface="Red Hat Display" panose="020B0604020202020204" charset="0"/>
              </a:rPr>
              <a:t>2737 NW 83rd. Ter.</a:t>
            </a:r>
          </a:p>
          <a:p>
            <a:pPr algn="l" rtl="0"/>
            <a:r>
              <a:rPr lang="es-CO" sz="1400" dirty="0">
                <a:solidFill>
                  <a:srgbClr val="424244"/>
                </a:solidFill>
                <a:latin typeface="Red Hat Display" panose="020B0604020202020204" charset="0"/>
              </a:rPr>
              <a:t>Cooper City, FL. 33024</a:t>
            </a:r>
          </a:p>
        </p:txBody>
      </p:sp>
      <p:pic>
        <p:nvPicPr>
          <p:cNvPr id="2" name="Graphic 1">
            <a:extLst>
              <a:ext uri="{FF2B5EF4-FFF2-40B4-BE49-F238E27FC236}">
                <a16:creationId xmlns:a16="http://schemas.microsoft.com/office/drawing/2014/main" id="{F177E8D6-120D-41F3-B5DE-295C619A9CC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flipH="1">
            <a:off x="192500" y="192500"/>
            <a:ext cx="827778" cy="827778"/>
          </a:xfrm>
          <a:prstGeom prst="rect">
            <a:avLst/>
          </a:prstGeom>
        </p:spPr>
      </p:pic>
      <p:sp>
        <p:nvSpPr>
          <p:cNvPr id="4" name="Rectangle 3">
            <a:extLst>
              <a:ext uri="{FF2B5EF4-FFF2-40B4-BE49-F238E27FC236}">
                <a16:creationId xmlns:a16="http://schemas.microsoft.com/office/drawing/2014/main" id="{21A46334-AC84-404A-88B7-D91B4E46137F}"/>
              </a:ext>
            </a:extLst>
          </p:cNvPr>
          <p:cNvSpPr/>
          <p:nvPr/>
        </p:nvSpPr>
        <p:spPr>
          <a:xfrm>
            <a:off x="-2900771" y="4143792"/>
            <a:ext cx="260816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err="1">
                <a:solidFill>
                  <a:schemeClr val="bg1"/>
                </a:solidFill>
                <a:latin typeface="Red Hat Display" panose="02010503040201060303" pitchFamily="2" charset="0"/>
              </a:rPr>
              <a:t>Reemplace</a:t>
            </a:r>
            <a:r>
              <a:rPr lang="en-US" sz="1400" dirty="0">
                <a:solidFill>
                  <a:schemeClr val="bg1"/>
                </a:solidFill>
                <a:latin typeface="Red Hat Display" panose="02010503040201060303" pitchFamily="2" charset="0"/>
              </a:rPr>
              <a:t>  la </a:t>
            </a:r>
            <a:r>
              <a:rPr lang="en-US" sz="1400" dirty="0" err="1">
                <a:solidFill>
                  <a:schemeClr val="bg1"/>
                </a:solidFill>
                <a:latin typeface="Red Hat Display" panose="02010503040201060303" pitchFamily="2" charset="0"/>
              </a:rPr>
              <a:t>fotografia</a:t>
            </a:r>
            <a:r>
              <a:rPr lang="en-US" sz="1400" dirty="0">
                <a:solidFill>
                  <a:schemeClr val="bg1"/>
                </a:solidFill>
                <a:latin typeface="Red Hat Display" panose="02010503040201060303" pitchFamily="2" charset="0"/>
              </a:rPr>
              <a:t> con el </a:t>
            </a:r>
            <a:r>
              <a:rPr lang="en-US" sz="1400" dirty="0" err="1">
                <a:solidFill>
                  <a:schemeClr val="bg1"/>
                </a:solidFill>
                <a:latin typeface="Red Hat Display" panose="02010503040201060303" pitchFamily="2" charset="0"/>
              </a:rPr>
              <a:t>boton</a:t>
            </a:r>
            <a:r>
              <a:rPr lang="en-US" sz="1400" dirty="0">
                <a:solidFill>
                  <a:schemeClr val="bg1"/>
                </a:solidFill>
                <a:latin typeface="Red Hat Display" panose="02010503040201060303" pitchFamily="2" charset="0"/>
              </a:rPr>
              <a:t> derecho del mouse</a:t>
            </a:r>
          </a:p>
        </p:txBody>
      </p:sp>
    </p:spTree>
    <p:extLst>
      <p:ext uri="{BB962C8B-B14F-4D97-AF65-F5344CB8AC3E}">
        <p14:creationId xmlns:p14="http://schemas.microsoft.com/office/powerpoint/2010/main" val="3776989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F9CE3AD-39D1-4EEB-8A6E-FC4906EC4974}"/>
              </a:ext>
            </a:extLst>
          </p:cNvPr>
          <p:cNvGrpSpPr/>
          <p:nvPr/>
        </p:nvGrpSpPr>
        <p:grpSpPr>
          <a:xfrm>
            <a:off x="-11371" y="-2812"/>
            <a:ext cx="12212265" cy="6863650"/>
            <a:chOff x="-11371" y="-2812"/>
            <a:chExt cx="12212265" cy="6863650"/>
          </a:xfrm>
        </p:grpSpPr>
        <p:grpSp>
          <p:nvGrpSpPr>
            <p:cNvPr id="17" name="Group 16">
              <a:extLst>
                <a:ext uri="{FF2B5EF4-FFF2-40B4-BE49-F238E27FC236}">
                  <a16:creationId xmlns:a16="http://schemas.microsoft.com/office/drawing/2014/main" id="{428BC95D-FBAA-4A03-BCF1-9282A7AFCF55}"/>
                </a:ext>
              </a:extLst>
            </p:cNvPr>
            <p:cNvGrpSpPr/>
            <p:nvPr/>
          </p:nvGrpSpPr>
          <p:grpSpPr>
            <a:xfrm>
              <a:off x="-11371" y="-2812"/>
              <a:ext cx="12212265" cy="6863650"/>
              <a:chOff x="-11371" y="-2812"/>
              <a:chExt cx="12212265" cy="6863650"/>
            </a:xfrm>
          </p:grpSpPr>
          <p:sp>
            <p:nvSpPr>
              <p:cNvPr id="19" name="Rectangle 18">
                <a:extLst>
                  <a:ext uri="{FF2B5EF4-FFF2-40B4-BE49-F238E27FC236}">
                    <a16:creationId xmlns:a16="http://schemas.microsoft.com/office/drawing/2014/main" id="{E2B6CDAD-CA9B-4EA8-BD10-2323A4045696}"/>
                  </a:ext>
                </a:extLst>
              </p:cNvPr>
              <p:cNvSpPr/>
              <p:nvPr/>
            </p:nvSpPr>
            <p:spPr>
              <a:xfrm rot="5400000">
                <a:off x="2666422" y="-2665510"/>
                <a:ext cx="6856679" cy="12194479"/>
              </a:xfrm>
              <a:prstGeom prst="rect">
                <a:avLst/>
              </a:prstGeom>
              <a:solidFill>
                <a:srgbClr val="B6C6D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1" name="Graphic 20">
                <a:extLst>
                  <a:ext uri="{FF2B5EF4-FFF2-40B4-BE49-F238E27FC236}">
                    <a16:creationId xmlns:a16="http://schemas.microsoft.com/office/drawing/2014/main" id="{F2631033-DE56-4B53-8431-A49D4F30CD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2812"/>
                <a:ext cx="4026648" cy="4026648"/>
              </a:xfrm>
              <a:prstGeom prst="rect">
                <a:avLst/>
              </a:prstGeom>
            </p:spPr>
          </p:pic>
          <p:sp>
            <p:nvSpPr>
              <p:cNvPr id="23" name="Rectangle 22">
                <a:extLst>
                  <a:ext uri="{FF2B5EF4-FFF2-40B4-BE49-F238E27FC236}">
                    <a16:creationId xmlns:a16="http://schemas.microsoft.com/office/drawing/2014/main" id="{2A65B118-DF61-4D51-A91A-57BF729520BC}"/>
                  </a:ext>
                </a:extLst>
              </p:cNvPr>
              <p:cNvSpPr/>
              <p:nvPr/>
            </p:nvSpPr>
            <p:spPr>
              <a:xfrm rot="5400000">
                <a:off x="5958297" y="1983204"/>
                <a:ext cx="1327766" cy="842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4" name="Graphic 23">
                <a:extLst>
                  <a:ext uri="{FF2B5EF4-FFF2-40B4-BE49-F238E27FC236}">
                    <a16:creationId xmlns:a16="http://schemas.microsoft.com/office/drawing/2014/main" id="{16E22365-0435-48D3-9B95-B2B5BD58EB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1371" y="2916376"/>
                <a:ext cx="3944462" cy="3944462"/>
              </a:xfrm>
              <a:prstGeom prst="rect">
                <a:avLst/>
              </a:prstGeom>
            </p:spPr>
          </p:pic>
          <p:pic>
            <p:nvPicPr>
              <p:cNvPr id="25" name="Graphic 24">
                <a:extLst>
                  <a:ext uri="{FF2B5EF4-FFF2-40B4-BE49-F238E27FC236}">
                    <a16:creationId xmlns:a16="http://schemas.microsoft.com/office/drawing/2014/main" id="{BE96F740-76EC-4D62-836C-7D27197F32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596" y="4378814"/>
                <a:ext cx="2479184" cy="2479184"/>
              </a:xfrm>
              <a:prstGeom prst="rect">
                <a:avLst/>
              </a:prstGeom>
            </p:spPr>
          </p:pic>
          <p:pic>
            <p:nvPicPr>
              <p:cNvPr id="26" name="Graphic 25">
                <a:extLst>
                  <a:ext uri="{FF2B5EF4-FFF2-40B4-BE49-F238E27FC236}">
                    <a16:creationId xmlns:a16="http://schemas.microsoft.com/office/drawing/2014/main" id="{BD838B4F-33EC-4A78-BA4C-B5EEC3077B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H="1">
                <a:off x="9482940" y="4138723"/>
                <a:ext cx="2717954" cy="2717954"/>
              </a:xfrm>
              <a:prstGeom prst="rect">
                <a:avLst/>
              </a:prstGeom>
            </p:spPr>
          </p:pic>
        </p:grpSp>
        <p:pic>
          <p:nvPicPr>
            <p:cNvPr id="18" name="Picture 17">
              <a:extLst>
                <a:ext uri="{FF2B5EF4-FFF2-40B4-BE49-F238E27FC236}">
                  <a16:creationId xmlns:a16="http://schemas.microsoft.com/office/drawing/2014/main" id="{11804F57-A735-4874-8D11-1E6A5B0270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75388" y="5795633"/>
              <a:ext cx="2754208" cy="986698"/>
            </a:xfrm>
            <a:prstGeom prst="rect">
              <a:avLst/>
            </a:prstGeom>
          </p:spPr>
        </p:pic>
      </p:grpSp>
      <p:sp>
        <p:nvSpPr>
          <p:cNvPr id="34" name="Текст 7">
            <a:extLst>
              <a:ext uri="{FF2B5EF4-FFF2-40B4-BE49-F238E27FC236}">
                <a16:creationId xmlns:a16="http://schemas.microsoft.com/office/drawing/2014/main" id="{B66172AE-67F1-F441-A457-7F4CC4343E6E}"/>
              </a:ext>
            </a:extLst>
          </p:cNvPr>
          <p:cNvSpPr txBox="1">
            <a:spLocks/>
          </p:cNvSpPr>
          <p:nvPr/>
        </p:nvSpPr>
        <p:spPr>
          <a:xfrm>
            <a:off x="4085015" y="2588442"/>
            <a:ext cx="5397926" cy="1964104"/>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ts val="6000"/>
              </a:lnSpc>
              <a:spcBef>
                <a:spcPts val="1000"/>
              </a:spcBef>
              <a:spcAft>
                <a:spcPts val="0"/>
              </a:spcAft>
              <a:buClrTx/>
              <a:buSzTx/>
              <a:buFont typeface="Arial" panose="020B0604020202020204" pitchFamily="34" charset="0"/>
              <a:buNone/>
              <a:tabLst/>
              <a:defRPr/>
            </a:pPr>
            <a:r>
              <a:rPr lang="es-CO" sz="6600" dirty="0">
                <a:ln w="25400">
                  <a:noFill/>
                </a:ln>
                <a:solidFill>
                  <a:srgbClr val="424244"/>
                </a:solidFill>
              </a:rPr>
              <a:t>El poder </a:t>
            </a:r>
          </a:p>
          <a:p>
            <a:pPr marL="0" marR="0" lvl="0" indent="0" algn="l" defTabSz="914318" rtl="0" eaLnBrk="1" fontAlgn="auto" latinLnBrk="0" hangingPunct="1">
              <a:lnSpc>
                <a:spcPts val="6000"/>
              </a:lnSpc>
              <a:spcBef>
                <a:spcPts val="1000"/>
              </a:spcBef>
              <a:spcAft>
                <a:spcPts val="0"/>
              </a:spcAft>
              <a:buClrTx/>
              <a:buSzTx/>
              <a:buFont typeface="Arial" panose="020B0604020202020204" pitchFamily="34" charset="0"/>
              <a:buNone/>
              <a:tabLst/>
              <a:defRPr/>
            </a:pPr>
            <a:r>
              <a:rPr lang="es-CO" sz="6600" b="0" dirty="0">
                <a:ln w="25400">
                  <a:noFill/>
                </a:ln>
                <a:solidFill>
                  <a:srgbClr val="424244"/>
                </a:solidFill>
              </a:rPr>
              <a:t>de</a:t>
            </a:r>
            <a:r>
              <a:rPr lang="es-CO" sz="6600" dirty="0">
                <a:ln w="25400">
                  <a:noFill/>
                </a:ln>
                <a:solidFill>
                  <a:srgbClr val="424244"/>
                </a:solidFill>
              </a:rPr>
              <a:t> </a:t>
            </a:r>
            <a:r>
              <a:rPr kumimoji="0" lang="es-CO" sz="6600" b="0" i="0" u="none" strike="noStrike" kern="1200" cap="none" spc="0" normalizeH="0" baseline="0" noProof="0" dirty="0">
                <a:ln w="25400">
                  <a:noFill/>
                </a:ln>
                <a:solidFill>
                  <a:srgbClr val="424244"/>
                </a:solidFill>
                <a:effectLst/>
                <a:uLnTx/>
                <a:uFillTx/>
                <a:latin typeface="Red Hat Display" panose="02010503040201060303" pitchFamily="2" charset="77"/>
                <a:ea typeface="+mn-ea"/>
                <a:cs typeface="+mn-cs"/>
              </a:rPr>
              <a:t>la marca</a:t>
            </a:r>
            <a:endParaRPr kumimoji="0" lang="es-CO" sz="66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6" name="Graphic 15">
            <a:extLst>
              <a:ext uri="{FF2B5EF4-FFF2-40B4-BE49-F238E27FC236}">
                <a16:creationId xmlns:a16="http://schemas.microsoft.com/office/drawing/2014/main" id="{0B4CE500-D46D-0A42-A697-36D00BE026B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3619048" y="2092451"/>
            <a:ext cx="541531" cy="541531"/>
          </a:xfrm>
          <a:prstGeom prst="rect">
            <a:avLst/>
          </a:prstGeom>
        </p:spPr>
      </p:pic>
    </p:spTree>
    <p:extLst>
      <p:ext uri="{BB962C8B-B14F-4D97-AF65-F5344CB8AC3E}">
        <p14:creationId xmlns:p14="http://schemas.microsoft.com/office/powerpoint/2010/main" val="252655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5063074"/>
            <a:ext cx="383346" cy="383346"/>
          </a:xfrm>
          <a:prstGeom prst="rect">
            <a:avLst/>
          </a:prstGeom>
        </p:spPr>
      </p:pic>
      <p:pic>
        <p:nvPicPr>
          <p:cNvPr id="25" name="Graphic 24">
            <a:extLst>
              <a:ext uri="{FF2B5EF4-FFF2-40B4-BE49-F238E27FC236}">
                <a16:creationId xmlns:a16="http://schemas.microsoft.com/office/drawing/2014/main" id="{FB20B2E3-96F2-4E62-BED5-74CA3B2923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 y="0"/>
            <a:ext cx="5582654" cy="5582654"/>
          </a:xfrm>
          <a:prstGeom prst="rect">
            <a:avLst/>
          </a:prstGeom>
        </p:spPr>
      </p:pic>
      <p:sp>
        <p:nvSpPr>
          <p:cNvPr id="26" name="Текст 7">
            <a:extLst>
              <a:ext uri="{FF2B5EF4-FFF2-40B4-BE49-F238E27FC236}">
                <a16:creationId xmlns:a16="http://schemas.microsoft.com/office/drawing/2014/main" id="{B13EB510-15D8-4A77-A00B-128781B61CEF}"/>
              </a:ext>
            </a:extLst>
          </p:cNvPr>
          <p:cNvSpPr txBox="1">
            <a:spLocks/>
          </p:cNvSpPr>
          <p:nvPr/>
        </p:nvSpPr>
        <p:spPr>
          <a:xfrm>
            <a:off x="602264" y="877337"/>
            <a:ext cx="3720575" cy="2244007"/>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s-CO" sz="4500" b="1" i="0" u="none" strike="noStrike" kern="1200" cap="none" spc="0" normalizeH="0" baseline="0" noProof="0" dirty="0" err="1">
                <a:ln w="25400">
                  <a:noFill/>
                </a:ln>
                <a:solidFill>
                  <a:srgbClr val="424244"/>
                </a:solidFill>
                <a:effectLst/>
                <a:uLnTx/>
                <a:uFillTx/>
                <a:ea typeface="+mn-ea"/>
                <a:cs typeface="+mn-cs"/>
              </a:rPr>
              <a:t>Realogy</a:t>
            </a:r>
            <a:r>
              <a:rPr kumimoji="0" lang="es-CO" sz="4500" b="1" i="0" u="none" strike="noStrike" kern="1200" cap="none" spc="0" normalizeH="0" baseline="0" noProof="0" dirty="0">
                <a:ln w="25400">
                  <a:noFill/>
                </a:ln>
                <a:solidFill>
                  <a:srgbClr val="424244"/>
                </a:solidFill>
                <a:effectLst/>
                <a:uLnTx/>
                <a:uFillTx/>
                <a:ea typeface="+mn-ea"/>
                <a:cs typeface="+mn-cs"/>
              </a:rPr>
              <a:t> está </a:t>
            </a:r>
          </a:p>
          <a:p>
            <a:pPr marL="0" marR="0" lvl="0" indent="0" algn="l" defTabSz="914318" rtl="0" eaLnBrk="1" fontAlgn="auto" latinLnBrk="0" hangingPunct="1">
              <a:lnSpc>
                <a:spcPct val="60000"/>
              </a:lnSpc>
              <a:spcBef>
                <a:spcPts val="1000"/>
              </a:spcBef>
              <a:spcAft>
                <a:spcPts val="0"/>
              </a:spcAft>
              <a:buClrTx/>
              <a:buSzTx/>
              <a:buFont typeface="Arial" panose="020B0604020202020204" pitchFamily="34" charset="0"/>
              <a:buNone/>
              <a:tabLst/>
              <a:defRPr/>
            </a:pPr>
            <a:r>
              <a:rPr lang="es-CO" sz="4500" dirty="0">
                <a:ln w="25400">
                  <a:noFill/>
                </a:ln>
                <a:solidFill>
                  <a:srgbClr val="424244"/>
                </a:solidFill>
              </a:rPr>
              <a:t>de nuestro</a:t>
            </a:r>
            <a:endParaRPr kumimoji="0" lang="es-CO" sz="4500" b="1" i="0" u="none" strike="noStrike" kern="1200" cap="none" spc="0" normalizeH="0" baseline="0" noProof="0" dirty="0">
              <a:ln w="25400">
                <a:noFill/>
              </a:ln>
              <a:solidFill>
                <a:srgbClr val="424244"/>
              </a:solidFill>
              <a:effectLst/>
              <a:uLnTx/>
              <a:uFillTx/>
              <a:ea typeface="+mn-ea"/>
              <a:cs typeface="+mn-cs"/>
            </a:endParaRPr>
          </a:p>
          <a:p>
            <a:pPr marL="0" marR="0" lvl="0" indent="0" algn="l" defTabSz="914318" rtl="0" eaLnBrk="1" fontAlgn="auto" latinLnBrk="0" hangingPunct="1">
              <a:lnSpc>
                <a:spcPct val="60000"/>
              </a:lnSpc>
              <a:spcBef>
                <a:spcPts val="1000"/>
              </a:spcBef>
              <a:spcAft>
                <a:spcPts val="0"/>
              </a:spcAft>
              <a:buClrTx/>
              <a:buSzTx/>
              <a:buFont typeface="Arial" panose="020B0604020202020204" pitchFamily="34" charset="0"/>
              <a:buNone/>
              <a:tabLst/>
              <a:defRPr/>
            </a:pPr>
            <a:r>
              <a:rPr lang="es-CO" sz="4500" dirty="0">
                <a:ln w="25400">
                  <a:noFill/>
                </a:ln>
                <a:solidFill>
                  <a:srgbClr val="424244"/>
                </a:solidFill>
                <a:latin typeface="Red Hat Display" panose="02010503040201060303" pitchFamily="2" charset="77"/>
              </a:rPr>
              <a:t>lado</a:t>
            </a:r>
            <a:endParaRPr kumimoji="0" lang="es-CO" sz="45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27" name="Graphic 26">
            <a:extLst>
              <a:ext uri="{FF2B5EF4-FFF2-40B4-BE49-F238E27FC236}">
                <a16:creationId xmlns:a16="http://schemas.microsoft.com/office/drawing/2014/main" id="{65CF52E4-22E6-4A17-920D-477981AFD37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341564" y="311854"/>
            <a:ext cx="541531" cy="541531"/>
          </a:xfrm>
          <a:prstGeom prst="rect">
            <a:avLst/>
          </a:prstGeom>
        </p:spPr>
      </p:pic>
      <p:pic>
        <p:nvPicPr>
          <p:cNvPr id="28" name="Graphic 27">
            <a:extLst>
              <a:ext uri="{FF2B5EF4-FFF2-40B4-BE49-F238E27FC236}">
                <a16:creationId xmlns:a16="http://schemas.microsoft.com/office/drawing/2014/main" id="{17E7EEC7-6115-4508-AA82-EAE8C16DA8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2478" y="2913536"/>
            <a:ext cx="3944462" cy="3944462"/>
          </a:xfrm>
          <a:prstGeom prst="rect">
            <a:avLst/>
          </a:prstGeom>
        </p:spPr>
      </p:pic>
      <p:pic>
        <p:nvPicPr>
          <p:cNvPr id="29" name="Graphic 28">
            <a:extLst>
              <a:ext uri="{FF2B5EF4-FFF2-40B4-BE49-F238E27FC236}">
                <a16:creationId xmlns:a16="http://schemas.microsoft.com/office/drawing/2014/main" id="{089BB0D0-A558-4ABE-A239-E053FE64D0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flipH="1">
            <a:off x="-1596" y="4378814"/>
            <a:ext cx="2479184" cy="2479184"/>
          </a:xfrm>
          <a:prstGeom prst="rect">
            <a:avLst/>
          </a:prstGeom>
        </p:spPr>
      </p:pic>
      <p:pic>
        <p:nvPicPr>
          <p:cNvPr id="13" name="Picture 12">
            <a:extLst>
              <a:ext uri="{FF2B5EF4-FFF2-40B4-BE49-F238E27FC236}">
                <a16:creationId xmlns:a16="http://schemas.microsoft.com/office/drawing/2014/main" id="{23FFC968-5A46-4C56-8E55-771A25BD5A2D}"/>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5728472" y="2508309"/>
            <a:ext cx="5043090" cy="2753528"/>
          </a:xfrm>
          <a:prstGeom prst="rect">
            <a:avLst/>
          </a:prstGeom>
        </p:spPr>
      </p:pic>
      <p:pic>
        <p:nvPicPr>
          <p:cNvPr id="18" name="Picture 17">
            <a:extLst>
              <a:ext uri="{FF2B5EF4-FFF2-40B4-BE49-F238E27FC236}">
                <a16:creationId xmlns:a16="http://schemas.microsoft.com/office/drawing/2014/main" id="{FA3406DC-9512-422E-968C-C0ADA3A8F1EB}"/>
              </a:ext>
            </a:extLst>
          </p:cNvPr>
          <p:cNvPicPr>
            <a:picLocks noChangeAspect="1"/>
          </p:cNvPicPr>
          <p:nvPr/>
        </p:nvPicPr>
        <p:blipFill>
          <a:blip r:embed="rId14">
            <a:extLst>
              <a:ext uri="{28A0092B-C50C-407E-A947-70E740481C1C}">
                <a14:useLocalDpi xmlns:a14="http://schemas.microsoft.com/office/drawing/2010/main"/>
              </a:ext>
            </a:extLst>
          </a:blip>
          <a:srcRect/>
          <a:stretch/>
        </p:blipFill>
        <p:spPr>
          <a:xfrm>
            <a:off x="5986324" y="1509555"/>
            <a:ext cx="4031941" cy="664898"/>
          </a:xfrm>
          <a:prstGeom prst="rect">
            <a:avLst/>
          </a:prstGeom>
        </p:spPr>
      </p:pic>
    </p:spTree>
    <p:extLst>
      <p:ext uri="{BB962C8B-B14F-4D97-AF65-F5344CB8AC3E}">
        <p14:creationId xmlns:p14="http://schemas.microsoft.com/office/powerpoint/2010/main" val="237763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1CDA514-03F4-4AA9-A650-686D98DBF2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9707" y="5745707"/>
            <a:ext cx="1112294" cy="1112294"/>
          </a:xfrm>
          <a:prstGeom prst="rect">
            <a:avLst/>
          </a:prstGeom>
        </p:spPr>
      </p:pic>
      <p:pic>
        <p:nvPicPr>
          <p:cNvPr id="14" name="Graphic 13">
            <a:extLst>
              <a:ext uri="{FF2B5EF4-FFF2-40B4-BE49-F238E27FC236}">
                <a16:creationId xmlns:a16="http://schemas.microsoft.com/office/drawing/2014/main" id="{788CF3D1-1933-482F-B2E7-2BF66D09543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0" y="0"/>
            <a:ext cx="541531" cy="541531"/>
          </a:xfrm>
          <a:prstGeom prst="rect">
            <a:avLst/>
          </a:prstGeom>
        </p:spPr>
      </p:pic>
      <p:sp>
        <p:nvSpPr>
          <p:cNvPr id="17" name="Текст 78">
            <a:extLst>
              <a:ext uri="{FF2B5EF4-FFF2-40B4-BE49-F238E27FC236}">
                <a16:creationId xmlns:a16="http://schemas.microsoft.com/office/drawing/2014/main" id="{C28BD4A9-B28D-4084-B696-AB7580379932}"/>
              </a:ext>
            </a:extLst>
          </p:cNvPr>
          <p:cNvSpPr txBox="1">
            <a:spLocks/>
          </p:cNvSpPr>
          <p:nvPr/>
        </p:nvSpPr>
        <p:spPr>
          <a:xfrm>
            <a:off x="5880134" y="1490064"/>
            <a:ext cx="984744"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35</a:t>
            </a:r>
          </a:p>
        </p:txBody>
      </p:sp>
      <p:sp>
        <p:nvSpPr>
          <p:cNvPr id="18" name="Текст 78">
            <a:extLst>
              <a:ext uri="{FF2B5EF4-FFF2-40B4-BE49-F238E27FC236}">
                <a16:creationId xmlns:a16="http://schemas.microsoft.com/office/drawing/2014/main" id="{F578F4AF-E7E6-48E0-9FDF-A46FC1CC8042}"/>
              </a:ext>
            </a:extLst>
          </p:cNvPr>
          <p:cNvSpPr txBox="1">
            <a:spLocks/>
          </p:cNvSpPr>
          <p:nvPr/>
        </p:nvSpPr>
        <p:spPr>
          <a:xfrm>
            <a:off x="6593155" y="1631336"/>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Países en</a:t>
            </a:r>
            <a:b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br>
            <a: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todo el mundo</a:t>
            </a:r>
          </a:p>
        </p:txBody>
      </p:sp>
      <p:grpSp>
        <p:nvGrpSpPr>
          <p:cNvPr id="23" name="Group 22">
            <a:extLst>
              <a:ext uri="{FF2B5EF4-FFF2-40B4-BE49-F238E27FC236}">
                <a16:creationId xmlns:a16="http://schemas.microsoft.com/office/drawing/2014/main" id="{597B647A-900C-4B72-B717-8BBE57DFF488}"/>
              </a:ext>
            </a:extLst>
          </p:cNvPr>
          <p:cNvGrpSpPr/>
          <p:nvPr/>
        </p:nvGrpSpPr>
        <p:grpSpPr>
          <a:xfrm>
            <a:off x="6872640" y="2712718"/>
            <a:ext cx="2722669" cy="803945"/>
            <a:chOff x="435496" y="2741007"/>
            <a:chExt cx="2722669" cy="803945"/>
          </a:xfrm>
        </p:grpSpPr>
        <p:sp>
          <p:nvSpPr>
            <p:cNvPr id="24" name="Текст 78">
              <a:extLst>
                <a:ext uri="{FF2B5EF4-FFF2-40B4-BE49-F238E27FC236}">
                  <a16:creationId xmlns:a16="http://schemas.microsoft.com/office/drawing/2014/main" id="{E5BF8F9B-DF45-4CEB-B9D5-B41A0BFD284B}"/>
                </a:ext>
              </a:extLst>
            </p:cNvPr>
            <p:cNvSpPr txBox="1">
              <a:spLocks/>
            </p:cNvSpPr>
            <p:nvPr/>
          </p:nvSpPr>
          <p:spPr>
            <a:xfrm>
              <a:off x="435496" y="2741007"/>
              <a:ext cx="1095342"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208</a:t>
              </a:r>
            </a:p>
          </p:txBody>
        </p:sp>
        <p:sp>
          <p:nvSpPr>
            <p:cNvPr id="25" name="Текст 78">
              <a:extLst>
                <a:ext uri="{FF2B5EF4-FFF2-40B4-BE49-F238E27FC236}">
                  <a16:creationId xmlns:a16="http://schemas.microsoft.com/office/drawing/2014/main" id="{33A31C32-5F67-4819-B0C1-14EEDD7E2724}"/>
                </a:ext>
              </a:extLst>
            </p:cNvPr>
            <p:cNvSpPr txBox="1">
              <a:spLocks/>
            </p:cNvSpPr>
            <p:nvPr/>
          </p:nvSpPr>
          <p:spPr>
            <a:xfrm>
              <a:off x="1471137" y="2868859"/>
              <a:ext cx="1687028"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Compañías de EE.UU.</a:t>
              </a:r>
            </a:p>
          </p:txBody>
        </p:sp>
      </p:grpSp>
      <p:grpSp>
        <p:nvGrpSpPr>
          <p:cNvPr id="26" name="Group 25">
            <a:extLst>
              <a:ext uri="{FF2B5EF4-FFF2-40B4-BE49-F238E27FC236}">
                <a16:creationId xmlns:a16="http://schemas.microsoft.com/office/drawing/2014/main" id="{4CB54287-223B-4D7D-A551-B5844A611433}"/>
              </a:ext>
            </a:extLst>
          </p:cNvPr>
          <p:cNvGrpSpPr/>
          <p:nvPr/>
        </p:nvGrpSpPr>
        <p:grpSpPr>
          <a:xfrm>
            <a:off x="7448716" y="3443591"/>
            <a:ext cx="2835830" cy="749787"/>
            <a:chOff x="-835510" y="2795164"/>
            <a:chExt cx="2835830" cy="749787"/>
          </a:xfrm>
        </p:grpSpPr>
        <p:sp>
          <p:nvSpPr>
            <p:cNvPr id="27" name="Текст 78">
              <a:extLst>
                <a:ext uri="{FF2B5EF4-FFF2-40B4-BE49-F238E27FC236}">
                  <a16:creationId xmlns:a16="http://schemas.microsoft.com/office/drawing/2014/main" id="{F60F7120-2D79-466F-95FD-0C37793F1DF4}"/>
                </a:ext>
              </a:extLst>
            </p:cNvPr>
            <p:cNvSpPr txBox="1">
              <a:spLocks/>
            </p:cNvSpPr>
            <p:nvPr/>
          </p:nvSpPr>
          <p:spPr>
            <a:xfrm>
              <a:off x="-835510" y="2795164"/>
              <a:ext cx="2289005"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2,301</a:t>
              </a:r>
            </a:p>
          </p:txBody>
        </p:sp>
        <p:sp>
          <p:nvSpPr>
            <p:cNvPr id="28" name="Текст 78">
              <a:extLst>
                <a:ext uri="{FF2B5EF4-FFF2-40B4-BE49-F238E27FC236}">
                  <a16:creationId xmlns:a16="http://schemas.microsoft.com/office/drawing/2014/main" id="{D1F18D3B-587D-4312-8C6B-4230AD8F9F4F}"/>
                </a:ext>
              </a:extLst>
            </p:cNvPr>
            <p:cNvSpPr txBox="1">
              <a:spLocks/>
            </p:cNvSpPr>
            <p:nvPr/>
          </p:nvSpPr>
          <p:spPr>
            <a:xfrm>
              <a:off x="574289" y="2868858"/>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n-US" sz="1200" b="1" i="0" u="none" strike="noStrike" kern="1200" cap="none" spc="0" normalizeH="0" baseline="0" noProof="0" dirty="0" err="1">
                  <a:ln>
                    <a:noFill/>
                  </a:ln>
                  <a:solidFill>
                    <a:srgbClr val="424244"/>
                  </a:solidFill>
                  <a:effectLst/>
                  <a:uLnTx/>
                  <a:uFillTx/>
                  <a:latin typeface="Red Hat Display" panose="02010503040201060303" pitchFamily="2" charset="0"/>
                  <a:ea typeface="+mn-ea"/>
                  <a:cs typeface="+mn-cs"/>
                </a:rPr>
                <a:t>Oficinas</a:t>
              </a:r>
              <a:r>
                <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 a</a:t>
              </a:r>
              <a:br>
                <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br>
              <a:r>
                <a:rPr kumimoji="0" lang="en-US" sz="1200" b="1" i="0" u="none" strike="noStrike" kern="1200" cap="none" spc="0" normalizeH="0" baseline="0" noProof="0" dirty="0" err="1">
                  <a:ln>
                    <a:noFill/>
                  </a:ln>
                  <a:solidFill>
                    <a:srgbClr val="424244"/>
                  </a:solidFill>
                  <a:effectLst/>
                  <a:uLnTx/>
                  <a:uFillTx/>
                  <a:latin typeface="Red Hat Display" panose="02010503040201060303" pitchFamily="2" charset="0"/>
                  <a:ea typeface="+mn-ea"/>
                  <a:cs typeface="+mn-cs"/>
                </a:rPr>
                <a:t>nivel</a:t>
              </a:r>
              <a:r>
                <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 </a:t>
              </a:r>
              <a:r>
                <a:rPr kumimoji="0" lang="en-US" sz="1200" b="1" i="0" u="none" strike="noStrike" kern="1200" cap="none" spc="0" normalizeH="0" baseline="0" noProof="0" dirty="0" err="1">
                  <a:ln>
                    <a:noFill/>
                  </a:ln>
                  <a:solidFill>
                    <a:srgbClr val="424244"/>
                  </a:solidFill>
                  <a:effectLst/>
                  <a:uLnTx/>
                  <a:uFillTx/>
                  <a:latin typeface="Red Hat Display" panose="02010503040201060303" pitchFamily="2" charset="0"/>
                  <a:ea typeface="+mn-ea"/>
                  <a:cs typeface="+mn-cs"/>
                </a:rPr>
                <a:t>mundial</a:t>
              </a:r>
              <a:endPar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grpSp>
      <p:grpSp>
        <p:nvGrpSpPr>
          <p:cNvPr id="29" name="Group 28">
            <a:extLst>
              <a:ext uri="{FF2B5EF4-FFF2-40B4-BE49-F238E27FC236}">
                <a16:creationId xmlns:a16="http://schemas.microsoft.com/office/drawing/2014/main" id="{7EF51248-CAD8-472A-9963-926A85BB7CF6}"/>
              </a:ext>
            </a:extLst>
          </p:cNvPr>
          <p:cNvGrpSpPr/>
          <p:nvPr/>
        </p:nvGrpSpPr>
        <p:grpSpPr>
          <a:xfrm>
            <a:off x="7754043" y="4135253"/>
            <a:ext cx="3267297" cy="820679"/>
            <a:chOff x="-305678" y="2741007"/>
            <a:chExt cx="3267297" cy="820679"/>
          </a:xfrm>
        </p:grpSpPr>
        <p:sp>
          <p:nvSpPr>
            <p:cNvPr id="30" name="Текст 78">
              <a:extLst>
                <a:ext uri="{FF2B5EF4-FFF2-40B4-BE49-F238E27FC236}">
                  <a16:creationId xmlns:a16="http://schemas.microsoft.com/office/drawing/2014/main" id="{193C7E5C-27F3-45CC-98A2-F48A2748B288}"/>
                </a:ext>
              </a:extLst>
            </p:cNvPr>
            <p:cNvSpPr txBox="1">
              <a:spLocks/>
            </p:cNvSpPr>
            <p:nvPr/>
          </p:nvSpPr>
          <p:spPr>
            <a:xfrm>
              <a:off x="-305678" y="2741007"/>
              <a:ext cx="1812263"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35,438</a:t>
              </a:r>
            </a:p>
          </p:txBody>
        </p:sp>
        <p:sp>
          <p:nvSpPr>
            <p:cNvPr id="31" name="Текст 78">
              <a:extLst>
                <a:ext uri="{FF2B5EF4-FFF2-40B4-BE49-F238E27FC236}">
                  <a16:creationId xmlns:a16="http://schemas.microsoft.com/office/drawing/2014/main" id="{DF20A193-AD45-4F30-946F-F8E53D7D0EE6}"/>
                </a:ext>
              </a:extLst>
            </p:cNvPr>
            <p:cNvSpPr txBox="1">
              <a:spLocks/>
            </p:cNvSpPr>
            <p:nvPr/>
          </p:nvSpPr>
          <p:spPr>
            <a:xfrm>
              <a:off x="1535588" y="2885593"/>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Asociados</a:t>
              </a:r>
              <a:b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br>
              <a: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de ventas</a:t>
              </a:r>
            </a:p>
          </p:txBody>
        </p:sp>
      </p:grpSp>
      <p:sp>
        <p:nvSpPr>
          <p:cNvPr id="33" name="Текст 78">
            <a:extLst>
              <a:ext uri="{FF2B5EF4-FFF2-40B4-BE49-F238E27FC236}">
                <a16:creationId xmlns:a16="http://schemas.microsoft.com/office/drawing/2014/main" id="{C8326864-DA2D-4142-B2A4-1B9368283302}"/>
              </a:ext>
            </a:extLst>
          </p:cNvPr>
          <p:cNvSpPr txBox="1">
            <a:spLocks/>
          </p:cNvSpPr>
          <p:nvPr/>
        </p:nvSpPr>
        <p:spPr>
          <a:xfrm>
            <a:off x="7993317" y="4933404"/>
            <a:ext cx="2162318"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13,139</a:t>
            </a:r>
          </a:p>
        </p:txBody>
      </p:sp>
      <p:sp>
        <p:nvSpPr>
          <p:cNvPr id="34" name="Текст 78">
            <a:extLst>
              <a:ext uri="{FF2B5EF4-FFF2-40B4-BE49-F238E27FC236}">
                <a16:creationId xmlns:a16="http://schemas.microsoft.com/office/drawing/2014/main" id="{7A47B622-A73F-41C1-BA6B-9F3D860B41D4}"/>
              </a:ext>
            </a:extLst>
          </p:cNvPr>
          <p:cNvSpPr txBox="1">
            <a:spLocks/>
          </p:cNvSpPr>
          <p:nvPr/>
        </p:nvSpPr>
        <p:spPr>
          <a:xfrm>
            <a:off x="9587856" y="5041886"/>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Agentes domésticos</a:t>
            </a:r>
          </a:p>
        </p:txBody>
      </p:sp>
      <p:grpSp>
        <p:nvGrpSpPr>
          <p:cNvPr id="35" name="Group 34">
            <a:extLst>
              <a:ext uri="{FF2B5EF4-FFF2-40B4-BE49-F238E27FC236}">
                <a16:creationId xmlns:a16="http://schemas.microsoft.com/office/drawing/2014/main" id="{C307FA1D-9D0E-4F9A-8243-AB2F9E0A6AB6}"/>
              </a:ext>
            </a:extLst>
          </p:cNvPr>
          <p:cNvGrpSpPr/>
          <p:nvPr/>
        </p:nvGrpSpPr>
        <p:grpSpPr>
          <a:xfrm>
            <a:off x="7973403" y="5798170"/>
            <a:ext cx="3233823" cy="746474"/>
            <a:chOff x="-718445" y="2741007"/>
            <a:chExt cx="3233823" cy="746474"/>
          </a:xfrm>
        </p:grpSpPr>
        <p:sp>
          <p:nvSpPr>
            <p:cNvPr id="36" name="Текст 78">
              <a:extLst>
                <a:ext uri="{FF2B5EF4-FFF2-40B4-BE49-F238E27FC236}">
                  <a16:creationId xmlns:a16="http://schemas.microsoft.com/office/drawing/2014/main" id="{307228F1-205D-4847-A52F-C64F35027298}"/>
                </a:ext>
              </a:extLst>
            </p:cNvPr>
            <p:cNvSpPr txBox="1">
              <a:spLocks/>
            </p:cNvSpPr>
            <p:nvPr/>
          </p:nvSpPr>
          <p:spPr>
            <a:xfrm>
              <a:off x="-718445" y="2741007"/>
              <a:ext cx="2270435"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22,229</a:t>
              </a:r>
            </a:p>
          </p:txBody>
        </p:sp>
        <p:sp>
          <p:nvSpPr>
            <p:cNvPr id="37" name="Текст 78">
              <a:extLst>
                <a:ext uri="{FF2B5EF4-FFF2-40B4-BE49-F238E27FC236}">
                  <a16:creationId xmlns:a16="http://schemas.microsoft.com/office/drawing/2014/main" id="{B534D6E4-9B29-469C-8D3E-8E3D9426B629}"/>
                </a:ext>
              </a:extLst>
            </p:cNvPr>
            <p:cNvSpPr txBox="1">
              <a:spLocks/>
            </p:cNvSpPr>
            <p:nvPr/>
          </p:nvSpPr>
          <p:spPr>
            <a:xfrm>
              <a:off x="1089347" y="2811388"/>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Agentes internacionales</a:t>
              </a:r>
            </a:p>
          </p:txBody>
        </p:sp>
      </p:grpSp>
      <p:grpSp>
        <p:nvGrpSpPr>
          <p:cNvPr id="3" name="Group 2">
            <a:extLst>
              <a:ext uri="{FF2B5EF4-FFF2-40B4-BE49-F238E27FC236}">
                <a16:creationId xmlns:a16="http://schemas.microsoft.com/office/drawing/2014/main" id="{F8EB4856-E263-4207-9971-4E487B7547A7}"/>
              </a:ext>
            </a:extLst>
          </p:cNvPr>
          <p:cNvGrpSpPr/>
          <p:nvPr/>
        </p:nvGrpSpPr>
        <p:grpSpPr>
          <a:xfrm>
            <a:off x="-1012979" y="6680944"/>
            <a:ext cx="1112294" cy="1538024"/>
            <a:chOff x="-1012979" y="6680944"/>
            <a:chExt cx="1112294" cy="1538024"/>
          </a:xfrm>
        </p:grpSpPr>
        <p:pic>
          <p:nvPicPr>
            <p:cNvPr id="38" name="Graphic 37">
              <a:extLst>
                <a:ext uri="{FF2B5EF4-FFF2-40B4-BE49-F238E27FC236}">
                  <a16:creationId xmlns:a16="http://schemas.microsoft.com/office/drawing/2014/main" id="{9F4827F7-A7A6-4AA3-B1DB-E81A9ED286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012979" y="6680944"/>
              <a:ext cx="1112294" cy="1112294"/>
            </a:xfrm>
            <a:prstGeom prst="rect">
              <a:avLst/>
            </a:prstGeom>
          </p:spPr>
        </p:pic>
        <p:sp>
          <p:nvSpPr>
            <p:cNvPr id="2" name="Isosceles Triangle 1">
              <a:extLst>
                <a:ext uri="{FF2B5EF4-FFF2-40B4-BE49-F238E27FC236}">
                  <a16:creationId xmlns:a16="http://schemas.microsoft.com/office/drawing/2014/main" id="{9405E7D7-783E-499C-9EF6-3CAED8B4EA06}"/>
                </a:ext>
              </a:extLst>
            </p:cNvPr>
            <p:cNvSpPr/>
            <p:nvPr/>
          </p:nvSpPr>
          <p:spPr>
            <a:xfrm>
              <a:off x="-834189" y="8021053"/>
              <a:ext cx="229581" cy="19791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pSp>
      <p:pic>
        <p:nvPicPr>
          <p:cNvPr id="13" name="Picture 12">
            <a:extLst>
              <a:ext uri="{FF2B5EF4-FFF2-40B4-BE49-F238E27FC236}">
                <a16:creationId xmlns:a16="http://schemas.microsoft.com/office/drawing/2014/main" id="{129DFC09-74D6-4ED4-A6EB-A942CC18592F}"/>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666294">
            <a:off x="5468819" y="5944933"/>
            <a:ext cx="871847" cy="594533"/>
          </a:xfrm>
          <a:prstGeom prst="rect">
            <a:avLst/>
          </a:prstGeom>
        </p:spPr>
      </p:pic>
      <p:pic>
        <p:nvPicPr>
          <p:cNvPr id="47" name="Picture 46">
            <a:extLst>
              <a:ext uri="{FF2B5EF4-FFF2-40B4-BE49-F238E27FC236}">
                <a16:creationId xmlns:a16="http://schemas.microsoft.com/office/drawing/2014/main" id="{856DBE1E-3C8B-4A39-9F2E-80A760B07188}"/>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rot="21148327">
            <a:off x="5483368" y="4851092"/>
            <a:ext cx="871846" cy="595923"/>
          </a:xfrm>
          <a:prstGeom prst="rect">
            <a:avLst/>
          </a:prstGeom>
        </p:spPr>
      </p:pic>
      <p:pic>
        <p:nvPicPr>
          <p:cNvPr id="43" name="Picture 42">
            <a:extLst>
              <a:ext uri="{FF2B5EF4-FFF2-40B4-BE49-F238E27FC236}">
                <a16:creationId xmlns:a16="http://schemas.microsoft.com/office/drawing/2014/main" id="{837D04A7-961E-4E41-91BB-21E84AE7CD2A}"/>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rot="19993955">
            <a:off x="5162246" y="3809001"/>
            <a:ext cx="871848" cy="594533"/>
          </a:xfrm>
          <a:prstGeom prst="rect">
            <a:avLst/>
          </a:prstGeom>
        </p:spPr>
      </p:pic>
      <p:pic>
        <p:nvPicPr>
          <p:cNvPr id="11" name="Picture 10" descr="A picture containing drawing  Description automatically generated">
            <a:extLst>
              <a:ext uri="{FF2B5EF4-FFF2-40B4-BE49-F238E27FC236}">
                <a16:creationId xmlns:a16="http://schemas.microsoft.com/office/drawing/2014/main" id="{0623FC2F-51E3-4E4F-AB8A-8A7DA1F3472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842730">
            <a:off x="4460696" y="2885706"/>
            <a:ext cx="877801" cy="595923"/>
          </a:xfrm>
          <a:prstGeom prst="rect">
            <a:avLst/>
          </a:prstGeom>
        </p:spPr>
      </p:pic>
      <p:pic>
        <p:nvPicPr>
          <p:cNvPr id="42" name="Picture 41">
            <a:extLst>
              <a:ext uri="{FF2B5EF4-FFF2-40B4-BE49-F238E27FC236}">
                <a16:creationId xmlns:a16="http://schemas.microsoft.com/office/drawing/2014/main" id="{B194CF10-5F2D-4F30-AE4E-EC639E891EC1}"/>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rot="17649113">
            <a:off x="3473745" y="2187845"/>
            <a:ext cx="907881" cy="593842"/>
          </a:xfrm>
          <a:prstGeom prst="rect">
            <a:avLst/>
          </a:prstGeom>
        </p:spPr>
      </p:pic>
      <p:pic>
        <p:nvPicPr>
          <p:cNvPr id="5" name="Picture 4">
            <a:extLst>
              <a:ext uri="{FF2B5EF4-FFF2-40B4-BE49-F238E27FC236}">
                <a16:creationId xmlns:a16="http://schemas.microsoft.com/office/drawing/2014/main" id="{D3A8E4D3-296C-4ACC-AABE-4B189D1E676E}"/>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rot="16200000">
            <a:off x="2327292" y="1939173"/>
            <a:ext cx="873717" cy="595923"/>
          </a:xfrm>
          <a:prstGeom prst="rect">
            <a:avLst/>
          </a:prstGeom>
        </p:spPr>
      </p:pic>
      <p:pic>
        <p:nvPicPr>
          <p:cNvPr id="7" name="Picture 6">
            <a:extLst>
              <a:ext uri="{FF2B5EF4-FFF2-40B4-BE49-F238E27FC236}">
                <a16:creationId xmlns:a16="http://schemas.microsoft.com/office/drawing/2014/main" id="{D9714056-8F4B-4387-B9B7-09C938F222EE}"/>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rot="15176169">
            <a:off x="1186402" y="2071079"/>
            <a:ext cx="839019" cy="596834"/>
          </a:xfrm>
          <a:prstGeom prst="rect">
            <a:avLst/>
          </a:prstGeom>
        </p:spPr>
      </p:pic>
      <p:pic>
        <p:nvPicPr>
          <p:cNvPr id="41" name="Picture 40" descr="A picture containing food, drawing  Description automatically generated">
            <a:extLst>
              <a:ext uri="{FF2B5EF4-FFF2-40B4-BE49-F238E27FC236}">
                <a16:creationId xmlns:a16="http://schemas.microsoft.com/office/drawing/2014/main" id="{9CD22A30-48AB-44B7-8679-F2F6EE808C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14195479">
            <a:off x="127399" y="2542398"/>
            <a:ext cx="889244" cy="600152"/>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5C036752-6ACA-4A93-B56E-D7D5B89C31F3}"/>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1012326" y="2262758"/>
            <a:ext cx="7112361" cy="7141093"/>
          </a:xfrm>
          <a:prstGeom prst="rect">
            <a:avLst/>
          </a:prstGeom>
        </p:spPr>
      </p:pic>
      <p:grpSp>
        <p:nvGrpSpPr>
          <p:cNvPr id="46" name="Group 45">
            <a:extLst>
              <a:ext uri="{FF2B5EF4-FFF2-40B4-BE49-F238E27FC236}">
                <a16:creationId xmlns:a16="http://schemas.microsoft.com/office/drawing/2014/main" id="{39B1319C-FBC2-4DD3-9661-3B047D59F969}"/>
              </a:ext>
            </a:extLst>
          </p:cNvPr>
          <p:cNvGrpSpPr/>
          <p:nvPr/>
        </p:nvGrpSpPr>
        <p:grpSpPr>
          <a:xfrm>
            <a:off x="13139486" y="-4667250"/>
            <a:ext cx="1737816" cy="3470965"/>
            <a:chOff x="13139486" y="-4667250"/>
            <a:chExt cx="1737816" cy="3470965"/>
          </a:xfrm>
        </p:grpSpPr>
        <p:pic>
          <p:nvPicPr>
            <p:cNvPr id="39" name="Graphic 38">
              <a:extLst>
                <a:ext uri="{FF2B5EF4-FFF2-40B4-BE49-F238E27FC236}">
                  <a16:creationId xmlns:a16="http://schemas.microsoft.com/office/drawing/2014/main" id="{0F03F86E-29C6-4D5E-B336-A5A70962ED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H="1">
              <a:off x="13139486" y="-2934101"/>
              <a:ext cx="1737816" cy="1737816"/>
            </a:xfrm>
            <a:prstGeom prst="rect">
              <a:avLst/>
            </a:prstGeom>
          </p:spPr>
        </p:pic>
        <p:sp>
          <p:nvSpPr>
            <p:cNvPr id="45" name="Oval 44">
              <a:extLst>
                <a:ext uri="{FF2B5EF4-FFF2-40B4-BE49-F238E27FC236}">
                  <a16:creationId xmlns:a16="http://schemas.microsoft.com/office/drawing/2014/main" id="{7334F428-FB4E-44EE-AC6D-943A384C44BC}"/>
                </a:ext>
              </a:extLst>
            </p:cNvPr>
            <p:cNvSpPr/>
            <p:nvPr/>
          </p:nvSpPr>
          <p:spPr>
            <a:xfrm>
              <a:off x="14173200" y="-4667250"/>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pSp>
      <p:grpSp>
        <p:nvGrpSpPr>
          <p:cNvPr id="44" name="Group 43">
            <a:extLst>
              <a:ext uri="{FF2B5EF4-FFF2-40B4-BE49-F238E27FC236}">
                <a16:creationId xmlns:a16="http://schemas.microsoft.com/office/drawing/2014/main" id="{ADA7D682-651B-4ABC-AAB6-DCE2BEA80376}"/>
              </a:ext>
            </a:extLst>
          </p:cNvPr>
          <p:cNvGrpSpPr/>
          <p:nvPr/>
        </p:nvGrpSpPr>
        <p:grpSpPr>
          <a:xfrm>
            <a:off x="6491063" y="2088624"/>
            <a:ext cx="2215270" cy="831159"/>
            <a:chOff x="693932" y="2741007"/>
            <a:chExt cx="2215270" cy="831159"/>
          </a:xfrm>
        </p:grpSpPr>
        <p:sp>
          <p:nvSpPr>
            <p:cNvPr id="48" name="Текст 78">
              <a:extLst>
                <a:ext uri="{FF2B5EF4-FFF2-40B4-BE49-F238E27FC236}">
                  <a16:creationId xmlns:a16="http://schemas.microsoft.com/office/drawing/2014/main" id="{EA719AF0-2695-413B-BC27-F38509B09F8D}"/>
                </a:ext>
              </a:extLst>
            </p:cNvPr>
            <p:cNvSpPr txBox="1">
              <a:spLocks/>
            </p:cNvSpPr>
            <p:nvPr/>
          </p:nvSpPr>
          <p:spPr>
            <a:xfrm>
              <a:off x="693932" y="2741007"/>
              <a:ext cx="984744"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44</a:t>
              </a:r>
            </a:p>
          </p:txBody>
        </p:sp>
        <p:sp>
          <p:nvSpPr>
            <p:cNvPr id="49" name="Текст 78">
              <a:extLst>
                <a:ext uri="{FF2B5EF4-FFF2-40B4-BE49-F238E27FC236}">
                  <a16:creationId xmlns:a16="http://schemas.microsoft.com/office/drawing/2014/main" id="{87B5B3DF-C568-431B-8467-7D7C05BDBB8B}"/>
                </a:ext>
              </a:extLst>
            </p:cNvPr>
            <p:cNvSpPr txBox="1">
              <a:spLocks/>
            </p:cNvSpPr>
            <p:nvPr/>
          </p:nvSpPr>
          <p:spPr>
            <a:xfrm>
              <a:off x="1483171" y="2896073"/>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n-US" sz="12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 </a:t>
              </a:r>
              <a:r>
                <a:rPr kumimoji="0" lang="es-CO" sz="1200" b="1" i="0" u="none" strike="noStrike" kern="1200" cap="none" spc="0" normalizeH="0" baseline="0" dirty="0">
                  <a:ln>
                    <a:noFill/>
                  </a:ln>
                  <a:solidFill>
                    <a:srgbClr val="424244"/>
                  </a:solidFill>
                  <a:effectLst/>
                  <a:uLnTx/>
                  <a:uFillTx/>
                  <a:latin typeface="Red Hat Display" panose="02010503040201060303" pitchFamily="2" charset="0"/>
                  <a:ea typeface="+mn-ea"/>
                  <a:cs typeface="+mn-cs"/>
                </a:rPr>
                <a:t>Estados de EE.UU.</a:t>
              </a:r>
            </a:p>
          </p:txBody>
        </p:sp>
      </p:grpSp>
      <p:sp>
        <p:nvSpPr>
          <p:cNvPr id="6" name="Текст 78">
            <a:extLst>
              <a:ext uri="{FF2B5EF4-FFF2-40B4-BE49-F238E27FC236}">
                <a16:creationId xmlns:a16="http://schemas.microsoft.com/office/drawing/2014/main" id="{8B577E78-AFAE-41EB-91A3-B4BFD4261E68}"/>
              </a:ext>
            </a:extLst>
          </p:cNvPr>
          <p:cNvSpPr txBox="1">
            <a:spLocks/>
          </p:cNvSpPr>
          <p:nvPr/>
        </p:nvSpPr>
        <p:spPr>
          <a:xfrm>
            <a:off x="445834" y="116125"/>
            <a:ext cx="12993716" cy="1258078"/>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5000" b="1" i="0" u="none" strike="noStrike" kern="1200" cap="none" spc="0" normalizeH="0" baseline="0" noProof="0" dirty="0" err="1">
                <a:ln>
                  <a:noFill/>
                </a:ln>
                <a:solidFill>
                  <a:srgbClr val="424244"/>
                </a:solidFill>
                <a:effectLst/>
                <a:uLnTx/>
                <a:uFillTx/>
                <a:latin typeface="Red Hat Display" panose="02010503040201060303" pitchFamily="2" charset="0"/>
                <a:ea typeface="+mn-ea"/>
                <a:cs typeface="+mn-cs"/>
              </a:rPr>
              <a:t>Reconocida</a:t>
            </a:r>
            <a:r>
              <a:rPr kumimoji="0" lang="en-US" sz="5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rPr>
              <a:t> </a:t>
            </a:r>
            <a:r>
              <a:rPr kumimoji="0" lang="en-US" sz="5000" b="1" i="0" u="none" strike="noStrike" kern="1200" cap="none" spc="0" normalizeH="0" baseline="0" noProof="0" dirty="0" err="1">
                <a:ln>
                  <a:noFill/>
                </a:ln>
                <a:solidFill>
                  <a:srgbClr val="424244"/>
                </a:solidFill>
                <a:effectLst/>
                <a:uLnTx/>
                <a:uFillTx/>
                <a:latin typeface="Red Hat Display" panose="02010503040201060303" pitchFamily="2" charset="0"/>
                <a:ea typeface="+mn-ea"/>
                <a:cs typeface="+mn-cs"/>
              </a:rPr>
              <a:t>internacionalmente</a:t>
            </a:r>
            <a:endParaRPr kumimoji="0" lang="en-US" sz="5000" b="1" i="0" u="none" strike="noStrike" kern="1200" cap="none" spc="0" normalizeH="0" baseline="0" noProof="0" dirty="0">
              <a:ln>
                <a:noFill/>
              </a:ln>
              <a:solidFill>
                <a:srgbClr val="424244"/>
              </a:solidFill>
              <a:effectLst/>
              <a:uLnTx/>
              <a:uFillTx/>
              <a:latin typeface="Red Hat Display" panose="02010503040201060303" pitchFamily="2" charset="0"/>
              <a:ea typeface="+mn-ea"/>
              <a:cs typeface="+mn-cs"/>
            </a:endParaRPr>
          </a:p>
        </p:txBody>
      </p:sp>
    </p:spTree>
    <p:extLst>
      <p:ext uri="{BB962C8B-B14F-4D97-AF65-F5344CB8AC3E}">
        <p14:creationId xmlns:p14="http://schemas.microsoft.com/office/powerpoint/2010/main" val="2677991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A243032-A598-426E-8879-F315294AD1C2}"/>
              </a:ext>
            </a:extLst>
          </p:cNvPr>
          <p:cNvGrpSpPr/>
          <p:nvPr/>
        </p:nvGrpSpPr>
        <p:grpSpPr>
          <a:xfrm>
            <a:off x="-11371" y="-2812"/>
            <a:ext cx="12212265" cy="6862881"/>
            <a:chOff x="-11371" y="-2812"/>
            <a:chExt cx="12212265" cy="6862881"/>
          </a:xfrm>
        </p:grpSpPr>
        <p:grpSp>
          <p:nvGrpSpPr>
            <p:cNvPr id="17" name="Group 16">
              <a:extLst>
                <a:ext uri="{FF2B5EF4-FFF2-40B4-BE49-F238E27FC236}">
                  <a16:creationId xmlns:a16="http://schemas.microsoft.com/office/drawing/2014/main" id="{53F18387-0AD8-4774-A2F5-595F01B0EE73}"/>
                </a:ext>
              </a:extLst>
            </p:cNvPr>
            <p:cNvGrpSpPr/>
            <p:nvPr/>
          </p:nvGrpSpPr>
          <p:grpSpPr>
            <a:xfrm>
              <a:off x="-11371" y="-2812"/>
              <a:ext cx="12212265" cy="6862881"/>
              <a:chOff x="-11371" y="-2812"/>
              <a:chExt cx="12212265" cy="6862881"/>
            </a:xfrm>
          </p:grpSpPr>
          <p:sp>
            <p:nvSpPr>
              <p:cNvPr id="19" name="Rectangle 18">
                <a:extLst>
                  <a:ext uri="{FF2B5EF4-FFF2-40B4-BE49-F238E27FC236}">
                    <a16:creationId xmlns:a16="http://schemas.microsoft.com/office/drawing/2014/main" id="{4B1E81AE-8563-4A5C-8077-ECB16079F9CA}"/>
                  </a:ext>
                </a:extLst>
              </p:cNvPr>
              <p:cNvSpPr/>
              <p:nvPr/>
            </p:nvSpPr>
            <p:spPr>
              <a:xfrm rot="5400000">
                <a:off x="2666422" y="-2665510"/>
                <a:ext cx="6856679" cy="12194479"/>
              </a:xfrm>
              <a:prstGeom prst="rect">
                <a:avLst/>
              </a:prstGeom>
              <a:solidFill>
                <a:srgbClr val="B6C6D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1" name="Graphic 20">
                <a:extLst>
                  <a:ext uri="{FF2B5EF4-FFF2-40B4-BE49-F238E27FC236}">
                    <a16:creationId xmlns:a16="http://schemas.microsoft.com/office/drawing/2014/main" id="{8A77A065-A72F-4259-BA65-43C2DB912D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2812"/>
                <a:ext cx="4026648" cy="4026648"/>
              </a:xfrm>
              <a:prstGeom prst="rect">
                <a:avLst/>
              </a:prstGeom>
            </p:spPr>
          </p:pic>
          <p:sp>
            <p:nvSpPr>
              <p:cNvPr id="23" name="Rectangle 22">
                <a:extLst>
                  <a:ext uri="{FF2B5EF4-FFF2-40B4-BE49-F238E27FC236}">
                    <a16:creationId xmlns:a16="http://schemas.microsoft.com/office/drawing/2014/main" id="{0C5C6F00-D08D-47C4-86B0-38F688E6F2D2}"/>
                  </a:ext>
                </a:extLst>
              </p:cNvPr>
              <p:cNvSpPr/>
              <p:nvPr/>
            </p:nvSpPr>
            <p:spPr>
              <a:xfrm rot="5400000">
                <a:off x="5958297" y="1983204"/>
                <a:ext cx="1327766" cy="842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4" name="Graphic 23">
                <a:extLst>
                  <a:ext uri="{FF2B5EF4-FFF2-40B4-BE49-F238E27FC236}">
                    <a16:creationId xmlns:a16="http://schemas.microsoft.com/office/drawing/2014/main" id="{1443489A-0BF8-4653-971B-E3E10EA1E0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1371" y="2904344"/>
                <a:ext cx="3944462" cy="3944462"/>
              </a:xfrm>
              <a:prstGeom prst="rect">
                <a:avLst/>
              </a:prstGeom>
            </p:spPr>
          </p:pic>
          <p:pic>
            <p:nvPicPr>
              <p:cNvPr id="25" name="Graphic 24">
                <a:extLst>
                  <a:ext uri="{FF2B5EF4-FFF2-40B4-BE49-F238E27FC236}">
                    <a16:creationId xmlns:a16="http://schemas.microsoft.com/office/drawing/2014/main" id="{BFDFD726-84A1-49FC-8D11-34B1ABA50B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596" y="4378814"/>
                <a:ext cx="2479184" cy="2479184"/>
              </a:xfrm>
              <a:prstGeom prst="rect">
                <a:avLst/>
              </a:prstGeom>
            </p:spPr>
          </p:pic>
          <p:pic>
            <p:nvPicPr>
              <p:cNvPr id="26" name="Graphic 25">
                <a:extLst>
                  <a:ext uri="{FF2B5EF4-FFF2-40B4-BE49-F238E27FC236}">
                    <a16:creationId xmlns:a16="http://schemas.microsoft.com/office/drawing/2014/main" id="{ACF230CB-8047-4207-A7AB-7AD29D0E73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H="1">
                <a:off x="9482940" y="4138723"/>
                <a:ext cx="2717954" cy="2717954"/>
              </a:xfrm>
              <a:prstGeom prst="rect">
                <a:avLst/>
              </a:prstGeom>
            </p:spPr>
          </p:pic>
        </p:grpSp>
        <p:pic>
          <p:nvPicPr>
            <p:cNvPr id="18" name="Picture 17">
              <a:extLst>
                <a:ext uri="{FF2B5EF4-FFF2-40B4-BE49-F238E27FC236}">
                  <a16:creationId xmlns:a16="http://schemas.microsoft.com/office/drawing/2014/main" id="{8A24A198-6504-4B6E-A0FC-A18B29EE6FC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75388" y="5795633"/>
              <a:ext cx="2754208" cy="986698"/>
            </a:xfrm>
            <a:prstGeom prst="rect">
              <a:avLst/>
            </a:prstGeom>
          </p:spPr>
        </p:pic>
      </p:grpSp>
      <p:sp>
        <p:nvSpPr>
          <p:cNvPr id="34" name="Текст 7">
            <a:extLst>
              <a:ext uri="{FF2B5EF4-FFF2-40B4-BE49-F238E27FC236}">
                <a16:creationId xmlns:a16="http://schemas.microsoft.com/office/drawing/2014/main" id="{B66172AE-67F1-F441-A457-7F4CC4343E6E}"/>
              </a:ext>
            </a:extLst>
          </p:cNvPr>
          <p:cNvSpPr txBox="1">
            <a:spLocks/>
          </p:cNvSpPr>
          <p:nvPr/>
        </p:nvSpPr>
        <p:spPr>
          <a:xfrm>
            <a:off x="3466846" y="2484679"/>
            <a:ext cx="6234874" cy="1327767"/>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w="25400">
                  <a:noFill/>
                </a:ln>
                <a:solidFill>
                  <a:srgbClr val="424244"/>
                </a:solidFill>
                <a:effectLst/>
                <a:uLnTx/>
                <a:uFillTx/>
                <a:latin typeface="Red Hat Display" panose="02010503040201060303" pitchFamily="2" charset="0"/>
                <a:ea typeface="+mn-ea"/>
                <a:cs typeface="+mn-cs"/>
              </a:rPr>
              <a:t>Herramientas de precios</a:t>
            </a:r>
            <a:endParaRPr kumimoji="0" lang="en-US" sz="66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6" name="Graphic 15">
            <a:extLst>
              <a:ext uri="{FF2B5EF4-FFF2-40B4-BE49-F238E27FC236}">
                <a16:creationId xmlns:a16="http://schemas.microsoft.com/office/drawing/2014/main" id="{0B4CE500-D46D-0A42-A697-36D00BE026B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3103186" y="2092451"/>
            <a:ext cx="541531" cy="541531"/>
          </a:xfrm>
          <a:prstGeom prst="rect">
            <a:avLst/>
          </a:prstGeom>
        </p:spPr>
      </p:pic>
    </p:spTree>
    <p:extLst>
      <p:ext uri="{BB962C8B-B14F-4D97-AF65-F5344CB8AC3E}">
        <p14:creationId xmlns:p14="http://schemas.microsoft.com/office/powerpoint/2010/main" val="13472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dirty="0">
                <a:solidFill>
                  <a:srgbClr val="424244"/>
                </a:solidFill>
                <a:latin typeface="Red Hat Display" panose="02010503040201060303" pitchFamily="2" charset="77"/>
              </a:rPr>
              <a:t>Yo lo vendo</a:t>
            </a:r>
            <a:endParaRPr kumimoji="0" lang="es-CO" sz="15200" b="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pic>
        <p:nvPicPr>
          <p:cNvPr id="64" name="Graphic 63">
            <a:extLst>
              <a:ext uri="{FF2B5EF4-FFF2-40B4-BE49-F238E27FC236}">
                <a16:creationId xmlns:a16="http://schemas.microsoft.com/office/drawing/2014/main" id="{C0F25749-B063-4C16-AF54-FC93BF1860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103" name="TextBox 102">
            <a:extLst>
              <a:ext uri="{FF2B5EF4-FFF2-40B4-BE49-F238E27FC236}">
                <a16:creationId xmlns:a16="http://schemas.microsoft.com/office/drawing/2014/main" id="{E4D454CF-2049-4335-8A98-6CBA752899FF}"/>
              </a:ext>
            </a:extLst>
          </p:cNvPr>
          <p:cNvSpPr txBox="1"/>
          <p:nvPr/>
        </p:nvSpPr>
        <p:spPr>
          <a:xfrm>
            <a:off x="2478651" y="2327306"/>
            <a:ext cx="1215879" cy="3312766"/>
          </a:xfrm>
          <a:prstGeom prst="rect">
            <a:avLst/>
          </a:prstGeom>
          <a:noFill/>
        </p:spPr>
        <p:txBody>
          <a:bodyPr wrap="square">
            <a:spAutoFit/>
          </a:bodyPr>
          <a:lstStyle/>
          <a:p>
            <a:pPr algn="r">
              <a:lnSpc>
                <a:spcPts val="2300"/>
              </a:lnSpc>
            </a:pPr>
            <a:r>
              <a:rPr lang="en-US" sz="1400" b="1" dirty="0">
                <a:solidFill>
                  <a:srgbClr val="424244"/>
                </a:solidFill>
                <a:latin typeface="Red Hat Display" panose="020B0604020202020204" charset="0"/>
              </a:rPr>
              <a:t>100%</a:t>
            </a:r>
          </a:p>
          <a:p>
            <a:pPr algn="r">
              <a:lnSpc>
                <a:spcPts val="2300"/>
              </a:lnSpc>
            </a:pPr>
            <a:r>
              <a:rPr lang="en-US" sz="1400" b="1" dirty="0">
                <a:solidFill>
                  <a:srgbClr val="424244"/>
                </a:solidFill>
                <a:latin typeface="Red Hat Display" panose="020B0604020202020204" charset="0"/>
              </a:rPr>
              <a:t>90%</a:t>
            </a:r>
          </a:p>
          <a:p>
            <a:pPr algn="r">
              <a:lnSpc>
                <a:spcPts val="2300"/>
              </a:lnSpc>
            </a:pPr>
            <a:r>
              <a:rPr lang="en-US" sz="1400" b="1" dirty="0">
                <a:solidFill>
                  <a:srgbClr val="424244"/>
                </a:solidFill>
                <a:latin typeface="Red Hat Display" panose="020B0604020202020204" charset="0"/>
              </a:rPr>
              <a:t>80%</a:t>
            </a:r>
          </a:p>
          <a:p>
            <a:pPr algn="r">
              <a:lnSpc>
                <a:spcPts val="2300"/>
              </a:lnSpc>
            </a:pPr>
            <a:r>
              <a:rPr lang="en-US" sz="1400" b="1" dirty="0">
                <a:solidFill>
                  <a:srgbClr val="424244"/>
                </a:solidFill>
                <a:latin typeface="Red Hat Display" panose="020B0604020202020204" charset="0"/>
              </a:rPr>
              <a:t>70%</a:t>
            </a:r>
          </a:p>
          <a:p>
            <a:pPr algn="r">
              <a:lnSpc>
                <a:spcPts val="2300"/>
              </a:lnSpc>
            </a:pPr>
            <a:r>
              <a:rPr lang="en-US" sz="1400" b="1" dirty="0">
                <a:solidFill>
                  <a:srgbClr val="424244"/>
                </a:solidFill>
                <a:latin typeface="Red Hat Display" panose="020B0604020202020204" charset="0"/>
              </a:rPr>
              <a:t>60%</a:t>
            </a:r>
          </a:p>
          <a:p>
            <a:pPr algn="r">
              <a:lnSpc>
                <a:spcPts val="2300"/>
              </a:lnSpc>
            </a:pPr>
            <a:r>
              <a:rPr lang="en-US" sz="1400" b="1" dirty="0">
                <a:solidFill>
                  <a:srgbClr val="424244"/>
                </a:solidFill>
                <a:latin typeface="Red Hat Display" panose="020B0604020202020204" charset="0"/>
              </a:rPr>
              <a:t>50%</a:t>
            </a:r>
          </a:p>
          <a:p>
            <a:pPr algn="r">
              <a:lnSpc>
                <a:spcPts val="2300"/>
              </a:lnSpc>
            </a:pPr>
            <a:r>
              <a:rPr lang="en-US" sz="1400" b="1" dirty="0">
                <a:solidFill>
                  <a:srgbClr val="424244"/>
                </a:solidFill>
                <a:latin typeface="Red Hat Display" panose="020B0604020202020204" charset="0"/>
              </a:rPr>
              <a:t>40%</a:t>
            </a:r>
          </a:p>
          <a:p>
            <a:pPr algn="r">
              <a:lnSpc>
                <a:spcPts val="2300"/>
              </a:lnSpc>
            </a:pPr>
            <a:r>
              <a:rPr lang="en-US" sz="1400" b="1" dirty="0">
                <a:solidFill>
                  <a:srgbClr val="424244"/>
                </a:solidFill>
                <a:latin typeface="Red Hat Display" panose="020B0604020202020204" charset="0"/>
              </a:rPr>
              <a:t>30%</a:t>
            </a:r>
          </a:p>
          <a:p>
            <a:pPr algn="r">
              <a:lnSpc>
                <a:spcPts val="2300"/>
              </a:lnSpc>
            </a:pPr>
            <a:r>
              <a:rPr lang="en-US" sz="1400" b="1" dirty="0">
                <a:solidFill>
                  <a:srgbClr val="424244"/>
                </a:solidFill>
                <a:latin typeface="Red Hat Display" panose="020B0604020202020204" charset="0"/>
              </a:rPr>
              <a:t>20%</a:t>
            </a:r>
          </a:p>
          <a:p>
            <a:pPr algn="r">
              <a:lnSpc>
                <a:spcPts val="2300"/>
              </a:lnSpc>
            </a:pPr>
            <a:r>
              <a:rPr lang="en-US" sz="1400" b="1" dirty="0">
                <a:solidFill>
                  <a:srgbClr val="424244"/>
                </a:solidFill>
                <a:latin typeface="Red Hat Display" panose="020B0604020202020204" charset="0"/>
              </a:rPr>
              <a:t>10%</a:t>
            </a:r>
          </a:p>
          <a:p>
            <a:pPr algn="r">
              <a:lnSpc>
                <a:spcPts val="2300"/>
              </a:lnSpc>
            </a:pPr>
            <a:r>
              <a:rPr lang="en-US" sz="1400" b="1" dirty="0">
                <a:solidFill>
                  <a:srgbClr val="424244"/>
                </a:solidFill>
                <a:latin typeface="Red Hat Display" panose="020B0604020202020204" charset="0"/>
              </a:rPr>
              <a:t>0%</a:t>
            </a:r>
          </a:p>
        </p:txBody>
      </p:sp>
      <p:sp>
        <p:nvSpPr>
          <p:cNvPr id="67" name="Rectangle 66">
            <a:extLst>
              <a:ext uri="{FF2B5EF4-FFF2-40B4-BE49-F238E27FC236}">
                <a16:creationId xmlns:a16="http://schemas.microsoft.com/office/drawing/2014/main" id="{8F8EE754-A3F1-4AFD-9C22-DB6663DF245E}"/>
              </a:ext>
            </a:extLst>
          </p:cNvPr>
          <p:cNvSpPr/>
          <p:nvPr/>
        </p:nvSpPr>
        <p:spPr>
          <a:xfrm rot="16200000">
            <a:off x="3712015" y="3688820"/>
            <a:ext cx="2172334" cy="16526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Red Hat Display" panose="02010503040201060303" pitchFamily="2" charset="0"/>
            </a:endParaRPr>
          </a:p>
        </p:txBody>
      </p:sp>
      <p:sp>
        <p:nvSpPr>
          <p:cNvPr id="105" name="Rectangle 104">
            <a:extLst>
              <a:ext uri="{FF2B5EF4-FFF2-40B4-BE49-F238E27FC236}">
                <a16:creationId xmlns:a16="http://schemas.microsoft.com/office/drawing/2014/main" id="{0F21023E-14F8-4835-8248-2894575076DC}"/>
              </a:ext>
            </a:extLst>
          </p:cNvPr>
          <p:cNvSpPr/>
          <p:nvPr/>
        </p:nvSpPr>
        <p:spPr>
          <a:xfrm rot="16200000">
            <a:off x="5647224" y="3243653"/>
            <a:ext cx="3062669" cy="16526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Red Hat Display" panose="02010503040201060303" pitchFamily="2" charset="0"/>
            </a:endParaRPr>
          </a:p>
        </p:txBody>
      </p:sp>
      <p:sp>
        <p:nvSpPr>
          <p:cNvPr id="116" name="TextBox 115">
            <a:extLst>
              <a:ext uri="{FF2B5EF4-FFF2-40B4-BE49-F238E27FC236}">
                <a16:creationId xmlns:a16="http://schemas.microsoft.com/office/drawing/2014/main" id="{0B279376-4F9D-48CB-BFF1-A9108D95CD80}"/>
              </a:ext>
            </a:extLst>
          </p:cNvPr>
          <p:cNvSpPr txBox="1"/>
          <p:nvPr/>
        </p:nvSpPr>
        <p:spPr>
          <a:xfrm>
            <a:off x="6583174" y="5748056"/>
            <a:ext cx="1215879" cy="493790"/>
          </a:xfrm>
          <a:prstGeom prst="rect">
            <a:avLst/>
          </a:prstGeom>
          <a:noFill/>
        </p:spPr>
        <p:txBody>
          <a:bodyPr wrap="square">
            <a:spAutoFit/>
          </a:bodyPr>
          <a:lstStyle/>
          <a:p>
            <a:pPr algn="ctr">
              <a:lnSpc>
                <a:spcPct val="80000"/>
              </a:lnSpc>
            </a:pPr>
            <a:r>
              <a:rPr lang="es-CO" sz="1600" b="1" dirty="0">
                <a:solidFill>
                  <a:srgbClr val="424244"/>
                </a:solidFill>
                <a:latin typeface="Red Hat Display" panose="020B0604020202020204" charset="0"/>
              </a:rPr>
              <a:t>Mis resultados</a:t>
            </a:r>
          </a:p>
        </p:txBody>
      </p:sp>
      <p:sp>
        <p:nvSpPr>
          <p:cNvPr id="118" name="TextBox 117">
            <a:extLst>
              <a:ext uri="{FF2B5EF4-FFF2-40B4-BE49-F238E27FC236}">
                <a16:creationId xmlns:a16="http://schemas.microsoft.com/office/drawing/2014/main" id="{96EC3CA8-9B4B-4706-84CB-8668AAECCB52}"/>
              </a:ext>
            </a:extLst>
          </p:cNvPr>
          <p:cNvSpPr txBox="1"/>
          <p:nvPr/>
        </p:nvSpPr>
        <p:spPr>
          <a:xfrm>
            <a:off x="436845" y="1271737"/>
            <a:ext cx="6760615" cy="296813"/>
          </a:xfrm>
          <a:prstGeom prst="rect">
            <a:avLst/>
          </a:prstGeom>
          <a:noFill/>
        </p:spPr>
        <p:txBody>
          <a:bodyPr wrap="square">
            <a:spAutoFit/>
          </a:bodyPr>
          <a:lstStyle/>
          <a:p>
            <a:pPr algn="l" rtl="0">
              <a:lnSpc>
                <a:spcPct val="80000"/>
              </a:lnSpc>
            </a:pPr>
            <a:r>
              <a:rPr lang="es-CO" sz="1600" b="1" dirty="0">
                <a:solidFill>
                  <a:srgbClr val="424244"/>
                </a:solidFill>
                <a:latin typeface="Red Hat Display" panose="020B0604020202020204" charset="0"/>
              </a:rPr>
              <a:t>Mis resultados: Porcentaje de precio de venta recibido</a:t>
            </a:r>
          </a:p>
        </p:txBody>
      </p:sp>
      <p:sp>
        <p:nvSpPr>
          <p:cNvPr id="136" name="TextBox 135">
            <a:extLst>
              <a:ext uri="{FF2B5EF4-FFF2-40B4-BE49-F238E27FC236}">
                <a16:creationId xmlns:a16="http://schemas.microsoft.com/office/drawing/2014/main" id="{33489CD1-823A-444F-98C0-EC7E6025EB89}"/>
              </a:ext>
            </a:extLst>
          </p:cNvPr>
          <p:cNvSpPr txBox="1"/>
          <p:nvPr/>
        </p:nvSpPr>
        <p:spPr>
          <a:xfrm>
            <a:off x="3932302" y="5760236"/>
            <a:ext cx="1779884" cy="493790"/>
          </a:xfrm>
          <a:prstGeom prst="rect">
            <a:avLst/>
          </a:prstGeom>
          <a:noFill/>
        </p:spPr>
        <p:txBody>
          <a:bodyPr wrap="square">
            <a:spAutoFit/>
          </a:bodyPr>
          <a:lstStyle/>
          <a:p>
            <a:pPr algn="ctr">
              <a:lnSpc>
                <a:spcPct val="80000"/>
              </a:lnSpc>
            </a:pPr>
            <a:r>
              <a:rPr lang="es-CO" sz="1600" b="1" dirty="0">
                <a:solidFill>
                  <a:srgbClr val="424244"/>
                </a:solidFill>
                <a:latin typeface="Red Hat Display" panose="020B0604020202020204" charset="0"/>
              </a:rPr>
              <a:t>Resultados del mercado</a:t>
            </a:r>
          </a:p>
        </p:txBody>
      </p:sp>
      <p:sp>
        <p:nvSpPr>
          <p:cNvPr id="23" name="Rectangle 22">
            <a:extLst>
              <a:ext uri="{FF2B5EF4-FFF2-40B4-BE49-F238E27FC236}">
                <a16:creationId xmlns:a16="http://schemas.microsoft.com/office/drawing/2014/main" id="{E563C268-E39F-4F2E-AF8F-9637262FDAD4}"/>
              </a:ext>
            </a:extLst>
          </p:cNvPr>
          <p:cNvSpPr/>
          <p:nvPr/>
        </p:nvSpPr>
        <p:spPr>
          <a:xfrm>
            <a:off x="-3092510" y="1842877"/>
            <a:ext cx="2608163" cy="2467866"/>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defRPr/>
            </a:pPr>
            <a:r>
              <a:rPr lang="es-CO" altLang="en-US" sz="1200" dirty="0">
                <a:latin typeface="Red Hat Display" panose="02010503040201060303" pitchFamily="2" charset="0"/>
              </a:rPr>
              <a:t>Para editar el gráfico, haga clic en la barra que desea ajustar (aparecerán círculos blancos alrededor de la barra para indicar que se puede ajustar). Use su mouse para ajustar el tamaño de la barra hacia arriba o hacia abajo, de modo que coincida con el porcentaje que le gustaría que reflejara la barra. Repite el paso para la segunda barra.</a:t>
            </a:r>
            <a:endParaRPr lang="es-CO" altLang="en-US" sz="1200" dirty="0">
              <a:latin typeface="Red Hat Display" panose="02010503040201060303" pitchFamily="2" charset="0"/>
              <a:cs typeface="Arial" pitchFamily="34" charset="0"/>
            </a:endParaRPr>
          </a:p>
        </p:txBody>
      </p:sp>
      <p:grpSp>
        <p:nvGrpSpPr>
          <p:cNvPr id="27" name="Group 26">
            <a:extLst>
              <a:ext uri="{FF2B5EF4-FFF2-40B4-BE49-F238E27FC236}">
                <a16:creationId xmlns:a16="http://schemas.microsoft.com/office/drawing/2014/main" id="{DB6362F6-1F0E-46F5-B4AD-E01E821A5B4E}"/>
              </a:ext>
            </a:extLst>
          </p:cNvPr>
          <p:cNvGrpSpPr/>
          <p:nvPr/>
        </p:nvGrpSpPr>
        <p:grpSpPr>
          <a:xfrm>
            <a:off x="0" y="5315481"/>
            <a:ext cx="1542520" cy="1542520"/>
            <a:chOff x="0" y="5315481"/>
            <a:chExt cx="1542520" cy="1542520"/>
          </a:xfrm>
          <a:solidFill>
            <a:srgbClr val="C00000"/>
          </a:solidFill>
        </p:grpSpPr>
        <p:pic>
          <p:nvPicPr>
            <p:cNvPr id="28" name="Graphic 27">
              <a:extLst>
                <a:ext uri="{FF2B5EF4-FFF2-40B4-BE49-F238E27FC236}">
                  <a16:creationId xmlns:a16="http://schemas.microsoft.com/office/drawing/2014/main" id="{65F36481-2189-41E1-B25F-4B979F2F007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0" y="5315481"/>
              <a:ext cx="1542520" cy="1542520"/>
            </a:xfrm>
            <a:prstGeom prst="rect">
              <a:avLst/>
            </a:prstGeom>
          </p:spPr>
        </p:pic>
        <p:pic>
          <p:nvPicPr>
            <p:cNvPr id="29" name="Graphic 28">
              <a:extLst>
                <a:ext uri="{FF2B5EF4-FFF2-40B4-BE49-F238E27FC236}">
                  <a16:creationId xmlns:a16="http://schemas.microsoft.com/office/drawing/2014/main" id="{59C4EB59-67FC-4532-8207-294621087C1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flipH="1">
              <a:off x="882" y="5888491"/>
              <a:ext cx="969509" cy="969509"/>
            </a:xfrm>
            <a:prstGeom prst="rect">
              <a:avLst/>
            </a:prstGeom>
          </p:spPr>
        </p:pic>
      </p:grpSp>
      <p:grpSp>
        <p:nvGrpSpPr>
          <p:cNvPr id="30" name="Group 29">
            <a:extLst>
              <a:ext uri="{FF2B5EF4-FFF2-40B4-BE49-F238E27FC236}">
                <a16:creationId xmlns:a16="http://schemas.microsoft.com/office/drawing/2014/main" id="{9CCCF035-C825-4309-B82D-AC11CDAF9688}"/>
              </a:ext>
            </a:extLst>
          </p:cNvPr>
          <p:cNvGrpSpPr/>
          <p:nvPr/>
        </p:nvGrpSpPr>
        <p:grpSpPr>
          <a:xfrm>
            <a:off x="9043416" y="4077648"/>
            <a:ext cx="3157614" cy="3512825"/>
            <a:chOff x="9043416" y="4077648"/>
            <a:chExt cx="3157614" cy="3512825"/>
          </a:xfrm>
        </p:grpSpPr>
        <p:grpSp>
          <p:nvGrpSpPr>
            <p:cNvPr id="31" name="Group 30">
              <a:extLst>
                <a:ext uri="{FF2B5EF4-FFF2-40B4-BE49-F238E27FC236}">
                  <a16:creationId xmlns:a16="http://schemas.microsoft.com/office/drawing/2014/main" id="{9BAF5400-CEF9-4406-8DE7-6272990B9CD7}"/>
                </a:ext>
              </a:extLst>
            </p:cNvPr>
            <p:cNvGrpSpPr/>
            <p:nvPr/>
          </p:nvGrpSpPr>
          <p:grpSpPr>
            <a:xfrm flipH="1">
              <a:off x="9693027" y="5502350"/>
              <a:ext cx="2508003" cy="2088123"/>
              <a:chOff x="1679007" y="996740"/>
              <a:chExt cx="2610700" cy="2195134"/>
            </a:xfrm>
          </p:grpSpPr>
          <p:grpSp>
            <p:nvGrpSpPr>
              <p:cNvPr id="35" name="Group 34">
                <a:extLst>
                  <a:ext uri="{FF2B5EF4-FFF2-40B4-BE49-F238E27FC236}">
                    <a16:creationId xmlns:a16="http://schemas.microsoft.com/office/drawing/2014/main" id="{0730C91F-4BE2-4879-A698-56B0F0C8DA92}"/>
                  </a:ext>
                </a:extLst>
              </p:cNvPr>
              <p:cNvGrpSpPr/>
              <p:nvPr/>
            </p:nvGrpSpPr>
            <p:grpSpPr>
              <a:xfrm>
                <a:off x="2094573" y="996740"/>
                <a:ext cx="2195134" cy="2195134"/>
                <a:chOff x="2094573" y="996740"/>
                <a:chExt cx="2195134" cy="2195134"/>
              </a:xfrm>
            </p:grpSpPr>
            <p:sp>
              <p:nvSpPr>
                <p:cNvPr id="39" name="Arc 38">
                  <a:extLst>
                    <a:ext uri="{FF2B5EF4-FFF2-40B4-BE49-F238E27FC236}">
                      <a16:creationId xmlns:a16="http://schemas.microsoft.com/office/drawing/2014/main" id="{26735F7E-50DD-454D-B8EE-3A44B6DE01AB}"/>
                    </a:ext>
                  </a:extLst>
                </p:cNvPr>
                <p:cNvSpPr/>
                <p:nvPr/>
              </p:nvSpPr>
              <p:spPr>
                <a:xfrm>
                  <a:off x="2094573"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ed Hat Display" panose="02010503040201060303" pitchFamily="2" charset="0"/>
                  </a:endParaRPr>
                </a:p>
              </p:txBody>
            </p:sp>
            <p:cxnSp>
              <p:nvCxnSpPr>
                <p:cNvPr id="40" name="Straight Connector 39">
                  <a:extLst>
                    <a:ext uri="{FF2B5EF4-FFF2-40B4-BE49-F238E27FC236}">
                      <a16:creationId xmlns:a16="http://schemas.microsoft.com/office/drawing/2014/main" id="{BC25A68A-83C7-4314-BDA8-F576A02DC51D}"/>
                    </a:ext>
                  </a:extLst>
                </p:cNvPr>
                <p:cNvCxnSpPr>
                  <a:cxnSpLocks/>
                </p:cNvCxnSpPr>
                <p:nvPr/>
              </p:nvCxnSpPr>
              <p:spPr>
                <a:xfrm rot="10800000" flipH="1" flipV="1">
                  <a:off x="4289706" y="2090074"/>
                  <a:ext cx="1" cy="340213"/>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3D64D1B2-FA67-42A9-92B8-556FCFB61D69}"/>
                  </a:ext>
                </a:extLst>
              </p:cNvPr>
              <p:cNvCxnSpPr>
                <a:cxnSpLocks/>
                <a:stCxn id="39" idx="0"/>
              </p:cNvCxnSpPr>
              <p:nvPr/>
            </p:nvCxnSpPr>
            <p:spPr>
              <a:xfrm rot="10800000">
                <a:off x="1679007" y="996740"/>
                <a:ext cx="1513133"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3ADA06B5-8241-4ACA-A1A1-A8C6CF3FAD5F}"/>
                </a:ext>
              </a:extLst>
            </p:cNvPr>
            <p:cNvCxnSpPr>
              <a:cxnSpLocks/>
            </p:cNvCxnSpPr>
            <p:nvPr/>
          </p:nvCxnSpPr>
          <p:spPr>
            <a:xfrm rot="10800000" flipH="1" flipV="1">
              <a:off x="10967903" y="4873515"/>
              <a:ext cx="0" cy="199249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D45F9-A780-4C6C-A570-22C1CADDB190}"/>
                </a:ext>
              </a:extLst>
            </p:cNvPr>
            <p:cNvCxnSpPr>
              <a:cxnSpLocks/>
            </p:cNvCxnSpPr>
            <p:nvPr/>
          </p:nvCxnSpPr>
          <p:spPr>
            <a:xfrm rot="10800000" flipH="1">
              <a:off x="9043416" y="6049061"/>
              <a:ext cx="3157614"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41003A8-3D0F-4E00-BBCF-461F86D05F4A}"/>
                </a:ext>
              </a:extLst>
            </p:cNvPr>
            <p:cNvCxnSpPr>
              <a:cxnSpLocks/>
            </p:cNvCxnSpPr>
            <p:nvPr/>
          </p:nvCxnSpPr>
          <p:spPr>
            <a:xfrm rot="10800000" flipH="1" flipV="1">
              <a:off x="11515132" y="4077648"/>
              <a:ext cx="0" cy="278836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002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Yo lo vendo</a:t>
            </a:r>
            <a:r>
              <a:rPr lang="es-CO" sz="4400" dirty="0">
                <a:solidFill>
                  <a:srgbClr val="424244"/>
                </a:solidFill>
                <a:latin typeface="Red Hat Display" panose="02010503040201060303" pitchFamily="2" charset="77"/>
              </a:rPr>
              <a:t> </a:t>
            </a:r>
            <a:r>
              <a:rPr lang="es-CO" sz="4400" b="0" dirty="0">
                <a:solidFill>
                  <a:srgbClr val="424244"/>
                </a:solidFill>
                <a:latin typeface="Red Hat Display" panose="02010503040201060303" pitchFamily="2" charset="77"/>
              </a:rPr>
              <a:t>más rápido</a:t>
            </a:r>
            <a:endParaRPr kumimoji="0" lang="es-CO"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pic>
        <p:nvPicPr>
          <p:cNvPr id="64" name="Graphic 63">
            <a:extLst>
              <a:ext uri="{FF2B5EF4-FFF2-40B4-BE49-F238E27FC236}">
                <a16:creationId xmlns:a16="http://schemas.microsoft.com/office/drawing/2014/main" id="{C0F25749-B063-4C16-AF54-FC93BF1860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74" name="TextBox 73">
            <a:extLst>
              <a:ext uri="{FF2B5EF4-FFF2-40B4-BE49-F238E27FC236}">
                <a16:creationId xmlns:a16="http://schemas.microsoft.com/office/drawing/2014/main" id="{84A28DF9-84C6-4980-8770-E4BC72ECB692}"/>
              </a:ext>
            </a:extLst>
          </p:cNvPr>
          <p:cNvSpPr txBox="1"/>
          <p:nvPr/>
        </p:nvSpPr>
        <p:spPr>
          <a:xfrm>
            <a:off x="436845" y="1271737"/>
            <a:ext cx="7568059" cy="296813"/>
          </a:xfrm>
          <a:prstGeom prst="rect">
            <a:avLst/>
          </a:prstGeom>
          <a:noFill/>
        </p:spPr>
        <p:txBody>
          <a:bodyPr wrap="square">
            <a:spAutoFit/>
          </a:bodyPr>
          <a:lstStyle/>
          <a:p>
            <a:pPr algn="l" rtl="0">
              <a:lnSpc>
                <a:spcPct val="80000"/>
              </a:lnSpc>
            </a:pPr>
            <a:r>
              <a:rPr lang="es-CO" sz="1600" b="1" dirty="0">
                <a:solidFill>
                  <a:srgbClr val="424244"/>
                </a:solidFill>
                <a:latin typeface="Red Hat Display" panose="020B0604020202020204" charset="0"/>
              </a:rPr>
              <a:t>Mis resultados: Días en el mercado</a:t>
            </a:r>
          </a:p>
        </p:txBody>
      </p:sp>
      <p:sp>
        <p:nvSpPr>
          <p:cNvPr id="76" name="Rectangle 75">
            <a:extLst>
              <a:ext uri="{FF2B5EF4-FFF2-40B4-BE49-F238E27FC236}">
                <a16:creationId xmlns:a16="http://schemas.microsoft.com/office/drawing/2014/main" id="{934E9233-02B3-47A2-BE98-DFCAD166F5B9}"/>
              </a:ext>
            </a:extLst>
          </p:cNvPr>
          <p:cNvSpPr/>
          <p:nvPr/>
        </p:nvSpPr>
        <p:spPr>
          <a:xfrm rot="16200000">
            <a:off x="3844361" y="3821168"/>
            <a:ext cx="1907639" cy="1652692"/>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aseline="-25000" dirty="0">
              <a:latin typeface="Red Hat Display" panose="02010503040201060303" pitchFamily="2" charset="0"/>
            </a:endParaRPr>
          </a:p>
        </p:txBody>
      </p:sp>
      <p:sp>
        <p:nvSpPr>
          <p:cNvPr id="86" name="Rectangle 85">
            <a:extLst>
              <a:ext uri="{FF2B5EF4-FFF2-40B4-BE49-F238E27FC236}">
                <a16:creationId xmlns:a16="http://schemas.microsoft.com/office/drawing/2014/main" id="{CCA54804-58DF-430B-A8E5-3553176AB508}"/>
              </a:ext>
            </a:extLst>
          </p:cNvPr>
          <p:cNvSpPr/>
          <p:nvPr/>
        </p:nvSpPr>
        <p:spPr>
          <a:xfrm rot="16200000">
            <a:off x="6716281" y="4312710"/>
            <a:ext cx="924555" cy="16526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aseline="-25000" dirty="0">
              <a:latin typeface="Red Hat Display" panose="02010503040201060303" pitchFamily="2" charset="0"/>
            </a:endParaRPr>
          </a:p>
        </p:txBody>
      </p:sp>
      <p:sp>
        <p:nvSpPr>
          <p:cNvPr id="96" name="TextBox 95">
            <a:extLst>
              <a:ext uri="{FF2B5EF4-FFF2-40B4-BE49-F238E27FC236}">
                <a16:creationId xmlns:a16="http://schemas.microsoft.com/office/drawing/2014/main" id="{E7C40845-EE4D-472A-B057-2977D4F0B752}"/>
              </a:ext>
            </a:extLst>
          </p:cNvPr>
          <p:cNvSpPr txBox="1"/>
          <p:nvPr/>
        </p:nvSpPr>
        <p:spPr>
          <a:xfrm>
            <a:off x="6583174" y="5760088"/>
            <a:ext cx="1215879" cy="493790"/>
          </a:xfrm>
          <a:prstGeom prst="rect">
            <a:avLst/>
          </a:prstGeom>
          <a:noFill/>
        </p:spPr>
        <p:txBody>
          <a:bodyPr wrap="square">
            <a:spAutoFit/>
          </a:bodyPr>
          <a:lstStyle/>
          <a:p>
            <a:pPr algn="ctr" rtl="0">
              <a:lnSpc>
                <a:spcPct val="80000"/>
              </a:lnSpc>
            </a:pPr>
            <a:r>
              <a:rPr lang="es-CO" sz="1600" b="1" dirty="0">
                <a:solidFill>
                  <a:srgbClr val="424244"/>
                </a:solidFill>
                <a:latin typeface="Red Hat Display" panose="020B0604020202020204" charset="0"/>
              </a:rPr>
              <a:t>Mis resultados</a:t>
            </a:r>
          </a:p>
        </p:txBody>
      </p:sp>
      <p:sp>
        <p:nvSpPr>
          <p:cNvPr id="97" name="TextBox 96">
            <a:extLst>
              <a:ext uri="{FF2B5EF4-FFF2-40B4-BE49-F238E27FC236}">
                <a16:creationId xmlns:a16="http://schemas.microsoft.com/office/drawing/2014/main" id="{290A005E-5B4F-448D-B8AD-AA2896994BE6}"/>
              </a:ext>
            </a:extLst>
          </p:cNvPr>
          <p:cNvSpPr txBox="1"/>
          <p:nvPr/>
        </p:nvSpPr>
        <p:spPr>
          <a:xfrm>
            <a:off x="3932302" y="5772268"/>
            <a:ext cx="1779884" cy="493790"/>
          </a:xfrm>
          <a:prstGeom prst="rect">
            <a:avLst/>
          </a:prstGeom>
          <a:noFill/>
        </p:spPr>
        <p:txBody>
          <a:bodyPr wrap="square">
            <a:spAutoFit/>
          </a:bodyPr>
          <a:lstStyle/>
          <a:p>
            <a:pPr algn="ctr" rtl="0">
              <a:lnSpc>
                <a:spcPct val="80000"/>
              </a:lnSpc>
            </a:pPr>
            <a:r>
              <a:rPr lang="es-CO" sz="1600" b="1" dirty="0">
                <a:solidFill>
                  <a:srgbClr val="424244"/>
                </a:solidFill>
                <a:latin typeface="Red Hat Display" panose="020B0604020202020204" charset="0"/>
              </a:rPr>
              <a:t>Resultados de mercado</a:t>
            </a:r>
          </a:p>
        </p:txBody>
      </p:sp>
      <p:sp>
        <p:nvSpPr>
          <p:cNvPr id="25" name="Rectangle 24">
            <a:extLst>
              <a:ext uri="{FF2B5EF4-FFF2-40B4-BE49-F238E27FC236}">
                <a16:creationId xmlns:a16="http://schemas.microsoft.com/office/drawing/2014/main" id="{E5F4B412-0A0D-4DFE-BA2A-DDC091600B0E}"/>
              </a:ext>
            </a:extLst>
          </p:cNvPr>
          <p:cNvSpPr/>
          <p:nvPr/>
        </p:nvSpPr>
        <p:spPr>
          <a:xfrm>
            <a:off x="-3092510" y="1842877"/>
            <a:ext cx="2608163" cy="2467866"/>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defRPr/>
            </a:pPr>
            <a:r>
              <a:rPr lang="en-US" altLang="en-US" sz="1200" dirty="0">
                <a:latin typeface="Red Hat Display" panose="02010503040201060303" pitchFamily="2" charset="0"/>
              </a:rPr>
              <a:t>Para editar el gráfico, haga clic en la barra que desea ajustar (aparecerán círculos blancos alrededor de la barra para indicar que se puede ajustar). Use su mouse para ajustar el tamaño de la barra hacia arriba o hacia abajo, de modo que coincida con el porcentaje que le gustaría que reflejara la barra. Repite el paso para la segunda barra.</a:t>
            </a:r>
            <a:endParaRPr lang="en-US" altLang="en-US" sz="1200" dirty="0">
              <a:latin typeface="Red Hat Display" panose="02010503040201060303" pitchFamily="2" charset="0"/>
              <a:cs typeface="Arial" pitchFamily="34" charset="0"/>
            </a:endParaRPr>
          </a:p>
        </p:txBody>
      </p:sp>
      <p:grpSp>
        <p:nvGrpSpPr>
          <p:cNvPr id="23" name="Group 22">
            <a:extLst>
              <a:ext uri="{FF2B5EF4-FFF2-40B4-BE49-F238E27FC236}">
                <a16:creationId xmlns:a16="http://schemas.microsoft.com/office/drawing/2014/main" id="{A31F07A2-CD37-40E4-882B-02F8072D79A7}"/>
              </a:ext>
            </a:extLst>
          </p:cNvPr>
          <p:cNvGrpSpPr/>
          <p:nvPr/>
        </p:nvGrpSpPr>
        <p:grpSpPr>
          <a:xfrm>
            <a:off x="0" y="5315481"/>
            <a:ext cx="1542520" cy="1542520"/>
            <a:chOff x="0" y="5315481"/>
            <a:chExt cx="1542520" cy="1542520"/>
          </a:xfrm>
          <a:solidFill>
            <a:srgbClr val="C00000"/>
          </a:solidFill>
        </p:grpSpPr>
        <p:pic>
          <p:nvPicPr>
            <p:cNvPr id="24" name="Graphic 23">
              <a:extLst>
                <a:ext uri="{FF2B5EF4-FFF2-40B4-BE49-F238E27FC236}">
                  <a16:creationId xmlns:a16="http://schemas.microsoft.com/office/drawing/2014/main" id="{792CB477-9CB7-4990-BEB3-4858FE2404A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0" y="5315481"/>
              <a:ext cx="1542520" cy="1542520"/>
            </a:xfrm>
            <a:prstGeom prst="rect">
              <a:avLst/>
            </a:prstGeom>
          </p:spPr>
        </p:pic>
        <p:pic>
          <p:nvPicPr>
            <p:cNvPr id="26" name="Graphic 25">
              <a:extLst>
                <a:ext uri="{FF2B5EF4-FFF2-40B4-BE49-F238E27FC236}">
                  <a16:creationId xmlns:a16="http://schemas.microsoft.com/office/drawing/2014/main" id="{8E1DCD88-F827-4FD4-808B-BE9CEEA2D9D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882" y="5888491"/>
              <a:ext cx="969509" cy="969509"/>
            </a:xfrm>
            <a:prstGeom prst="rect">
              <a:avLst/>
            </a:prstGeom>
          </p:spPr>
        </p:pic>
      </p:grpSp>
      <p:grpSp>
        <p:nvGrpSpPr>
          <p:cNvPr id="27" name="Group 26">
            <a:extLst>
              <a:ext uri="{FF2B5EF4-FFF2-40B4-BE49-F238E27FC236}">
                <a16:creationId xmlns:a16="http://schemas.microsoft.com/office/drawing/2014/main" id="{B5CE1727-77AE-48B2-B9FB-CA07131BB8CC}"/>
              </a:ext>
            </a:extLst>
          </p:cNvPr>
          <p:cNvGrpSpPr/>
          <p:nvPr/>
        </p:nvGrpSpPr>
        <p:grpSpPr>
          <a:xfrm>
            <a:off x="9043416" y="4077648"/>
            <a:ext cx="3157614" cy="3512825"/>
            <a:chOff x="9043416" y="4077648"/>
            <a:chExt cx="3157614" cy="3512825"/>
          </a:xfrm>
        </p:grpSpPr>
        <p:grpSp>
          <p:nvGrpSpPr>
            <p:cNvPr id="28" name="Group 27">
              <a:extLst>
                <a:ext uri="{FF2B5EF4-FFF2-40B4-BE49-F238E27FC236}">
                  <a16:creationId xmlns:a16="http://schemas.microsoft.com/office/drawing/2014/main" id="{CA58F837-FE59-415B-804D-6A5DBF410CB8}"/>
                </a:ext>
              </a:extLst>
            </p:cNvPr>
            <p:cNvGrpSpPr/>
            <p:nvPr/>
          </p:nvGrpSpPr>
          <p:grpSpPr>
            <a:xfrm flipH="1">
              <a:off x="9693027" y="5502350"/>
              <a:ext cx="2508003" cy="2088123"/>
              <a:chOff x="1679007" y="996740"/>
              <a:chExt cx="2610700" cy="2195134"/>
            </a:xfrm>
          </p:grpSpPr>
          <p:grpSp>
            <p:nvGrpSpPr>
              <p:cNvPr id="32" name="Group 31">
                <a:extLst>
                  <a:ext uri="{FF2B5EF4-FFF2-40B4-BE49-F238E27FC236}">
                    <a16:creationId xmlns:a16="http://schemas.microsoft.com/office/drawing/2014/main" id="{DA03E0EB-404F-42D7-AC61-E9766609B75D}"/>
                  </a:ext>
                </a:extLst>
              </p:cNvPr>
              <p:cNvGrpSpPr/>
              <p:nvPr/>
            </p:nvGrpSpPr>
            <p:grpSpPr>
              <a:xfrm>
                <a:off x="2094573" y="996740"/>
                <a:ext cx="2195134" cy="2195134"/>
                <a:chOff x="2094573" y="996740"/>
                <a:chExt cx="2195134" cy="2195134"/>
              </a:xfrm>
            </p:grpSpPr>
            <p:sp>
              <p:nvSpPr>
                <p:cNvPr id="34" name="Arc 33">
                  <a:extLst>
                    <a:ext uri="{FF2B5EF4-FFF2-40B4-BE49-F238E27FC236}">
                      <a16:creationId xmlns:a16="http://schemas.microsoft.com/office/drawing/2014/main" id="{055351AE-5B01-4BD6-B126-289A83074A90}"/>
                    </a:ext>
                  </a:extLst>
                </p:cNvPr>
                <p:cNvSpPr/>
                <p:nvPr/>
              </p:nvSpPr>
              <p:spPr>
                <a:xfrm>
                  <a:off x="2094573" y="996740"/>
                  <a:ext cx="2195134" cy="2195134"/>
                </a:xfrm>
                <a:prstGeom prst="arc">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35" name="Straight Connector 34">
                  <a:extLst>
                    <a:ext uri="{FF2B5EF4-FFF2-40B4-BE49-F238E27FC236}">
                      <a16:creationId xmlns:a16="http://schemas.microsoft.com/office/drawing/2014/main" id="{D2709F32-E1A4-47BA-9635-54807F92B8A2}"/>
                    </a:ext>
                  </a:extLst>
                </p:cNvPr>
                <p:cNvCxnSpPr>
                  <a:cxnSpLocks/>
                </p:cNvCxnSpPr>
                <p:nvPr/>
              </p:nvCxnSpPr>
              <p:spPr>
                <a:xfrm rot="10800000" flipH="1" flipV="1">
                  <a:off x="4289706" y="2090074"/>
                  <a:ext cx="1" cy="3402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240C3B94-E1B0-4A64-983B-8ED9EE4EC86D}"/>
                  </a:ext>
                </a:extLst>
              </p:cNvPr>
              <p:cNvCxnSpPr>
                <a:cxnSpLocks/>
                <a:stCxn id="34" idx="0"/>
              </p:cNvCxnSpPr>
              <p:nvPr/>
            </p:nvCxnSpPr>
            <p:spPr>
              <a:xfrm rot="10800000">
                <a:off x="1679007" y="996740"/>
                <a:ext cx="15131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A85239E1-AA01-4721-8F45-DEFF3995A0C2}"/>
                </a:ext>
              </a:extLst>
            </p:cNvPr>
            <p:cNvCxnSpPr>
              <a:cxnSpLocks/>
            </p:cNvCxnSpPr>
            <p:nvPr/>
          </p:nvCxnSpPr>
          <p:spPr>
            <a:xfrm rot="10800000" flipH="1" flipV="1">
              <a:off x="10967903" y="4873515"/>
              <a:ext cx="0" cy="199249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A91BBE-316E-4116-AED5-4BE34836B2B7}"/>
                </a:ext>
              </a:extLst>
            </p:cNvPr>
            <p:cNvCxnSpPr>
              <a:cxnSpLocks/>
            </p:cNvCxnSpPr>
            <p:nvPr/>
          </p:nvCxnSpPr>
          <p:spPr>
            <a:xfrm rot="10800000" flipH="1">
              <a:off x="9043416" y="6049061"/>
              <a:ext cx="31576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B16189-8F94-4226-97F4-9770CC66CFE8}"/>
                </a:ext>
              </a:extLst>
            </p:cNvPr>
            <p:cNvCxnSpPr>
              <a:cxnSpLocks/>
            </p:cNvCxnSpPr>
            <p:nvPr/>
          </p:nvCxnSpPr>
          <p:spPr>
            <a:xfrm rot="10800000" flipH="1" flipV="1">
              <a:off x="11515132" y="4077648"/>
              <a:ext cx="0" cy="27883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D2777396-BC4C-4134-BE28-812AE0105917}"/>
              </a:ext>
            </a:extLst>
          </p:cNvPr>
          <p:cNvSpPr txBox="1"/>
          <p:nvPr/>
        </p:nvSpPr>
        <p:spPr>
          <a:xfrm>
            <a:off x="2478651" y="2170894"/>
            <a:ext cx="1215879" cy="3508333"/>
          </a:xfrm>
          <a:prstGeom prst="rect">
            <a:avLst/>
          </a:prstGeom>
          <a:noFill/>
        </p:spPr>
        <p:txBody>
          <a:bodyPr wrap="square">
            <a:spAutoFit/>
          </a:bodyPr>
          <a:lstStyle/>
          <a:p>
            <a:pPr algn="r">
              <a:lnSpc>
                <a:spcPts val="3000"/>
              </a:lnSpc>
            </a:pPr>
            <a:r>
              <a:rPr lang="en-US" sz="1400" b="1" dirty="0">
                <a:solidFill>
                  <a:srgbClr val="424244"/>
                </a:solidFill>
                <a:latin typeface="Red Hat Display" panose="020B0604020202020204" charset="0"/>
              </a:rPr>
              <a:t>160</a:t>
            </a:r>
          </a:p>
          <a:p>
            <a:pPr algn="r">
              <a:lnSpc>
                <a:spcPts val="3000"/>
              </a:lnSpc>
            </a:pPr>
            <a:r>
              <a:rPr lang="en-US" sz="1400" b="1" dirty="0">
                <a:solidFill>
                  <a:srgbClr val="424244"/>
                </a:solidFill>
                <a:latin typeface="Red Hat Display" panose="020B0604020202020204" charset="0"/>
              </a:rPr>
              <a:t>140</a:t>
            </a:r>
          </a:p>
          <a:p>
            <a:pPr algn="r">
              <a:lnSpc>
                <a:spcPts val="3000"/>
              </a:lnSpc>
            </a:pPr>
            <a:r>
              <a:rPr lang="en-US" sz="1400" b="1" dirty="0">
                <a:solidFill>
                  <a:srgbClr val="424244"/>
                </a:solidFill>
                <a:latin typeface="Red Hat Display" panose="020B0604020202020204" charset="0"/>
              </a:rPr>
              <a:t>120</a:t>
            </a:r>
          </a:p>
          <a:p>
            <a:pPr algn="r">
              <a:lnSpc>
                <a:spcPts val="3000"/>
              </a:lnSpc>
            </a:pPr>
            <a:r>
              <a:rPr lang="en-US" sz="1400" b="1" dirty="0">
                <a:solidFill>
                  <a:srgbClr val="424244"/>
                </a:solidFill>
                <a:latin typeface="Red Hat Display" panose="020B0604020202020204" charset="0"/>
              </a:rPr>
              <a:t>100</a:t>
            </a:r>
          </a:p>
          <a:p>
            <a:pPr algn="r">
              <a:lnSpc>
                <a:spcPts val="3000"/>
              </a:lnSpc>
            </a:pPr>
            <a:r>
              <a:rPr lang="en-US" sz="1400" b="1" dirty="0">
                <a:solidFill>
                  <a:srgbClr val="424244"/>
                </a:solidFill>
                <a:latin typeface="Red Hat Display" panose="020B0604020202020204" charset="0"/>
              </a:rPr>
              <a:t>80</a:t>
            </a:r>
          </a:p>
          <a:p>
            <a:pPr algn="r">
              <a:lnSpc>
                <a:spcPts val="3000"/>
              </a:lnSpc>
            </a:pPr>
            <a:r>
              <a:rPr lang="en-US" sz="1400" b="1" dirty="0">
                <a:solidFill>
                  <a:srgbClr val="424244"/>
                </a:solidFill>
                <a:latin typeface="Red Hat Display" panose="020B0604020202020204" charset="0"/>
              </a:rPr>
              <a:t>60</a:t>
            </a:r>
          </a:p>
          <a:p>
            <a:pPr algn="r">
              <a:lnSpc>
                <a:spcPts val="3000"/>
              </a:lnSpc>
            </a:pPr>
            <a:r>
              <a:rPr lang="en-US" sz="1400" b="1" dirty="0">
                <a:solidFill>
                  <a:srgbClr val="424244"/>
                </a:solidFill>
                <a:latin typeface="Red Hat Display" panose="020B0604020202020204" charset="0"/>
              </a:rPr>
              <a:t>40</a:t>
            </a:r>
          </a:p>
          <a:p>
            <a:pPr algn="r">
              <a:lnSpc>
                <a:spcPts val="3000"/>
              </a:lnSpc>
            </a:pPr>
            <a:r>
              <a:rPr lang="en-US" sz="1400" b="1" dirty="0">
                <a:solidFill>
                  <a:srgbClr val="424244"/>
                </a:solidFill>
                <a:latin typeface="Red Hat Display" panose="020B0604020202020204" charset="0"/>
              </a:rPr>
              <a:t>20</a:t>
            </a:r>
          </a:p>
          <a:p>
            <a:pPr algn="r">
              <a:lnSpc>
                <a:spcPts val="3000"/>
              </a:lnSpc>
            </a:pPr>
            <a:r>
              <a:rPr lang="en-US" sz="1400" b="1" dirty="0">
                <a:solidFill>
                  <a:srgbClr val="424244"/>
                </a:solidFill>
                <a:latin typeface="Red Hat Display" panose="020B0604020202020204" charset="0"/>
              </a:rPr>
              <a:t>0</a:t>
            </a:r>
          </a:p>
        </p:txBody>
      </p:sp>
    </p:spTree>
    <p:extLst>
      <p:ext uri="{BB962C8B-B14F-4D97-AF65-F5344CB8AC3E}">
        <p14:creationId xmlns:p14="http://schemas.microsoft.com/office/powerpoint/2010/main" val="122300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7407744"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dirty="0">
                <a:solidFill>
                  <a:srgbClr val="424244"/>
                </a:solidFill>
                <a:latin typeface="Red Hat Display" panose="02010503040201060303" pitchFamily="2" charset="77"/>
              </a:rPr>
              <a:t>Análisis del </a:t>
            </a:r>
            <a:br>
              <a:rPr lang="es-CO" sz="4400" dirty="0">
                <a:solidFill>
                  <a:srgbClr val="424244"/>
                </a:solidFill>
                <a:latin typeface="Red Hat Display" panose="02010503040201060303" pitchFamily="2" charset="77"/>
              </a:rPr>
            </a:br>
            <a:r>
              <a:rPr lang="es-CO" sz="4400" b="0" dirty="0">
                <a:solidFill>
                  <a:srgbClr val="424244"/>
                </a:solidFill>
                <a:latin typeface="Red Hat Display" panose="02010503040201060303" pitchFamily="2" charset="77"/>
              </a:rPr>
              <a:t>mercado competitivo</a:t>
            </a:r>
            <a:endParaRPr kumimoji="0" lang="es-CO" sz="1520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pic>
        <p:nvPicPr>
          <p:cNvPr id="64" name="Graphic 63">
            <a:extLst>
              <a:ext uri="{FF2B5EF4-FFF2-40B4-BE49-F238E27FC236}">
                <a16:creationId xmlns:a16="http://schemas.microsoft.com/office/drawing/2014/main" id="{C0F25749-B063-4C16-AF54-FC93BF1860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flipH="1">
            <a:off x="10483098" y="5023064"/>
            <a:ext cx="1516402" cy="1516402"/>
          </a:xfrm>
          <a:prstGeom prst="rect">
            <a:avLst/>
          </a:prstGeom>
        </p:spPr>
      </p:pic>
      <p:sp>
        <p:nvSpPr>
          <p:cNvPr id="9" name="Rectangle 8">
            <a:extLst>
              <a:ext uri="{FF2B5EF4-FFF2-40B4-BE49-F238E27FC236}">
                <a16:creationId xmlns:a16="http://schemas.microsoft.com/office/drawing/2014/main" id="{18C106F7-84D7-4B2A-B928-DBB3414E62E8}"/>
              </a:ext>
            </a:extLst>
          </p:cNvPr>
          <p:cNvSpPr/>
          <p:nvPr/>
        </p:nvSpPr>
        <p:spPr>
          <a:xfrm>
            <a:off x="552685" y="2834795"/>
            <a:ext cx="3049309" cy="1422954"/>
          </a:xfrm>
          <a:prstGeom prst="rect">
            <a:avLst/>
          </a:prstGeom>
        </p:spPr>
        <p:txBody>
          <a:bodyPr wrap="square">
            <a:spAutoFit/>
          </a:bodyPr>
          <a:lstStyle/>
          <a:p>
            <a:pPr algn="l" rtl="0">
              <a:lnSpc>
                <a:spcPct val="90000"/>
              </a:lnSpc>
            </a:pPr>
            <a:r>
              <a:rPr lang="es-CO" b="1" dirty="0">
                <a:solidFill>
                  <a:srgbClr val="424244"/>
                </a:solidFill>
                <a:latin typeface="Red Hat Display" panose="020B0604020202020204" charset="0"/>
              </a:rPr>
              <a:t>Su casa comparada con:</a:t>
            </a:r>
          </a:p>
          <a:p>
            <a:pPr marL="171450" indent="-171450" algn="l" rtl="0">
              <a:lnSpc>
                <a:spcPct val="150000"/>
              </a:lnSpc>
              <a:buFont typeface="Arial" panose="020B0604020202020204" pitchFamily="34" charset="0"/>
              <a:buChar char="•"/>
            </a:pPr>
            <a:r>
              <a:rPr lang="es-CO" sz="1200" dirty="0">
                <a:solidFill>
                  <a:srgbClr val="424244"/>
                </a:solidFill>
                <a:latin typeface="Red Hat Display" panose="02010503040201060303" pitchFamily="2" charset="0"/>
                <a:cs typeface="Arial" panose="020B0604020202020204" pitchFamily="34" charset="0"/>
              </a:rPr>
              <a:t>Casas vendidas recientemente</a:t>
            </a:r>
          </a:p>
          <a:p>
            <a:pPr marL="171450" indent="-171450" algn="l" rtl="0">
              <a:lnSpc>
                <a:spcPct val="150000"/>
              </a:lnSpc>
              <a:buFont typeface="Arial" panose="020B0604020202020204" pitchFamily="34" charset="0"/>
              <a:buChar char="•"/>
            </a:pPr>
            <a:r>
              <a:rPr lang="es-CO" sz="1200" dirty="0">
                <a:solidFill>
                  <a:srgbClr val="424244"/>
                </a:solidFill>
                <a:latin typeface="Red Hat Display" panose="02010503040201060303" pitchFamily="2" charset="0"/>
                <a:cs typeface="Arial" panose="020B0604020202020204" pitchFamily="34" charset="0"/>
              </a:rPr>
              <a:t>Retiradas</a:t>
            </a:r>
          </a:p>
          <a:p>
            <a:pPr marL="171450" indent="-171450" algn="l" rtl="0">
              <a:lnSpc>
                <a:spcPct val="150000"/>
              </a:lnSpc>
              <a:buFont typeface="Arial" panose="020B0604020202020204" pitchFamily="34" charset="0"/>
              <a:buChar char="•"/>
            </a:pPr>
            <a:r>
              <a:rPr lang="es-CO" sz="1200" dirty="0">
                <a:solidFill>
                  <a:srgbClr val="424244"/>
                </a:solidFill>
                <a:latin typeface="Red Hat Display" panose="02010503040201060303" pitchFamily="2" charset="0"/>
                <a:cs typeface="Arial" panose="020B0604020202020204" pitchFamily="34" charset="0"/>
              </a:rPr>
              <a:t>Casas en venta</a:t>
            </a:r>
          </a:p>
          <a:p>
            <a:pPr marL="171450" indent="-171450" algn="l" rtl="0">
              <a:lnSpc>
                <a:spcPct val="150000"/>
              </a:lnSpc>
              <a:buFont typeface="Arial" panose="020B0604020202020204" pitchFamily="34" charset="0"/>
              <a:buChar char="•"/>
            </a:pPr>
            <a:r>
              <a:rPr lang="es-CO" sz="1200" dirty="0">
                <a:solidFill>
                  <a:srgbClr val="424244"/>
                </a:solidFill>
                <a:latin typeface="Red Hat Display" panose="02010503040201060303" pitchFamily="2" charset="0"/>
                <a:cs typeface="Arial" panose="020B0604020202020204" pitchFamily="34" charset="0"/>
              </a:rPr>
              <a:t>Bajo contrato</a:t>
            </a:r>
            <a:endParaRPr lang="es-CO" sz="1200" dirty="0">
              <a:solidFill>
                <a:srgbClr val="424244"/>
              </a:solidFill>
              <a:latin typeface="Red Hat Display" panose="020B0604020202020204" charset="0"/>
            </a:endParaRPr>
          </a:p>
        </p:txBody>
      </p:sp>
      <p:sp>
        <p:nvSpPr>
          <p:cNvPr id="10" name="Rectangle 9">
            <a:extLst>
              <a:ext uri="{FF2B5EF4-FFF2-40B4-BE49-F238E27FC236}">
                <a16:creationId xmlns:a16="http://schemas.microsoft.com/office/drawing/2014/main" id="{3AD1AB4A-5521-4489-A69E-0E52B77E9AF8}"/>
              </a:ext>
            </a:extLst>
          </p:cNvPr>
          <p:cNvSpPr/>
          <p:nvPr/>
        </p:nvSpPr>
        <p:spPr>
          <a:xfrm>
            <a:off x="4182171" y="2834795"/>
            <a:ext cx="2360997" cy="896656"/>
          </a:xfrm>
          <a:prstGeom prst="rect">
            <a:avLst/>
          </a:prstGeom>
        </p:spPr>
        <p:txBody>
          <a:bodyPr wrap="square">
            <a:spAutoFit/>
          </a:bodyPr>
          <a:lstStyle/>
          <a:p>
            <a:pPr algn="l" rtl="0">
              <a:lnSpc>
                <a:spcPct val="90000"/>
              </a:lnSpc>
            </a:pPr>
            <a:r>
              <a:rPr lang="es-CO" b="1" dirty="0">
                <a:solidFill>
                  <a:srgbClr val="424244"/>
                </a:solidFill>
                <a:latin typeface="Red Hat Display" panose="020B0604020202020204" charset="0"/>
              </a:rPr>
              <a:t>Ayuda para:</a:t>
            </a:r>
          </a:p>
          <a:p>
            <a:pPr marL="171450" indent="-171450" algn="l" rtl="0">
              <a:lnSpc>
                <a:spcPct val="150000"/>
              </a:lnSpc>
              <a:buFont typeface="Arial" panose="020B0604020202020204" pitchFamily="34" charset="0"/>
              <a:buChar char="•"/>
            </a:pPr>
            <a:r>
              <a:rPr lang="es-CO" sz="1200" dirty="0">
                <a:solidFill>
                  <a:srgbClr val="424244"/>
                </a:solidFill>
                <a:latin typeface="Red Hat Display" panose="02010503040201060303" pitchFamily="2" charset="0"/>
                <a:cs typeface="Arial" panose="020B0604020202020204" pitchFamily="34" charset="0"/>
              </a:rPr>
              <a:t>Entender el mercado</a:t>
            </a:r>
          </a:p>
          <a:p>
            <a:pPr marL="171450" indent="-171450" algn="l" rtl="0">
              <a:lnSpc>
                <a:spcPct val="150000"/>
              </a:lnSpc>
              <a:buFont typeface="Arial" panose="020B0604020202020204" pitchFamily="34" charset="0"/>
              <a:buChar char="•"/>
            </a:pPr>
            <a:r>
              <a:rPr lang="es-CO" sz="1200" dirty="0">
                <a:solidFill>
                  <a:srgbClr val="424244"/>
                </a:solidFill>
                <a:latin typeface="Red Hat Display" panose="02010503040201060303" pitchFamily="2" charset="0"/>
                <a:cs typeface="Arial" panose="020B0604020202020204" pitchFamily="34" charset="0"/>
              </a:rPr>
              <a:t>Establecer el precio de venta</a:t>
            </a:r>
          </a:p>
        </p:txBody>
      </p:sp>
      <p:pic>
        <p:nvPicPr>
          <p:cNvPr id="15" name="Graphic 14">
            <a:extLst>
              <a:ext uri="{FF2B5EF4-FFF2-40B4-BE49-F238E27FC236}">
                <a16:creationId xmlns:a16="http://schemas.microsoft.com/office/drawing/2014/main" id="{71A1C23C-28AD-4CB9-B860-08BED5CA72B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1" y="4678471"/>
            <a:ext cx="2179529" cy="2179529"/>
          </a:xfrm>
          <a:prstGeom prst="rect">
            <a:avLst/>
          </a:prstGeom>
        </p:spPr>
      </p:pic>
      <p:sp>
        <p:nvSpPr>
          <p:cNvPr id="2" name="Rectangle 1">
            <a:extLst>
              <a:ext uri="{FF2B5EF4-FFF2-40B4-BE49-F238E27FC236}">
                <a16:creationId xmlns:a16="http://schemas.microsoft.com/office/drawing/2014/main" id="{37766DEC-DC0E-4262-A7CB-1F128A825ABA}"/>
              </a:ext>
            </a:extLst>
          </p:cNvPr>
          <p:cNvSpPr/>
          <p:nvPr/>
        </p:nvSpPr>
        <p:spPr>
          <a:xfrm>
            <a:off x="-2983067" y="1599783"/>
            <a:ext cx="2608163" cy="2848265"/>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90000"/>
              </a:lnSpc>
            </a:pPr>
            <a:r>
              <a:rPr lang="es-CO" sz="1400" b="1" dirty="0">
                <a:solidFill>
                  <a:schemeClr val="bg2"/>
                </a:solidFill>
                <a:latin typeface="Red Hat Display" panose="020B0604020202020204" charset="0"/>
              </a:rPr>
              <a:t>Hay muchas herramientas disponibles. Aquí es donde puede incluir su </a:t>
            </a:r>
            <a:r>
              <a:rPr lang="es-CO" sz="1400" b="1" dirty="0" err="1">
                <a:solidFill>
                  <a:schemeClr val="bg2"/>
                </a:solidFill>
                <a:latin typeface="Red Hat Display" panose="020B0604020202020204" charset="0"/>
              </a:rPr>
              <a:t>CMA</a:t>
            </a:r>
            <a:r>
              <a:rPr lang="es-CO" sz="1400" b="1" dirty="0">
                <a:solidFill>
                  <a:schemeClr val="bg2"/>
                </a:solidFill>
                <a:latin typeface="Red Hat Display" panose="020B0604020202020204" charset="0"/>
              </a:rPr>
              <a:t> personalizado para mostrárselo al cliente.</a:t>
            </a:r>
          </a:p>
          <a:p>
            <a:pPr marL="171450" indent="-171450" algn="l" rtl="0">
              <a:lnSpc>
                <a:spcPct val="150000"/>
              </a:lnSpc>
              <a:buFont typeface="Arial" panose="020B0604020202020204" pitchFamily="34" charset="0"/>
              <a:buChar char="•"/>
            </a:pPr>
            <a:r>
              <a:rPr lang="es-CO" sz="1100" dirty="0">
                <a:solidFill>
                  <a:schemeClr val="bg2"/>
                </a:solidFill>
                <a:latin typeface="Red Hat Display" panose="02010503040201060303" pitchFamily="2" charset="0"/>
                <a:cs typeface="Arial" panose="020B0604020202020204" pitchFamily="34" charset="0"/>
              </a:rPr>
              <a:t>www.narrpr.com </a:t>
            </a:r>
          </a:p>
          <a:p>
            <a:pPr marL="171450" indent="-171450" algn="l" rtl="0">
              <a:lnSpc>
                <a:spcPct val="150000"/>
              </a:lnSpc>
              <a:buFont typeface="Arial" panose="020B0604020202020204" pitchFamily="34" charset="0"/>
              <a:buChar char="•"/>
            </a:pPr>
            <a:r>
              <a:rPr lang="es-CO" sz="1100" dirty="0">
                <a:solidFill>
                  <a:schemeClr val="bg2"/>
                </a:solidFill>
                <a:latin typeface="Red Hat Display" panose="02010503040201060303" pitchFamily="2" charset="0"/>
                <a:cs typeface="Arial" panose="020B0604020202020204" pitchFamily="34" charset="0"/>
              </a:rPr>
              <a:t>Kit de herramientas </a:t>
            </a:r>
            <a:r>
              <a:rPr lang="es-CO" sz="1100" dirty="0" err="1">
                <a:solidFill>
                  <a:schemeClr val="bg2"/>
                </a:solidFill>
                <a:latin typeface="Red Hat Display" panose="02010503040201060303" pitchFamily="2" charset="0"/>
                <a:cs typeface="Arial" panose="020B0604020202020204" pitchFamily="34" charset="0"/>
              </a:rPr>
              <a:t>CMA</a:t>
            </a:r>
            <a:endParaRPr lang="es-CO" sz="1100" dirty="0">
              <a:solidFill>
                <a:schemeClr val="bg2"/>
              </a:solidFill>
              <a:latin typeface="Red Hat Display" panose="02010503040201060303" pitchFamily="2" charset="0"/>
              <a:cs typeface="Arial" panose="020B0604020202020204" pitchFamily="34" charset="0"/>
            </a:endParaRPr>
          </a:p>
          <a:p>
            <a:pPr marL="171450" indent="-171450" algn="l" rtl="0">
              <a:lnSpc>
                <a:spcPct val="150000"/>
              </a:lnSpc>
              <a:buFont typeface="Arial" panose="020B0604020202020204" pitchFamily="34" charset="0"/>
              <a:buChar char="•"/>
            </a:pPr>
            <a:r>
              <a:rPr lang="es-CO" sz="1100" dirty="0">
                <a:solidFill>
                  <a:schemeClr val="bg2"/>
                </a:solidFill>
                <a:latin typeface="Red Hat Display" panose="02010503040201060303" pitchFamily="2" charset="0"/>
                <a:cs typeface="Arial" panose="020B0604020202020204" pitchFamily="34" charset="0"/>
              </a:rPr>
              <a:t>Nube </a:t>
            </a:r>
            <a:r>
              <a:rPr lang="es-CO" sz="1100" dirty="0" err="1">
                <a:solidFill>
                  <a:schemeClr val="bg2"/>
                </a:solidFill>
                <a:latin typeface="Red Hat Display" panose="02010503040201060303" pitchFamily="2" charset="0"/>
                <a:cs typeface="Arial" panose="020B0604020202020204" pitchFamily="34" charset="0"/>
              </a:rPr>
              <a:t>CMA</a:t>
            </a:r>
            <a:endParaRPr lang="es-CO" sz="1100" dirty="0">
              <a:solidFill>
                <a:schemeClr val="bg2"/>
              </a:solidFill>
              <a:latin typeface="Red Hat Display" panose="02010503040201060303" pitchFamily="2" charset="0"/>
              <a:cs typeface="Arial" panose="020B0604020202020204" pitchFamily="34" charset="0"/>
            </a:endParaRPr>
          </a:p>
          <a:p>
            <a:pPr marL="171450" indent="-171450" algn="l" rtl="0">
              <a:lnSpc>
                <a:spcPct val="150000"/>
              </a:lnSpc>
              <a:buFont typeface="Arial" panose="020B0604020202020204" pitchFamily="34" charset="0"/>
              <a:buChar char="•"/>
            </a:pPr>
            <a:r>
              <a:rPr lang="es-CO" sz="1100" dirty="0">
                <a:solidFill>
                  <a:schemeClr val="bg2"/>
                </a:solidFill>
                <a:latin typeface="Red Hat Display" panose="02010503040201060303" pitchFamily="2" charset="0"/>
                <a:cs typeface="Arial" panose="020B0604020202020204" pitchFamily="34" charset="0"/>
              </a:rPr>
              <a:t>Otras herramientas disponibles a través de MLS propio </a:t>
            </a:r>
          </a:p>
        </p:txBody>
      </p:sp>
      <p:pic>
        <p:nvPicPr>
          <p:cNvPr id="6" name="Picture 5">
            <a:extLst>
              <a:ext uri="{FF2B5EF4-FFF2-40B4-BE49-F238E27FC236}">
                <a16:creationId xmlns:a16="http://schemas.microsoft.com/office/drawing/2014/main" id="{C789AD7D-6392-478C-8B68-257A9254A893}"/>
              </a:ext>
            </a:extLst>
          </p:cNvPr>
          <p:cNvPicPr>
            <a:picLocks noChangeAspect="1"/>
          </p:cNvPicPr>
          <p:nvPr/>
        </p:nvPicPr>
        <p:blipFill rotWithShape="1">
          <a:blip r:embed="rId9">
            <a:extLst>
              <a:ext uri="{28A0092B-C50C-407E-A947-70E740481C1C}">
                <a14:useLocalDpi xmlns:a14="http://schemas.microsoft.com/office/drawing/2010/main" val="0"/>
              </a:ext>
            </a:extLst>
          </a:blip>
          <a:srcRect l="34592" r="14815"/>
          <a:stretch/>
        </p:blipFill>
        <p:spPr>
          <a:xfrm>
            <a:off x="7175307" y="222882"/>
            <a:ext cx="4645237" cy="6120981"/>
          </a:xfrm>
          <a:prstGeom prst="round1Rect">
            <a:avLst>
              <a:gd name="adj" fmla="val 39086"/>
            </a:avLst>
          </a:prstGeom>
        </p:spPr>
      </p:pic>
    </p:spTree>
    <p:extLst>
      <p:ext uri="{BB962C8B-B14F-4D97-AF65-F5344CB8AC3E}">
        <p14:creationId xmlns:p14="http://schemas.microsoft.com/office/powerpoint/2010/main" val="417276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4E165A2-2F74-4AA7-A31D-192B4D2F33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7126" y="2393126"/>
            <a:ext cx="4464874" cy="4464874"/>
          </a:xfrm>
          <a:prstGeom prst="rect">
            <a:avLst/>
          </a:prstGeom>
        </p:spPr>
      </p:pic>
      <p:pic>
        <p:nvPicPr>
          <p:cNvPr id="64" name="Graphic 63">
            <a:extLst>
              <a:ext uri="{FF2B5EF4-FFF2-40B4-BE49-F238E27FC236}">
                <a16:creationId xmlns:a16="http://schemas.microsoft.com/office/drawing/2014/main" id="{C0F25749-B063-4C16-AF54-FC93BF1860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10" name="Rectangle 9">
            <a:extLst>
              <a:ext uri="{FF2B5EF4-FFF2-40B4-BE49-F238E27FC236}">
                <a16:creationId xmlns:a16="http://schemas.microsoft.com/office/drawing/2014/main" id="{1C9011FB-BA04-40E9-9029-8BC12BA03B9F}"/>
              </a:ext>
            </a:extLst>
          </p:cNvPr>
          <p:cNvSpPr/>
          <p:nvPr/>
        </p:nvSpPr>
        <p:spPr>
          <a:xfrm>
            <a:off x="-2982345" y="939577"/>
            <a:ext cx="2608163" cy="3981135"/>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rtl="0">
              <a:spcBef>
                <a:spcPts val="0"/>
              </a:spcBef>
              <a:spcAft>
                <a:spcPts val="0"/>
              </a:spcAft>
            </a:pPr>
            <a:r>
              <a:rPr lang="es-CO" sz="1400" dirty="0">
                <a:effectLst/>
                <a:latin typeface="Red Hat Display" panose="02010503040201060303" pitchFamily="2" charset="0"/>
                <a:ea typeface="Calibri" panose="020F0502020204030204" pitchFamily="34" charset="0"/>
              </a:rPr>
              <a:t>Acceda al enlace de la cuadrícula de análisis de precios  aquí:</a:t>
            </a:r>
          </a:p>
          <a:p>
            <a:pPr lvl="0" algn="l" rtl="0">
              <a:defRPr/>
            </a:pPr>
            <a:r>
              <a:rPr lang="es-CO" sz="1400" dirty="0">
                <a:latin typeface="Red Hat Display" panose="02010503040201060303" pitchFamily="2" charset="0"/>
                <a:hlinkClick r:id="rId7"/>
              </a:rPr>
              <a:t>https://leverage.era.com/content/era/en/content/marketing/listing-acquisition.html</a:t>
            </a:r>
            <a:r>
              <a:rPr lang="es-CO" sz="1400" dirty="0">
                <a:latin typeface="Red Hat Display" panose="02010503040201060303" pitchFamily="2" charset="0"/>
              </a:rPr>
              <a:t> </a:t>
            </a:r>
          </a:p>
          <a:p>
            <a:pPr marR="0" lvl="0" algn="l" rtl="0">
              <a:spcBef>
                <a:spcPts val="0"/>
              </a:spcBef>
              <a:spcAft>
                <a:spcPts val="0"/>
              </a:spcAft>
            </a:pPr>
            <a:r>
              <a:rPr lang="es-CO" sz="1400" dirty="0">
                <a:latin typeface="Red Hat Display" panose="02010503040201060303" pitchFamily="2" charset="0"/>
                <a:ea typeface="Calibri" panose="020F0502020204030204" pitchFamily="34" charset="0"/>
              </a:rPr>
              <a:t>Luego seleccione red de análisis de precios en el menú desplegable, luego haga clic en descargar.</a:t>
            </a:r>
          </a:p>
          <a:p>
            <a:pPr marR="0" lvl="0" algn="l" rtl="0">
              <a:spcBef>
                <a:spcPts val="0"/>
              </a:spcBef>
              <a:spcAft>
                <a:spcPts val="0"/>
              </a:spcAft>
            </a:pPr>
            <a:endParaRPr lang="es-CO" sz="1400" dirty="0">
              <a:latin typeface="Red Hat Display" panose="02010503040201060303" pitchFamily="2" charset="0"/>
              <a:ea typeface="Calibri" panose="020F0502020204030204" pitchFamily="34" charset="0"/>
            </a:endParaRPr>
          </a:p>
          <a:p>
            <a:pPr marR="0" lvl="0" algn="l" rtl="0">
              <a:spcBef>
                <a:spcPts val="0"/>
              </a:spcBef>
              <a:spcAft>
                <a:spcPts val="0"/>
              </a:spcAft>
            </a:pPr>
            <a:r>
              <a:rPr lang="es-CO" sz="1400" dirty="0">
                <a:latin typeface="Red Hat Display" panose="02010503040201060303" pitchFamily="2" charset="0"/>
                <a:ea typeface="Calibri" panose="020F0502020204030204" pitchFamily="34" charset="0"/>
              </a:rPr>
              <a:t>Ingrese su información en el documento de Excel y copie y pegue la hoja de Excel en esta diapositiva</a:t>
            </a:r>
            <a:endParaRPr lang="es-CO" sz="1400" dirty="0">
              <a:effectLst/>
              <a:latin typeface="Red Hat Display" panose="02010503040201060303" pitchFamily="2" charset="0"/>
              <a:ea typeface="Calibri" panose="020F0502020204030204" pitchFamily="34" charset="0"/>
            </a:endParaRPr>
          </a:p>
          <a:p>
            <a:pPr marR="0" lvl="0" algn="l" rtl="0">
              <a:spcBef>
                <a:spcPts val="0"/>
              </a:spcBef>
              <a:spcAft>
                <a:spcPts val="0"/>
              </a:spcAft>
            </a:pPr>
            <a:endParaRPr lang="en-US" sz="1400" dirty="0">
              <a:effectLst/>
              <a:latin typeface="Calibri" panose="020F0502020204030204" pitchFamily="34" charset="0"/>
              <a:ea typeface="Calibri" panose="020F0502020204030204" pitchFamily="34" charset="0"/>
            </a:endParaRPr>
          </a:p>
        </p:txBody>
      </p:sp>
      <p:pic>
        <p:nvPicPr>
          <p:cNvPr id="6" name="Graphic 5">
            <a:extLst>
              <a:ext uri="{FF2B5EF4-FFF2-40B4-BE49-F238E27FC236}">
                <a16:creationId xmlns:a16="http://schemas.microsoft.com/office/drawing/2014/main" id="{CC6401C5-7054-4622-B4DF-07705BE44E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3" y="-2581"/>
            <a:ext cx="2675826" cy="2675826"/>
          </a:xfrm>
          <a:prstGeom prst="rect">
            <a:avLst/>
          </a:prstGeom>
        </p:spPr>
      </p:pic>
      <p:grpSp>
        <p:nvGrpSpPr>
          <p:cNvPr id="22" name="Group 21">
            <a:extLst>
              <a:ext uri="{FF2B5EF4-FFF2-40B4-BE49-F238E27FC236}">
                <a16:creationId xmlns:a16="http://schemas.microsoft.com/office/drawing/2014/main" id="{2777989B-3A8A-43FC-9945-3B7A5F633BD1}"/>
              </a:ext>
            </a:extLst>
          </p:cNvPr>
          <p:cNvGrpSpPr/>
          <p:nvPr/>
        </p:nvGrpSpPr>
        <p:grpSpPr>
          <a:xfrm>
            <a:off x="-17218" y="5015269"/>
            <a:ext cx="7372499" cy="2574739"/>
            <a:chOff x="-17218" y="5015269"/>
            <a:chExt cx="7372499" cy="2574739"/>
          </a:xfrm>
        </p:grpSpPr>
        <p:grpSp>
          <p:nvGrpSpPr>
            <p:cNvPr id="23" name="Group 22">
              <a:extLst>
                <a:ext uri="{FF2B5EF4-FFF2-40B4-BE49-F238E27FC236}">
                  <a16:creationId xmlns:a16="http://schemas.microsoft.com/office/drawing/2014/main" id="{34516CC2-2840-4E72-90F8-1A8119A0B5BE}"/>
                </a:ext>
              </a:extLst>
            </p:cNvPr>
            <p:cNvGrpSpPr/>
            <p:nvPr/>
          </p:nvGrpSpPr>
          <p:grpSpPr>
            <a:xfrm rot="16200000">
              <a:off x="5216591" y="5451318"/>
              <a:ext cx="1566784" cy="2710596"/>
              <a:chOff x="2094570" y="-841285"/>
              <a:chExt cx="2195137" cy="3797672"/>
            </a:xfrm>
          </p:grpSpPr>
          <p:grpSp>
            <p:nvGrpSpPr>
              <p:cNvPr id="47" name="Group 46">
                <a:extLst>
                  <a:ext uri="{FF2B5EF4-FFF2-40B4-BE49-F238E27FC236}">
                    <a16:creationId xmlns:a16="http://schemas.microsoft.com/office/drawing/2014/main" id="{448BA7F1-8CC9-455F-8694-7EC969F21610}"/>
                  </a:ext>
                </a:extLst>
              </p:cNvPr>
              <p:cNvGrpSpPr/>
              <p:nvPr/>
            </p:nvGrpSpPr>
            <p:grpSpPr>
              <a:xfrm>
                <a:off x="2094570" y="-841285"/>
                <a:ext cx="2195137" cy="3797672"/>
                <a:chOff x="2094570" y="-841285"/>
                <a:chExt cx="2195137" cy="3797672"/>
              </a:xfrm>
            </p:grpSpPr>
            <p:sp>
              <p:nvSpPr>
                <p:cNvPr id="49" name="Arc 48">
                  <a:extLst>
                    <a:ext uri="{FF2B5EF4-FFF2-40B4-BE49-F238E27FC236}">
                      <a16:creationId xmlns:a16="http://schemas.microsoft.com/office/drawing/2014/main" id="{FEDAA870-4722-4CC0-B8AC-0B105AC64371}"/>
                    </a:ext>
                  </a:extLst>
                </p:cNvPr>
                <p:cNvSpPr/>
                <p:nvPr/>
              </p:nvSpPr>
              <p:spPr>
                <a:xfrm>
                  <a:off x="2094570" y="-841285"/>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50" name="Straight Connector 49">
                  <a:extLst>
                    <a:ext uri="{FF2B5EF4-FFF2-40B4-BE49-F238E27FC236}">
                      <a16:creationId xmlns:a16="http://schemas.microsoft.com/office/drawing/2014/main" id="{06DD809D-DE8E-4DCF-B964-A017430CBC61}"/>
                    </a:ext>
                  </a:extLst>
                </p:cNvPr>
                <p:cNvCxnSpPr>
                  <a:cxnSpLocks/>
                </p:cNvCxnSpPr>
                <p:nvPr/>
              </p:nvCxnSpPr>
              <p:spPr>
                <a:xfrm rot="5400000" flipV="1">
                  <a:off x="2916027" y="1582706"/>
                  <a:ext cx="2747360" cy="1"/>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679AAC66-F219-45F9-A966-8FAFE53E30D0}"/>
                  </a:ext>
                </a:extLst>
              </p:cNvPr>
              <p:cNvCxnSpPr>
                <a:cxnSpLocks/>
                <a:stCxn id="49" idx="0"/>
              </p:cNvCxnSpPr>
              <p:nvPr/>
            </p:nvCxnSpPr>
            <p:spPr>
              <a:xfrm rot="5400000">
                <a:off x="3134852" y="-898567"/>
                <a:ext cx="2" cy="11456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ECB571C-0B2B-4F1F-B917-577918F15AA1}"/>
                </a:ext>
              </a:extLst>
            </p:cNvPr>
            <p:cNvGrpSpPr/>
            <p:nvPr/>
          </p:nvGrpSpPr>
          <p:grpSpPr>
            <a:xfrm>
              <a:off x="0" y="5454907"/>
              <a:ext cx="3581411" cy="2088123"/>
              <a:chOff x="524759" y="996740"/>
              <a:chExt cx="3764948" cy="2195134"/>
            </a:xfrm>
          </p:grpSpPr>
          <p:grpSp>
            <p:nvGrpSpPr>
              <p:cNvPr id="37" name="Group 36">
                <a:extLst>
                  <a:ext uri="{FF2B5EF4-FFF2-40B4-BE49-F238E27FC236}">
                    <a16:creationId xmlns:a16="http://schemas.microsoft.com/office/drawing/2014/main" id="{7D44B9F1-1204-408C-99D2-5B2E253334B6}"/>
                  </a:ext>
                </a:extLst>
              </p:cNvPr>
              <p:cNvGrpSpPr/>
              <p:nvPr/>
            </p:nvGrpSpPr>
            <p:grpSpPr>
              <a:xfrm>
                <a:off x="2094573" y="996740"/>
                <a:ext cx="2195134" cy="2195134"/>
                <a:chOff x="2094573" y="996740"/>
                <a:chExt cx="2195134" cy="2195134"/>
              </a:xfrm>
            </p:grpSpPr>
            <p:sp>
              <p:nvSpPr>
                <p:cNvPr id="45" name="Arc 44">
                  <a:extLst>
                    <a:ext uri="{FF2B5EF4-FFF2-40B4-BE49-F238E27FC236}">
                      <a16:creationId xmlns:a16="http://schemas.microsoft.com/office/drawing/2014/main" id="{CA85963F-2881-4E63-9E6A-87CA71A97037}"/>
                    </a:ext>
                  </a:extLst>
                </p:cNvPr>
                <p:cNvSpPr/>
                <p:nvPr/>
              </p:nvSpPr>
              <p:spPr>
                <a:xfrm>
                  <a:off x="2094573"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46" name="Straight Connector 45">
                  <a:extLst>
                    <a:ext uri="{FF2B5EF4-FFF2-40B4-BE49-F238E27FC236}">
                      <a16:creationId xmlns:a16="http://schemas.microsoft.com/office/drawing/2014/main" id="{BFDD61EB-C71A-4C0B-A38A-A153059422AC}"/>
                    </a:ext>
                  </a:extLst>
                </p:cNvPr>
                <p:cNvCxnSpPr>
                  <a:cxnSpLocks/>
                </p:cNvCxnSpPr>
                <p:nvPr/>
              </p:nvCxnSpPr>
              <p:spPr>
                <a:xfrm>
                  <a:off x="4289707" y="2090074"/>
                  <a:ext cx="0" cy="8213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3AC79812-126B-4B13-8120-48EADD047AAC}"/>
                  </a:ext>
                </a:extLst>
              </p:cNvPr>
              <p:cNvCxnSpPr>
                <a:cxnSpLocks/>
                <a:stCxn id="45" idx="0"/>
              </p:cNvCxnSpPr>
              <p:nvPr/>
            </p:nvCxnSpPr>
            <p:spPr>
              <a:xfrm flipH="1">
                <a:off x="524759" y="996740"/>
                <a:ext cx="2667381"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3F0C0B3-0C42-4DD4-82D1-A9632B2581C5}"/>
                  </a:ext>
                </a:extLst>
              </p:cNvPr>
              <p:cNvCxnSpPr>
                <a:cxnSpLocks/>
              </p:cNvCxnSpPr>
              <p:nvPr/>
            </p:nvCxnSpPr>
            <p:spPr>
              <a:xfrm flipH="1" flipV="1">
                <a:off x="4288061" y="2131142"/>
                <a:ext cx="1646" cy="34059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6DBD52B6-41F8-4C1E-8767-CE21BE02D741}"/>
                </a:ext>
              </a:extLst>
            </p:cNvPr>
            <p:cNvCxnSpPr>
              <a:cxnSpLocks/>
            </p:cNvCxnSpPr>
            <p:nvPr/>
          </p:nvCxnSpPr>
          <p:spPr>
            <a:xfrm>
              <a:off x="-17218" y="6489649"/>
              <a:ext cx="5547558" cy="31072"/>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635AD0-E864-4961-BE70-C5D4D873E809}"/>
                </a:ext>
              </a:extLst>
            </p:cNvPr>
            <p:cNvCxnSpPr>
              <a:cxnSpLocks/>
            </p:cNvCxnSpPr>
            <p:nvPr/>
          </p:nvCxnSpPr>
          <p:spPr>
            <a:xfrm>
              <a:off x="783780" y="5015269"/>
              <a:ext cx="11481" cy="182499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D74385-DF3D-4371-9E17-A42C4F521B1E}"/>
                </a:ext>
              </a:extLst>
            </p:cNvPr>
            <p:cNvCxnSpPr>
              <a:cxnSpLocks/>
            </p:cNvCxnSpPr>
            <p:nvPr/>
          </p:nvCxnSpPr>
          <p:spPr>
            <a:xfrm>
              <a:off x="301538" y="6023224"/>
              <a:ext cx="0" cy="83477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E5B509E-E205-4E53-8AE0-8BF8848B4273}"/>
              </a:ext>
            </a:extLst>
          </p:cNvPr>
          <p:cNvSpPr txBox="1">
            <a:spLocks/>
          </p:cNvSpPr>
          <p:nvPr/>
        </p:nvSpPr>
        <p:spPr>
          <a:xfrm>
            <a:off x="1567284" y="2336060"/>
            <a:ext cx="5106231" cy="1395968"/>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gn="l" rtl="0">
              <a:lnSpc>
                <a:spcPts val="4500"/>
              </a:lnSpc>
            </a:pPr>
            <a:r>
              <a:rPr lang="es-CO" b="0" dirty="0">
                <a:solidFill>
                  <a:srgbClr val="424244"/>
                </a:solidFill>
                <a:latin typeface="Red Hat Display"/>
              </a:rPr>
              <a:t>Cuadrícula de </a:t>
            </a:r>
            <a:br>
              <a:rPr lang="es-CO" b="0" dirty="0">
                <a:solidFill>
                  <a:srgbClr val="424244"/>
                </a:solidFill>
                <a:latin typeface="Red Hat Display"/>
              </a:rPr>
            </a:br>
            <a:r>
              <a:rPr lang="es-CO" b="0" dirty="0">
                <a:solidFill>
                  <a:srgbClr val="424244"/>
                </a:solidFill>
                <a:latin typeface="Red Hat Display"/>
              </a:rPr>
              <a:t>análisis de </a:t>
            </a:r>
            <a:r>
              <a:rPr lang="es-CO" dirty="0">
                <a:solidFill>
                  <a:srgbClr val="424244"/>
                </a:solidFill>
                <a:latin typeface="Red Hat Display"/>
              </a:rPr>
              <a:t>precios</a:t>
            </a:r>
            <a:endParaRPr lang="es-CO" dirty="0">
              <a:solidFill>
                <a:srgbClr val="424244"/>
              </a:solidFill>
            </a:endParaRPr>
          </a:p>
        </p:txBody>
      </p:sp>
      <p:pic>
        <p:nvPicPr>
          <p:cNvPr id="5" name="Picture 4">
            <a:extLst>
              <a:ext uri="{FF2B5EF4-FFF2-40B4-BE49-F238E27FC236}">
                <a16:creationId xmlns:a16="http://schemas.microsoft.com/office/drawing/2014/main" id="{6F9FC02F-AF78-41C6-BBD2-502FB580F1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829" y="5454907"/>
            <a:ext cx="3336671" cy="1195366"/>
          </a:xfrm>
          <a:prstGeom prst="rect">
            <a:avLst/>
          </a:prstGeom>
        </p:spPr>
      </p:pic>
    </p:spTree>
    <p:extLst>
      <p:ext uri="{BB962C8B-B14F-4D97-AF65-F5344CB8AC3E}">
        <p14:creationId xmlns:p14="http://schemas.microsoft.com/office/powerpoint/2010/main" val="42054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1A3BD6-7AC0-42EF-9C71-ECC6713D6CE6}"/>
              </a:ext>
            </a:extLst>
          </p:cNvPr>
          <p:cNvGrpSpPr/>
          <p:nvPr/>
        </p:nvGrpSpPr>
        <p:grpSpPr>
          <a:xfrm>
            <a:off x="-17218" y="5015269"/>
            <a:ext cx="7372499" cy="2574739"/>
            <a:chOff x="-17218" y="5015269"/>
            <a:chExt cx="7372499" cy="2574739"/>
          </a:xfrm>
        </p:grpSpPr>
        <p:grpSp>
          <p:nvGrpSpPr>
            <p:cNvPr id="46" name="Group 45">
              <a:extLst>
                <a:ext uri="{FF2B5EF4-FFF2-40B4-BE49-F238E27FC236}">
                  <a16:creationId xmlns:a16="http://schemas.microsoft.com/office/drawing/2014/main" id="{B4EBD081-C6D5-4019-AD5E-C101423FFBB6}"/>
                </a:ext>
              </a:extLst>
            </p:cNvPr>
            <p:cNvGrpSpPr/>
            <p:nvPr/>
          </p:nvGrpSpPr>
          <p:grpSpPr>
            <a:xfrm rot="16200000">
              <a:off x="5216591" y="5451318"/>
              <a:ext cx="1566784" cy="2710596"/>
              <a:chOff x="2094570" y="-841285"/>
              <a:chExt cx="2195137" cy="3797672"/>
            </a:xfrm>
          </p:grpSpPr>
          <p:grpSp>
            <p:nvGrpSpPr>
              <p:cNvPr id="56" name="Group 55">
                <a:extLst>
                  <a:ext uri="{FF2B5EF4-FFF2-40B4-BE49-F238E27FC236}">
                    <a16:creationId xmlns:a16="http://schemas.microsoft.com/office/drawing/2014/main" id="{EE4227B3-C104-4941-BEB7-F2381DEB185A}"/>
                  </a:ext>
                </a:extLst>
              </p:cNvPr>
              <p:cNvGrpSpPr/>
              <p:nvPr/>
            </p:nvGrpSpPr>
            <p:grpSpPr>
              <a:xfrm>
                <a:off x="2094570" y="-841285"/>
                <a:ext cx="2195137" cy="3797672"/>
                <a:chOff x="2094570" y="-841285"/>
                <a:chExt cx="2195137" cy="3797672"/>
              </a:xfrm>
            </p:grpSpPr>
            <p:sp>
              <p:nvSpPr>
                <p:cNvPr id="58" name="Arc 57">
                  <a:extLst>
                    <a:ext uri="{FF2B5EF4-FFF2-40B4-BE49-F238E27FC236}">
                      <a16:creationId xmlns:a16="http://schemas.microsoft.com/office/drawing/2014/main" id="{F5F41758-68B7-47E6-BC1D-EA9297F076FF}"/>
                    </a:ext>
                  </a:extLst>
                </p:cNvPr>
                <p:cNvSpPr/>
                <p:nvPr/>
              </p:nvSpPr>
              <p:spPr>
                <a:xfrm>
                  <a:off x="2094570" y="-841285"/>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59" name="Straight Connector 58">
                  <a:extLst>
                    <a:ext uri="{FF2B5EF4-FFF2-40B4-BE49-F238E27FC236}">
                      <a16:creationId xmlns:a16="http://schemas.microsoft.com/office/drawing/2014/main" id="{9A8D62A1-5BC7-41A2-888F-81F1B8D870A8}"/>
                    </a:ext>
                  </a:extLst>
                </p:cNvPr>
                <p:cNvCxnSpPr>
                  <a:cxnSpLocks/>
                </p:cNvCxnSpPr>
                <p:nvPr/>
              </p:nvCxnSpPr>
              <p:spPr>
                <a:xfrm rot="5400000" flipV="1">
                  <a:off x="2916027" y="1582706"/>
                  <a:ext cx="2747360" cy="1"/>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77B1B9C5-DAB8-4F63-9787-7CA9D5C927B7}"/>
                  </a:ext>
                </a:extLst>
              </p:cNvPr>
              <p:cNvCxnSpPr>
                <a:cxnSpLocks/>
                <a:stCxn id="58" idx="0"/>
              </p:cNvCxnSpPr>
              <p:nvPr/>
            </p:nvCxnSpPr>
            <p:spPr>
              <a:xfrm rot="5400000">
                <a:off x="3134852" y="-898567"/>
                <a:ext cx="2" cy="11456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8F01B34-5F52-4CD0-9CCF-783F14D06FF1}"/>
                </a:ext>
              </a:extLst>
            </p:cNvPr>
            <p:cNvGrpSpPr/>
            <p:nvPr/>
          </p:nvGrpSpPr>
          <p:grpSpPr>
            <a:xfrm>
              <a:off x="0" y="5454907"/>
              <a:ext cx="3581411" cy="2088123"/>
              <a:chOff x="524759" y="996740"/>
              <a:chExt cx="3764948" cy="2195134"/>
            </a:xfrm>
          </p:grpSpPr>
          <p:grpSp>
            <p:nvGrpSpPr>
              <p:cNvPr id="51" name="Group 50">
                <a:extLst>
                  <a:ext uri="{FF2B5EF4-FFF2-40B4-BE49-F238E27FC236}">
                    <a16:creationId xmlns:a16="http://schemas.microsoft.com/office/drawing/2014/main" id="{46029D0E-202D-436F-A01A-A7A5FF44CBB6}"/>
                  </a:ext>
                </a:extLst>
              </p:cNvPr>
              <p:cNvGrpSpPr/>
              <p:nvPr/>
            </p:nvGrpSpPr>
            <p:grpSpPr>
              <a:xfrm>
                <a:off x="2094573" y="996740"/>
                <a:ext cx="2195134" cy="2195134"/>
                <a:chOff x="2094573" y="996740"/>
                <a:chExt cx="2195134" cy="2195134"/>
              </a:xfrm>
            </p:grpSpPr>
            <p:sp>
              <p:nvSpPr>
                <p:cNvPr id="54" name="Arc 53">
                  <a:extLst>
                    <a:ext uri="{FF2B5EF4-FFF2-40B4-BE49-F238E27FC236}">
                      <a16:creationId xmlns:a16="http://schemas.microsoft.com/office/drawing/2014/main" id="{BFEE340A-B7F7-45EB-9067-09D139E89531}"/>
                    </a:ext>
                  </a:extLst>
                </p:cNvPr>
                <p:cNvSpPr/>
                <p:nvPr/>
              </p:nvSpPr>
              <p:spPr>
                <a:xfrm>
                  <a:off x="2094573"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55" name="Straight Connector 54">
                  <a:extLst>
                    <a:ext uri="{FF2B5EF4-FFF2-40B4-BE49-F238E27FC236}">
                      <a16:creationId xmlns:a16="http://schemas.microsoft.com/office/drawing/2014/main" id="{345AE236-A6F8-48F4-B137-ABEACA643772}"/>
                    </a:ext>
                  </a:extLst>
                </p:cNvPr>
                <p:cNvCxnSpPr>
                  <a:cxnSpLocks/>
                </p:cNvCxnSpPr>
                <p:nvPr/>
              </p:nvCxnSpPr>
              <p:spPr>
                <a:xfrm>
                  <a:off x="4289707" y="2090074"/>
                  <a:ext cx="0" cy="8213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FB4EF011-C8ED-4E1D-86FD-6F4A73B5D870}"/>
                  </a:ext>
                </a:extLst>
              </p:cNvPr>
              <p:cNvCxnSpPr>
                <a:cxnSpLocks/>
                <a:stCxn id="54" idx="0"/>
              </p:cNvCxnSpPr>
              <p:nvPr/>
            </p:nvCxnSpPr>
            <p:spPr>
              <a:xfrm flipH="1">
                <a:off x="524759" y="996740"/>
                <a:ext cx="2667381"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BE1E912-09A7-4CD5-861C-C2FC953DABE2}"/>
                  </a:ext>
                </a:extLst>
              </p:cNvPr>
              <p:cNvCxnSpPr>
                <a:cxnSpLocks/>
              </p:cNvCxnSpPr>
              <p:nvPr/>
            </p:nvCxnSpPr>
            <p:spPr>
              <a:xfrm flipH="1" flipV="1">
                <a:off x="4288061" y="2131142"/>
                <a:ext cx="1646" cy="34059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39FAA056-C75B-4DD0-B6F4-B13067B13EEF}"/>
                </a:ext>
              </a:extLst>
            </p:cNvPr>
            <p:cNvCxnSpPr>
              <a:cxnSpLocks/>
            </p:cNvCxnSpPr>
            <p:nvPr/>
          </p:nvCxnSpPr>
          <p:spPr>
            <a:xfrm>
              <a:off x="-17218" y="6489649"/>
              <a:ext cx="5547558" cy="31072"/>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72065D6-1869-4278-B499-E814676EDB8E}"/>
                </a:ext>
              </a:extLst>
            </p:cNvPr>
            <p:cNvCxnSpPr>
              <a:cxnSpLocks/>
            </p:cNvCxnSpPr>
            <p:nvPr/>
          </p:nvCxnSpPr>
          <p:spPr>
            <a:xfrm>
              <a:off x="783780" y="5015269"/>
              <a:ext cx="11481" cy="182499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A4B2298-81E5-421F-947B-AC42D653D7A9}"/>
                </a:ext>
              </a:extLst>
            </p:cNvPr>
            <p:cNvCxnSpPr>
              <a:cxnSpLocks/>
            </p:cNvCxnSpPr>
            <p:nvPr/>
          </p:nvCxnSpPr>
          <p:spPr>
            <a:xfrm>
              <a:off x="301538" y="6023224"/>
              <a:ext cx="0" cy="83477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 name="Graphic 1">
            <a:extLst>
              <a:ext uri="{FF2B5EF4-FFF2-40B4-BE49-F238E27FC236}">
                <a16:creationId xmlns:a16="http://schemas.microsoft.com/office/drawing/2014/main" id="{FE769965-1910-40F7-B0B0-7FAEA5F394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7126" y="2393126"/>
            <a:ext cx="4464874" cy="4464874"/>
          </a:xfrm>
          <a:prstGeom prst="rect">
            <a:avLst/>
          </a:prstGeom>
        </p:spPr>
      </p:pic>
      <p:pic>
        <p:nvPicPr>
          <p:cNvPr id="64" name="Graphic 63">
            <a:extLst>
              <a:ext uri="{FF2B5EF4-FFF2-40B4-BE49-F238E27FC236}">
                <a16:creationId xmlns:a16="http://schemas.microsoft.com/office/drawing/2014/main" id="{C0F25749-B063-4C16-AF54-FC93BF1860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7" name="Title 1">
            <a:extLst>
              <a:ext uri="{FF2B5EF4-FFF2-40B4-BE49-F238E27FC236}">
                <a16:creationId xmlns:a16="http://schemas.microsoft.com/office/drawing/2014/main" id="{F5D463E3-C6BA-4756-9981-1E932FCCBA3F}"/>
              </a:ext>
            </a:extLst>
          </p:cNvPr>
          <p:cNvSpPr txBox="1">
            <a:spLocks/>
          </p:cNvSpPr>
          <p:nvPr/>
        </p:nvSpPr>
        <p:spPr>
          <a:xfrm>
            <a:off x="1567284" y="2336060"/>
            <a:ext cx="5106231" cy="1395968"/>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gn="l" rtl="0">
              <a:lnSpc>
                <a:spcPts val="4500"/>
              </a:lnSpc>
            </a:pPr>
            <a:r>
              <a:rPr lang="es-CO" b="0" dirty="0">
                <a:solidFill>
                  <a:srgbClr val="424244"/>
                </a:solidFill>
                <a:latin typeface="Red Hat Display"/>
              </a:rPr>
              <a:t>Calculadora de la tasa de </a:t>
            </a:r>
            <a:r>
              <a:rPr lang="es-CO" dirty="0">
                <a:solidFill>
                  <a:srgbClr val="424244"/>
                </a:solidFill>
                <a:latin typeface="Red Hat Display"/>
              </a:rPr>
              <a:t>absorción</a:t>
            </a:r>
            <a:endParaRPr lang="es-CO" dirty="0">
              <a:solidFill>
                <a:srgbClr val="424244"/>
              </a:solidFill>
            </a:endParaRPr>
          </a:p>
        </p:txBody>
      </p:sp>
      <p:pic>
        <p:nvPicPr>
          <p:cNvPr id="8" name="Graphic 7">
            <a:extLst>
              <a:ext uri="{FF2B5EF4-FFF2-40B4-BE49-F238E27FC236}">
                <a16:creationId xmlns:a16="http://schemas.microsoft.com/office/drawing/2014/main" id="{E40605C2-FB88-40B7-8679-1BB33D5CE5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 y="-2581"/>
            <a:ext cx="2675826" cy="2675826"/>
          </a:xfrm>
          <a:prstGeom prst="rect">
            <a:avLst/>
          </a:prstGeom>
        </p:spPr>
      </p:pic>
      <p:sp>
        <p:nvSpPr>
          <p:cNvPr id="9" name="Rectangle 8">
            <a:extLst>
              <a:ext uri="{FF2B5EF4-FFF2-40B4-BE49-F238E27FC236}">
                <a16:creationId xmlns:a16="http://schemas.microsoft.com/office/drawing/2014/main" id="{121C2A24-C682-444D-BD6F-3AE54DE26A3A}"/>
              </a:ext>
            </a:extLst>
          </p:cNvPr>
          <p:cNvSpPr/>
          <p:nvPr/>
        </p:nvSpPr>
        <p:spPr>
          <a:xfrm>
            <a:off x="-2982345" y="939577"/>
            <a:ext cx="2608163" cy="3981135"/>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rtl="0">
              <a:spcBef>
                <a:spcPts val="0"/>
              </a:spcBef>
              <a:spcAft>
                <a:spcPts val="0"/>
              </a:spcAft>
            </a:pPr>
            <a:r>
              <a:rPr lang="es-CO" sz="1400" dirty="0">
                <a:effectLst/>
                <a:latin typeface="Red Hat Display" panose="02010503040201060303" pitchFamily="2" charset="0"/>
                <a:ea typeface="Calibri" panose="020F0502020204030204" pitchFamily="34" charset="0"/>
              </a:rPr>
              <a:t>Acceda al enlace de la cuadrícula de análisis de precios  aquí:</a:t>
            </a:r>
          </a:p>
          <a:p>
            <a:pPr lvl="0" algn="l" rtl="0">
              <a:defRPr/>
            </a:pPr>
            <a:r>
              <a:rPr lang="es-CO" sz="1400" dirty="0">
                <a:latin typeface="Red Hat Display" panose="02010503040201060303" pitchFamily="2" charset="0"/>
                <a:hlinkClick r:id="rId9"/>
              </a:rPr>
              <a:t>https://leverage.era.com/content/era/en/content/marketing/listing-acquisition.html</a:t>
            </a:r>
            <a:r>
              <a:rPr lang="es-CO" sz="1400" dirty="0">
                <a:latin typeface="Red Hat Display" panose="02010503040201060303" pitchFamily="2" charset="0"/>
              </a:rPr>
              <a:t> </a:t>
            </a:r>
          </a:p>
          <a:p>
            <a:pPr marR="0" lvl="0" algn="l" rtl="0">
              <a:spcBef>
                <a:spcPts val="0"/>
              </a:spcBef>
              <a:spcAft>
                <a:spcPts val="0"/>
              </a:spcAft>
            </a:pPr>
            <a:r>
              <a:rPr lang="es-CO" sz="1400" dirty="0">
                <a:latin typeface="Red Hat Display" panose="02010503040201060303" pitchFamily="2" charset="0"/>
                <a:ea typeface="Calibri" panose="020F0502020204030204" pitchFamily="34" charset="0"/>
              </a:rPr>
              <a:t>Luego seleccione Calculadora de tasa de absorción en el menú desplegable, luego haga clic en descargar.</a:t>
            </a:r>
          </a:p>
          <a:p>
            <a:pPr algn="l" rtl="0"/>
            <a:endParaRPr lang="es-CO" sz="1400" dirty="0">
              <a:latin typeface="Red Hat Display" panose="02010503040201060303" pitchFamily="2" charset="0"/>
              <a:ea typeface="Calibri" panose="020F0502020204030204" pitchFamily="34" charset="0"/>
            </a:endParaRPr>
          </a:p>
          <a:p>
            <a:pPr marR="0" lvl="0" algn="l" rtl="0">
              <a:spcBef>
                <a:spcPts val="0"/>
              </a:spcBef>
              <a:spcAft>
                <a:spcPts val="0"/>
              </a:spcAft>
            </a:pPr>
            <a:r>
              <a:rPr lang="es-CO" sz="1400" dirty="0">
                <a:latin typeface="Red Hat Display" panose="02010503040201060303" pitchFamily="2" charset="0"/>
                <a:ea typeface="Calibri" panose="020F0502020204030204" pitchFamily="34" charset="0"/>
              </a:rPr>
              <a:t>Ingrese su información en el documento de Excel y copie y pegue la hoja de Excel en esta diapositiva</a:t>
            </a:r>
            <a:endParaRPr lang="es-CO" sz="1400" dirty="0">
              <a:effectLst/>
              <a:latin typeface="Red Hat Display" panose="02010503040201060303" pitchFamily="2" charset="0"/>
              <a:ea typeface="Calibri" panose="020F0502020204030204" pitchFamily="34" charset="0"/>
            </a:endParaRPr>
          </a:p>
          <a:p>
            <a:pPr marR="0" lvl="0" algn="l" rtl="0">
              <a:spcBef>
                <a:spcPts val="0"/>
              </a:spcBef>
              <a:spcAft>
                <a:spcPts val="0"/>
              </a:spcAft>
            </a:pPr>
            <a:endParaRPr lang="en-US" sz="1400" dirty="0">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153BB6DB-9E7C-4D78-BF29-4C5BA45A8C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829" y="5454907"/>
            <a:ext cx="3336671" cy="1195366"/>
          </a:xfrm>
          <a:prstGeom prst="rect">
            <a:avLst/>
          </a:prstGeom>
        </p:spPr>
      </p:pic>
    </p:spTree>
    <p:extLst>
      <p:ext uri="{BB962C8B-B14F-4D97-AF65-F5344CB8AC3E}">
        <p14:creationId xmlns:p14="http://schemas.microsoft.com/office/powerpoint/2010/main" val="123495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5" y="498575"/>
            <a:ext cx="1030735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Condiciones de mercado: </a:t>
            </a:r>
            <a:b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br>
            <a:r>
              <a:rPr lang="es-CO" sz="4400" b="0" dirty="0">
                <a:solidFill>
                  <a:srgbClr val="424244"/>
                </a:solidFill>
                <a:latin typeface="Red Hat Display" panose="02010503040201060303" pitchFamily="2" charset="77"/>
              </a:rPr>
              <a:t>precio de ventas promedio</a:t>
            </a:r>
            <a:endParaRPr kumimoji="0" lang="es-CO"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pic>
        <p:nvPicPr>
          <p:cNvPr id="64" name="Graphic 63">
            <a:extLst>
              <a:ext uri="{FF2B5EF4-FFF2-40B4-BE49-F238E27FC236}">
                <a16:creationId xmlns:a16="http://schemas.microsoft.com/office/drawing/2014/main" id="{C0F25749-B063-4C16-AF54-FC93BF1860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8" name="TextBox 7">
            <a:extLst>
              <a:ext uri="{FF2B5EF4-FFF2-40B4-BE49-F238E27FC236}">
                <a16:creationId xmlns:a16="http://schemas.microsoft.com/office/drawing/2014/main" id="{F33B83CD-56AF-4233-99A7-585F261CF750}"/>
              </a:ext>
            </a:extLst>
          </p:cNvPr>
          <p:cNvSpPr txBox="1"/>
          <p:nvPr/>
        </p:nvSpPr>
        <p:spPr>
          <a:xfrm>
            <a:off x="2478651" y="2170894"/>
            <a:ext cx="1215879" cy="3893053"/>
          </a:xfrm>
          <a:prstGeom prst="rect">
            <a:avLst/>
          </a:prstGeom>
          <a:noFill/>
        </p:spPr>
        <p:txBody>
          <a:bodyPr wrap="square">
            <a:spAutoFit/>
          </a:bodyPr>
          <a:lstStyle/>
          <a:p>
            <a:pPr algn="r">
              <a:lnSpc>
                <a:spcPts val="3000"/>
              </a:lnSpc>
            </a:pPr>
            <a:r>
              <a:rPr lang="en-US" sz="1400" b="1" dirty="0">
                <a:solidFill>
                  <a:schemeClr val="tx1">
                    <a:lumMod val="50000"/>
                  </a:schemeClr>
                </a:solidFill>
                <a:latin typeface="Red Hat Display" panose="020B0604020202020204" charset="0"/>
              </a:rPr>
              <a:t>$400,000</a:t>
            </a:r>
          </a:p>
          <a:p>
            <a:pPr algn="r">
              <a:lnSpc>
                <a:spcPts val="3000"/>
              </a:lnSpc>
            </a:pPr>
            <a:r>
              <a:rPr lang="en-US" sz="1400" b="1" dirty="0">
                <a:solidFill>
                  <a:schemeClr val="tx1">
                    <a:lumMod val="50000"/>
                  </a:schemeClr>
                </a:solidFill>
                <a:latin typeface="Red Hat Display" panose="020B0604020202020204" charset="0"/>
              </a:rPr>
              <a:t>$350,000</a:t>
            </a:r>
          </a:p>
          <a:p>
            <a:pPr algn="r">
              <a:lnSpc>
                <a:spcPts val="3000"/>
              </a:lnSpc>
            </a:pPr>
            <a:r>
              <a:rPr lang="en-US" sz="1400" b="1" dirty="0">
                <a:solidFill>
                  <a:schemeClr val="tx1">
                    <a:lumMod val="50000"/>
                  </a:schemeClr>
                </a:solidFill>
                <a:latin typeface="Red Hat Display" panose="020B0604020202020204" charset="0"/>
              </a:rPr>
              <a:t>$300,000</a:t>
            </a:r>
          </a:p>
          <a:p>
            <a:pPr algn="r">
              <a:lnSpc>
                <a:spcPts val="3000"/>
              </a:lnSpc>
            </a:pPr>
            <a:r>
              <a:rPr lang="en-US" sz="1400" b="1" dirty="0">
                <a:solidFill>
                  <a:schemeClr val="tx1">
                    <a:lumMod val="50000"/>
                  </a:schemeClr>
                </a:solidFill>
                <a:latin typeface="Red Hat Display" panose="020B0604020202020204" charset="0"/>
              </a:rPr>
              <a:t>$250,000</a:t>
            </a:r>
          </a:p>
          <a:p>
            <a:pPr algn="r">
              <a:lnSpc>
                <a:spcPts val="3000"/>
              </a:lnSpc>
            </a:pPr>
            <a:r>
              <a:rPr lang="en-US" sz="1400" b="1" dirty="0">
                <a:solidFill>
                  <a:schemeClr val="tx1">
                    <a:lumMod val="50000"/>
                  </a:schemeClr>
                </a:solidFill>
                <a:latin typeface="Red Hat Display" panose="020B0604020202020204" charset="0"/>
              </a:rPr>
              <a:t>$200,000</a:t>
            </a:r>
          </a:p>
          <a:p>
            <a:pPr algn="r">
              <a:lnSpc>
                <a:spcPts val="3000"/>
              </a:lnSpc>
            </a:pPr>
            <a:r>
              <a:rPr lang="en-US" sz="1400" b="1" dirty="0">
                <a:solidFill>
                  <a:schemeClr val="tx1">
                    <a:lumMod val="50000"/>
                  </a:schemeClr>
                </a:solidFill>
                <a:latin typeface="Red Hat Display" panose="020B0604020202020204" charset="0"/>
              </a:rPr>
              <a:t>$150,000</a:t>
            </a:r>
          </a:p>
          <a:p>
            <a:pPr algn="r">
              <a:lnSpc>
                <a:spcPts val="3000"/>
              </a:lnSpc>
            </a:pPr>
            <a:r>
              <a:rPr lang="en-US" sz="1400" b="1" dirty="0">
                <a:solidFill>
                  <a:schemeClr val="tx1">
                    <a:lumMod val="50000"/>
                  </a:schemeClr>
                </a:solidFill>
                <a:latin typeface="Red Hat Display" panose="020B0604020202020204" charset="0"/>
              </a:rPr>
              <a:t>$100,000</a:t>
            </a:r>
          </a:p>
          <a:p>
            <a:pPr algn="r">
              <a:lnSpc>
                <a:spcPts val="3000"/>
              </a:lnSpc>
            </a:pPr>
            <a:r>
              <a:rPr lang="en-US" sz="1400" b="1" dirty="0">
                <a:solidFill>
                  <a:schemeClr val="tx1">
                    <a:lumMod val="50000"/>
                  </a:schemeClr>
                </a:solidFill>
                <a:latin typeface="Red Hat Display" panose="020B0604020202020204" charset="0"/>
              </a:rPr>
              <a:t>$50,000</a:t>
            </a:r>
          </a:p>
          <a:p>
            <a:pPr algn="r">
              <a:lnSpc>
                <a:spcPts val="3000"/>
              </a:lnSpc>
            </a:pPr>
            <a:r>
              <a:rPr lang="en-US" sz="1400" b="1" dirty="0">
                <a:solidFill>
                  <a:schemeClr val="tx1">
                    <a:lumMod val="50000"/>
                  </a:schemeClr>
                </a:solidFill>
                <a:latin typeface="Red Hat Display" panose="020B0604020202020204" charset="0"/>
              </a:rPr>
              <a:t>$0</a:t>
            </a:r>
          </a:p>
          <a:p>
            <a:pPr algn="l" rtl="0">
              <a:lnSpc>
                <a:spcPts val="3000"/>
              </a:lnSpc>
            </a:pPr>
            <a:endParaRPr lang="en-US" sz="1400" b="1" dirty="0">
              <a:solidFill>
                <a:srgbClr val="424244"/>
              </a:solidFill>
              <a:latin typeface="Red Hat Display" panose="020B0604020202020204" charset="0"/>
            </a:endParaRPr>
          </a:p>
        </p:txBody>
      </p:sp>
      <p:sp>
        <p:nvSpPr>
          <p:cNvPr id="9" name="Rectangle 8">
            <a:extLst>
              <a:ext uri="{FF2B5EF4-FFF2-40B4-BE49-F238E27FC236}">
                <a16:creationId xmlns:a16="http://schemas.microsoft.com/office/drawing/2014/main" id="{967D5491-EAD9-4641-87BA-773D0C568267}"/>
              </a:ext>
            </a:extLst>
          </p:cNvPr>
          <p:cNvSpPr/>
          <p:nvPr/>
        </p:nvSpPr>
        <p:spPr>
          <a:xfrm rot="16200000">
            <a:off x="3848642" y="3825450"/>
            <a:ext cx="1899078" cy="16526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aseline="-25000" dirty="0">
              <a:latin typeface="Red Hat Display" panose="02010503040201060303" pitchFamily="2" charset="0"/>
            </a:endParaRPr>
          </a:p>
        </p:txBody>
      </p:sp>
      <p:sp>
        <p:nvSpPr>
          <p:cNvPr id="21" name="Rectangle 20">
            <a:extLst>
              <a:ext uri="{FF2B5EF4-FFF2-40B4-BE49-F238E27FC236}">
                <a16:creationId xmlns:a16="http://schemas.microsoft.com/office/drawing/2014/main" id="{4A59C50B-B554-447D-B87E-7DF251852435}"/>
              </a:ext>
            </a:extLst>
          </p:cNvPr>
          <p:cNvSpPr/>
          <p:nvPr/>
        </p:nvSpPr>
        <p:spPr>
          <a:xfrm rot="16200000">
            <a:off x="5731462" y="3327890"/>
            <a:ext cx="2894194" cy="16526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aseline="-25000" dirty="0">
              <a:latin typeface="Red Hat Display" panose="02010503040201060303" pitchFamily="2" charset="0"/>
            </a:endParaRPr>
          </a:p>
        </p:txBody>
      </p:sp>
      <p:sp>
        <p:nvSpPr>
          <p:cNvPr id="31" name="TextBox 30">
            <a:extLst>
              <a:ext uri="{FF2B5EF4-FFF2-40B4-BE49-F238E27FC236}">
                <a16:creationId xmlns:a16="http://schemas.microsoft.com/office/drawing/2014/main" id="{35332FE7-615B-45A5-861E-4225BC283C9C}"/>
              </a:ext>
            </a:extLst>
          </p:cNvPr>
          <p:cNvSpPr txBox="1"/>
          <p:nvPr/>
        </p:nvSpPr>
        <p:spPr>
          <a:xfrm>
            <a:off x="6134339" y="5760088"/>
            <a:ext cx="2113550" cy="296813"/>
          </a:xfrm>
          <a:prstGeom prst="rect">
            <a:avLst/>
          </a:prstGeom>
          <a:noFill/>
        </p:spPr>
        <p:txBody>
          <a:bodyPr wrap="square">
            <a:spAutoFit/>
          </a:bodyPr>
          <a:lstStyle/>
          <a:p>
            <a:pPr algn="ctr" rtl="0">
              <a:lnSpc>
                <a:spcPct val="80000"/>
              </a:lnSpc>
            </a:pPr>
            <a:r>
              <a:rPr lang="en-US" sz="1600" b="1" dirty="0">
                <a:solidFill>
                  <a:srgbClr val="424244"/>
                </a:solidFill>
                <a:latin typeface="Red Hat Display" panose="020B0604020202020204" charset="0"/>
              </a:rPr>
              <a:t>Su vecindario</a:t>
            </a:r>
          </a:p>
        </p:txBody>
      </p:sp>
      <p:sp>
        <p:nvSpPr>
          <p:cNvPr id="32" name="TextBox 31">
            <a:extLst>
              <a:ext uri="{FF2B5EF4-FFF2-40B4-BE49-F238E27FC236}">
                <a16:creationId xmlns:a16="http://schemas.microsoft.com/office/drawing/2014/main" id="{188C61FE-5F3B-47C2-9129-687FEE3FC4E8}"/>
              </a:ext>
            </a:extLst>
          </p:cNvPr>
          <p:cNvSpPr txBox="1"/>
          <p:nvPr/>
        </p:nvSpPr>
        <p:spPr>
          <a:xfrm>
            <a:off x="3810616" y="5772268"/>
            <a:ext cx="2023256" cy="296813"/>
          </a:xfrm>
          <a:prstGeom prst="rect">
            <a:avLst/>
          </a:prstGeom>
          <a:noFill/>
        </p:spPr>
        <p:txBody>
          <a:bodyPr wrap="square">
            <a:spAutoFit/>
          </a:bodyPr>
          <a:lstStyle/>
          <a:p>
            <a:pPr algn="ctr" rtl="0">
              <a:lnSpc>
                <a:spcPct val="80000"/>
              </a:lnSpc>
            </a:pPr>
            <a:r>
              <a:rPr lang="en-US" sz="1600" b="1" dirty="0">
                <a:solidFill>
                  <a:srgbClr val="424244"/>
                </a:solidFill>
                <a:latin typeface="Red Hat Display" panose="020B0604020202020204" charset="0"/>
              </a:rPr>
              <a:t>Condiciones de mercado</a:t>
            </a:r>
          </a:p>
        </p:txBody>
      </p:sp>
      <p:grpSp>
        <p:nvGrpSpPr>
          <p:cNvPr id="2" name="Group 1">
            <a:extLst>
              <a:ext uri="{FF2B5EF4-FFF2-40B4-BE49-F238E27FC236}">
                <a16:creationId xmlns:a16="http://schemas.microsoft.com/office/drawing/2014/main" id="{2C9C448D-D8B8-46F2-B72E-F72BB8C86DEE}"/>
              </a:ext>
            </a:extLst>
          </p:cNvPr>
          <p:cNvGrpSpPr/>
          <p:nvPr/>
        </p:nvGrpSpPr>
        <p:grpSpPr>
          <a:xfrm>
            <a:off x="9043416" y="4077648"/>
            <a:ext cx="3157614" cy="3512825"/>
            <a:chOff x="9043416" y="4077648"/>
            <a:chExt cx="3157614" cy="3512825"/>
          </a:xfrm>
        </p:grpSpPr>
        <p:grpSp>
          <p:nvGrpSpPr>
            <p:cNvPr id="34" name="Group 33">
              <a:extLst>
                <a:ext uri="{FF2B5EF4-FFF2-40B4-BE49-F238E27FC236}">
                  <a16:creationId xmlns:a16="http://schemas.microsoft.com/office/drawing/2014/main" id="{8BD5EAB7-0FE8-4DD4-B42C-57A3EA085474}"/>
                </a:ext>
              </a:extLst>
            </p:cNvPr>
            <p:cNvGrpSpPr/>
            <p:nvPr/>
          </p:nvGrpSpPr>
          <p:grpSpPr>
            <a:xfrm flipH="1">
              <a:off x="9693027" y="5502350"/>
              <a:ext cx="2508003" cy="2088123"/>
              <a:chOff x="1679007" y="996740"/>
              <a:chExt cx="2610700" cy="2195134"/>
            </a:xfrm>
          </p:grpSpPr>
          <p:grpSp>
            <p:nvGrpSpPr>
              <p:cNvPr id="40" name="Group 39">
                <a:extLst>
                  <a:ext uri="{FF2B5EF4-FFF2-40B4-BE49-F238E27FC236}">
                    <a16:creationId xmlns:a16="http://schemas.microsoft.com/office/drawing/2014/main" id="{3039774D-2DEC-4DEA-9700-9349A0083F5E}"/>
                  </a:ext>
                </a:extLst>
              </p:cNvPr>
              <p:cNvGrpSpPr/>
              <p:nvPr/>
            </p:nvGrpSpPr>
            <p:grpSpPr>
              <a:xfrm>
                <a:off x="2094573" y="996740"/>
                <a:ext cx="2195134" cy="2195134"/>
                <a:chOff x="2094573" y="996740"/>
                <a:chExt cx="2195134" cy="2195134"/>
              </a:xfrm>
            </p:grpSpPr>
            <p:sp>
              <p:nvSpPr>
                <p:cNvPr id="42" name="Arc 41">
                  <a:extLst>
                    <a:ext uri="{FF2B5EF4-FFF2-40B4-BE49-F238E27FC236}">
                      <a16:creationId xmlns:a16="http://schemas.microsoft.com/office/drawing/2014/main" id="{26488927-8E2B-4400-8AB8-48AED4F735F9}"/>
                    </a:ext>
                  </a:extLst>
                </p:cNvPr>
                <p:cNvSpPr/>
                <p:nvPr/>
              </p:nvSpPr>
              <p:spPr>
                <a:xfrm>
                  <a:off x="2094573"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43" name="Straight Connector 42">
                  <a:extLst>
                    <a:ext uri="{FF2B5EF4-FFF2-40B4-BE49-F238E27FC236}">
                      <a16:creationId xmlns:a16="http://schemas.microsoft.com/office/drawing/2014/main" id="{004C167C-44BC-429E-A287-164A5F69FF18}"/>
                    </a:ext>
                  </a:extLst>
                </p:cNvPr>
                <p:cNvCxnSpPr>
                  <a:cxnSpLocks/>
                </p:cNvCxnSpPr>
                <p:nvPr/>
              </p:nvCxnSpPr>
              <p:spPr>
                <a:xfrm rot="10800000" flipH="1" flipV="1">
                  <a:off x="4289706" y="2090074"/>
                  <a:ext cx="1" cy="340213"/>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1F452607-3F1E-40F1-9323-92D0929D788D}"/>
                  </a:ext>
                </a:extLst>
              </p:cNvPr>
              <p:cNvCxnSpPr>
                <a:cxnSpLocks/>
                <a:stCxn id="42" idx="0"/>
              </p:cNvCxnSpPr>
              <p:nvPr/>
            </p:nvCxnSpPr>
            <p:spPr>
              <a:xfrm rot="10800000">
                <a:off x="1679007" y="996740"/>
                <a:ext cx="1513133"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DDC174D6-B36B-49A3-8CAC-524D72C0B306}"/>
                </a:ext>
              </a:extLst>
            </p:cNvPr>
            <p:cNvCxnSpPr>
              <a:cxnSpLocks/>
            </p:cNvCxnSpPr>
            <p:nvPr/>
          </p:nvCxnSpPr>
          <p:spPr>
            <a:xfrm rot="10800000" flipH="1" flipV="1">
              <a:off x="10967903" y="4873515"/>
              <a:ext cx="0" cy="199249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6A4E1A-8366-4226-BD97-FDAA5B6CC79C}"/>
                </a:ext>
              </a:extLst>
            </p:cNvPr>
            <p:cNvCxnSpPr>
              <a:cxnSpLocks/>
            </p:cNvCxnSpPr>
            <p:nvPr/>
          </p:nvCxnSpPr>
          <p:spPr>
            <a:xfrm rot="10800000" flipH="1">
              <a:off x="9043416" y="6049061"/>
              <a:ext cx="3157614" cy="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C666390-6474-4637-A6EC-96A3203286D5}"/>
                </a:ext>
              </a:extLst>
            </p:cNvPr>
            <p:cNvCxnSpPr>
              <a:cxnSpLocks/>
            </p:cNvCxnSpPr>
            <p:nvPr/>
          </p:nvCxnSpPr>
          <p:spPr>
            <a:xfrm rot="10800000" flipH="1" flipV="1">
              <a:off x="11515132" y="4077648"/>
              <a:ext cx="0" cy="278836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970BAD3A-5D8B-4A4F-A7A8-8849FD7BF337}"/>
              </a:ext>
            </a:extLst>
          </p:cNvPr>
          <p:cNvSpPr/>
          <p:nvPr/>
        </p:nvSpPr>
        <p:spPr>
          <a:xfrm>
            <a:off x="-3092510" y="1842877"/>
            <a:ext cx="2608163" cy="2467866"/>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defRPr/>
            </a:pPr>
            <a:r>
              <a:rPr lang="es-CO" altLang="en-US" sz="1200" dirty="0">
                <a:latin typeface="Red Hat Display" panose="02010503040201060303" pitchFamily="2" charset="0"/>
              </a:rPr>
              <a:t>Para editar el gráfico, haga clic en la barra que desea ajustar (aparecerán círculos blancos alrededor de la barra para indicar que se puede ajustar). Use su mouse para ajustar el tamaño de la barra hacia arriba o hacia abajo, de modo que coincida con el porcentaje que le gustaría que reflejara la barra. Repite el paso para la segunda barra.</a:t>
            </a:r>
            <a:endParaRPr lang="es-CO" altLang="en-US" sz="1200" dirty="0">
              <a:latin typeface="Red Hat Display" panose="02010503040201060303" pitchFamily="2" charset="0"/>
              <a:cs typeface="Arial" pitchFamily="34" charset="0"/>
            </a:endParaRPr>
          </a:p>
        </p:txBody>
      </p:sp>
      <p:grpSp>
        <p:nvGrpSpPr>
          <p:cNvPr id="23" name="Group 22">
            <a:extLst>
              <a:ext uri="{FF2B5EF4-FFF2-40B4-BE49-F238E27FC236}">
                <a16:creationId xmlns:a16="http://schemas.microsoft.com/office/drawing/2014/main" id="{D5380162-88DA-4BC0-8EBB-F7481669B5DE}"/>
              </a:ext>
            </a:extLst>
          </p:cNvPr>
          <p:cNvGrpSpPr/>
          <p:nvPr/>
        </p:nvGrpSpPr>
        <p:grpSpPr>
          <a:xfrm>
            <a:off x="0" y="5315481"/>
            <a:ext cx="1542520" cy="1542520"/>
            <a:chOff x="0" y="5315481"/>
            <a:chExt cx="1542520" cy="1542520"/>
          </a:xfrm>
          <a:solidFill>
            <a:srgbClr val="C00000"/>
          </a:solidFill>
        </p:grpSpPr>
        <p:pic>
          <p:nvPicPr>
            <p:cNvPr id="24" name="Graphic 23">
              <a:extLst>
                <a:ext uri="{FF2B5EF4-FFF2-40B4-BE49-F238E27FC236}">
                  <a16:creationId xmlns:a16="http://schemas.microsoft.com/office/drawing/2014/main" id="{AD1D2B91-10AB-4519-83CB-35673A56127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0" y="5315481"/>
              <a:ext cx="1542520" cy="1542520"/>
            </a:xfrm>
            <a:prstGeom prst="rect">
              <a:avLst/>
            </a:prstGeom>
          </p:spPr>
        </p:pic>
        <p:pic>
          <p:nvPicPr>
            <p:cNvPr id="25" name="Graphic 24">
              <a:extLst>
                <a:ext uri="{FF2B5EF4-FFF2-40B4-BE49-F238E27FC236}">
                  <a16:creationId xmlns:a16="http://schemas.microsoft.com/office/drawing/2014/main" id="{260B57C8-CF5F-4E3C-8C5E-FB3CED150ED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882" y="5888491"/>
              <a:ext cx="969509" cy="969509"/>
            </a:xfrm>
            <a:prstGeom prst="rect">
              <a:avLst/>
            </a:prstGeom>
          </p:spPr>
        </p:pic>
      </p:grpSp>
    </p:spTree>
    <p:extLst>
      <p:ext uri="{BB962C8B-B14F-4D97-AF65-F5344CB8AC3E}">
        <p14:creationId xmlns:p14="http://schemas.microsoft.com/office/powerpoint/2010/main" val="191131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F841BCD9-FA73-4D1C-B980-3DEA2BF8FCD5}"/>
              </a:ext>
            </a:extLst>
          </p:cNvPr>
          <p:cNvSpPr/>
          <p:nvPr/>
        </p:nvSpPr>
        <p:spPr>
          <a:xfrm rot="10800000" flipH="1">
            <a:off x="1280221" y="2349501"/>
            <a:ext cx="2925959" cy="2897440"/>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1" name="Rectangle: Single Corner Rounded 20">
            <a:extLst>
              <a:ext uri="{FF2B5EF4-FFF2-40B4-BE49-F238E27FC236}">
                <a16:creationId xmlns:a16="http://schemas.microsoft.com/office/drawing/2014/main" id="{1CAE49C0-B10B-4ABC-9CD6-288DDD947BD9}"/>
              </a:ext>
            </a:extLst>
          </p:cNvPr>
          <p:cNvSpPr/>
          <p:nvPr/>
        </p:nvSpPr>
        <p:spPr>
          <a:xfrm rot="10800000" flipH="1">
            <a:off x="4633021" y="2349501"/>
            <a:ext cx="2925959" cy="2897440"/>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2" name="Rectangle: Single Corner Rounded 21">
            <a:extLst>
              <a:ext uri="{FF2B5EF4-FFF2-40B4-BE49-F238E27FC236}">
                <a16:creationId xmlns:a16="http://schemas.microsoft.com/office/drawing/2014/main" id="{8055091C-F138-479E-88D3-13C76F2A42C5}"/>
              </a:ext>
            </a:extLst>
          </p:cNvPr>
          <p:cNvSpPr/>
          <p:nvPr/>
        </p:nvSpPr>
        <p:spPr>
          <a:xfrm rot="10800000" flipH="1">
            <a:off x="7985820" y="2349501"/>
            <a:ext cx="2925959" cy="2897440"/>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7" name="TextBox 6">
            <a:extLst>
              <a:ext uri="{FF2B5EF4-FFF2-40B4-BE49-F238E27FC236}">
                <a16:creationId xmlns:a16="http://schemas.microsoft.com/office/drawing/2014/main" id="{84B24901-CA21-4C99-9031-1ACA1A4DEC20}"/>
              </a:ext>
            </a:extLst>
          </p:cNvPr>
          <p:cNvSpPr txBox="1"/>
          <p:nvPr/>
        </p:nvSpPr>
        <p:spPr>
          <a:xfrm>
            <a:off x="1825210" y="3175415"/>
            <a:ext cx="1703105" cy="1200329"/>
          </a:xfrm>
          <a:prstGeom prst="rect">
            <a:avLst/>
          </a:prstGeom>
          <a:noFill/>
        </p:spPr>
        <p:txBody>
          <a:bodyPr wrap="square">
            <a:spAutoFit/>
          </a:bodyPr>
          <a:lstStyle/>
          <a:p>
            <a:pPr algn="l" rtl="0"/>
            <a:r>
              <a:rPr lang="en-US" sz="2000" b="1" dirty="0">
                <a:solidFill>
                  <a:srgbClr val="424244"/>
                </a:solidFill>
                <a:latin typeface="Red Hat Display" panose="020B0604020202020204" charset="0"/>
              </a:rPr>
              <a:t>¿Por qué?</a:t>
            </a:r>
          </a:p>
          <a:p>
            <a:pPr algn="l" rtl="0"/>
            <a:endParaRPr lang="en-US" sz="1600" b="1" dirty="0">
              <a:solidFill>
                <a:srgbClr val="424244"/>
              </a:solidFill>
              <a:latin typeface="Red Hat Display" panose="020B0604020202020204" charset="0"/>
            </a:endParaRPr>
          </a:p>
          <a:p>
            <a:pPr algn="l" rtl="0"/>
            <a:r>
              <a:rPr lang="en-US" sz="1200" b="0" i="0" dirty="0">
                <a:solidFill>
                  <a:srgbClr val="424244"/>
                </a:solidFill>
                <a:effectLst/>
                <a:latin typeface="Red Hat Display" panose="02010503040201060303" pitchFamily="2" charset="0"/>
              </a:rPr>
              <a:t>Lorem ipsum dolor sit </a:t>
            </a:r>
            <a:r>
              <a:rPr lang="en-US" sz="1200" b="0" i="0" dirty="0" err="1">
                <a:solidFill>
                  <a:srgbClr val="424244"/>
                </a:solidFill>
                <a:effectLst/>
                <a:latin typeface="Red Hat Display" panose="02010503040201060303" pitchFamily="2" charset="0"/>
              </a:rPr>
              <a:t>amet</a:t>
            </a:r>
            <a:r>
              <a:rPr lang="en-US" sz="1200" b="0" i="0" dirty="0">
                <a:solidFill>
                  <a:srgbClr val="424244"/>
                </a:solidFill>
                <a:effectLst/>
                <a:latin typeface="Red Hat Display" panose="02010503040201060303" pitchFamily="2" charset="0"/>
              </a:rPr>
              <a:t>, </a:t>
            </a:r>
            <a:r>
              <a:rPr lang="en-US" sz="1200" b="0" i="0" dirty="0" err="1">
                <a:solidFill>
                  <a:srgbClr val="424244"/>
                </a:solidFill>
                <a:effectLst/>
                <a:latin typeface="Red Hat Display" panose="02010503040201060303" pitchFamily="2" charset="0"/>
              </a:rPr>
              <a:t>consectetur</a:t>
            </a:r>
            <a:r>
              <a:rPr lang="en-US" sz="1200" b="0" i="0" dirty="0">
                <a:solidFill>
                  <a:srgbClr val="424244"/>
                </a:solidFill>
                <a:effectLst/>
                <a:latin typeface="Red Hat Display" panose="02010503040201060303" pitchFamily="2" charset="0"/>
              </a:rPr>
              <a:t> </a:t>
            </a:r>
            <a:r>
              <a:rPr lang="en-US" sz="1200" b="0" i="0" dirty="0" err="1">
                <a:solidFill>
                  <a:srgbClr val="424244"/>
                </a:solidFill>
                <a:effectLst/>
                <a:latin typeface="Red Hat Display" panose="02010503040201060303" pitchFamily="2" charset="0"/>
              </a:rPr>
              <a:t>adipiscing</a:t>
            </a:r>
            <a:r>
              <a:rPr lang="en-US" sz="1200" b="0" i="0" dirty="0">
                <a:solidFill>
                  <a:srgbClr val="424244"/>
                </a:solidFill>
                <a:effectLst/>
                <a:latin typeface="Red Hat Display" panose="02010503040201060303" pitchFamily="2" charset="0"/>
              </a:rPr>
              <a:t> </a:t>
            </a:r>
            <a:r>
              <a:rPr lang="en-US" sz="1200" b="0" i="0" dirty="0" err="1">
                <a:solidFill>
                  <a:srgbClr val="424244"/>
                </a:solidFill>
                <a:effectLst/>
                <a:latin typeface="Red Hat Display" panose="02010503040201060303" pitchFamily="2" charset="0"/>
              </a:rPr>
              <a:t>elit</a:t>
            </a:r>
            <a:r>
              <a:rPr lang="en-US" sz="1200" b="0" i="0" dirty="0">
                <a:solidFill>
                  <a:srgbClr val="424244"/>
                </a:solidFill>
                <a:effectLst/>
                <a:latin typeface="Red Hat Display" panose="02010503040201060303" pitchFamily="2" charset="0"/>
              </a:rPr>
              <a:t>.</a:t>
            </a:r>
            <a:endParaRPr lang="en-US" sz="1200" b="1" dirty="0">
              <a:solidFill>
                <a:srgbClr val="424244"/>
              </a:solidFill>
              <a:latin typeface="Red Hat Display" panose="02010503040201060303" pitchFamily="2" charset="0"/>
            </a:endParaRPr>
          </a:p>
        </p:txBody>
      </p:sp>
      <p:sp>
        <p:nvSpPr>
          <p:cNvPr id="8" name="TextBox 7">
            <a:extLst>
              <a:ext uri="{FF2B5EF4-FFF2-40B4-BE49-F238E27FC236}">
                <a16:creationId xmlns:a16="http://schemas.microsoft.com/office/drawing/2014/main" id="{FCC8ACFB-1C1E-4A57-BACB-12A2306A829F}"/>
              </a:ext>
            </a:extLst>
          </p:cNvPr>
          <p:cNvSpPr txBox="1"/>
          <p:nvPr/>
        </p:nvSpPr>
        <p:spPr>
          <a:xfrm>
            <a:off x="5182956" y="3175415"/>
            <a:ext cx="1458035" cy="1323439"/>
          </a:xfrm>
          <a:prstGeom prst="rect">
            <a:avLst/>
          </a:prstGeom>
          <a:noFill/>
        </p:spPr>
        <p:txBody>
          <a:bodyPr wrap="square">
            <a:spAutoFit/>
          </a:bodyPr>
          <a:lstStyle/>
          <a:p>
            <a:pPr algn="l" rtl="0"/>
            <a:r>
              <a:rPr lang="es-CO" b="1" dirty="0">
                <a:solidFill>
                  <a:srgbClr val="424244"/>
                </a:solidFill>
                <a:latin typeface="Red Hat Display" panose="020B0604020202020204" charset="0"/>
              </a:rPr>
              <a:t>Tiempo</a:t>
            </a:r>
          </a:p>
          <a:p>
            <a:pPr algn="l" rtl="0"/>
            <a:endParaRPr lang="en-US" sz="1400" b="1" dirty="0">
              <a:solidFill>
                <a:srgbClr val="424244"/>
              </a:solidFill>
              <a:latin typeface="Red Hat Display" panose="020B0604020202020204" charset="0"/>
            </a:endParaRPr>
          </a:p>
          <a:p>
            <a:pPr algn="l" rtl="0"/>
            <a:r>
              <a:rPr lang="en-US" sz="1200" b="0" i="0" dirty="0">
                <a:solidFill>
                  <a:srgbClr val="424244"/>
                </a:solidFill>
                <a:effectLst/>
                <a:latin typeface="Red Hat Display" panose="02010503040201060303" pitchFamily="2" charset="0"/>
              </a:rPr>
              <a:t>Lorem ipsum dolor sit amet, consectetur adipiscing elit.</a:t>
            </a:r>
            <a:endParaRPr lang="en-US" sz="1200" b="1" dirty="0">
              <a:solidFill>
                <a:srgbClr val="424244"/>
              </a:solidFill>
              <a:latin typeface="Red Hat Display" panose="02010503040201060303" pitchFamily="2" charset="0"/>
            </a:endParaRPr>
          </a:p>
        </p:txBody>
      </p:sp>
      <p:sp>
        <p:nvSpPr>
          <p:cNvPr id="9" name="TextBox 8">
            <a:extLst>
              <a:ext uri="{FF2B5EF4-FFF2-40B4-BE49-F238E27FC236}">
                <a16:creationId xmlns:a16="http://schemas.microsoft.com/office/drawing/2014/main" id="{A2CA23A3-32EC-4DB5-9261-FC644865E062}"/>
              </a:ext>
            </a:extLst>
          </p:cNvPr>
          <p:cNvSpPr txBox="1"/>
          <p:nvPr/>
        </p:nvSpPr>
        <p:spPr>
          <a:xfrm>
            <a:off x="8530810" y="3175415"/>
            <a:ext cx="2133071" cy="1415772"/>
          </a:xfrm>
          <a:prstGeom prst="rect">
            <a:avLst/>
          </a:prstGeom>
          <a:noFill/>
        </p:spPr>
        <p:txBody>
          <a:bodyPr wrap="square">
            <a:spAutoFit/>
          </a:bodyPr>
          <a:lstStyle/>
          <a:p>
            <a:pPr algn="l" rtl="0"/>
            <a:r>
              <a:rPr lang="en-US" b="1" dirty="0" err="1">
                <a:solidFill>
                  <a:srgbClr val="424244"/>
                </a:solidFill>
                <a:latin typeface="Red Hat Display" panose="020B0604020202020204" charset="0"/>
              </a:rPr>
              <a:t>Qué</a:t>
            </a:r>
            <a:r>
              <a:rPr lang="en-US" b="1" dirty="0">
                <a:solidFill>
                  <a:srgbClr val="424244"/>
                </a:solidFill>
                <a:latin typeface="Red Hat Display" panose="020B0604020202020204" charset="0"/>
              </a:rPr>
              <a:t> es importante</a:t>
            </a:r>
          </a:p>
          <a:p>
            <a:pPr algn="l" rtl="0"/>
            <a:endParaRPr lang="es-CO" sz="1400" b="1" dirty="0">
              <a:solidFill>
                <a:srgbClr val="424244"/>
              </a:solidFill>
              <a:latin typeface="Red Hat Display" panose="020B0604020202020204" charset="0"/>
            </a:endParaRPr>
          </a:p>
          <a:p>
            <a:pPr marL="171450" indent="-171450" algn="l" rtl="0">
              <a:buFont typeface="Arial" panose="020B0604020202020204" pitchFamily="34" charset="0"/>
              <a:buChar char="•"/>
            </a:pPr>
            <a:r>
              <a:rPr lang="es-CO" sz="1200" i="0" dirty="0">
                <a:solidFill>
                  <a:srgbClr val="424244"/>
                </a:solidFill>
                <a:effectLst/>
                <a:latin typeface="Red Hat Display" panose="02010503040201060303" pitchFamily="2" charset="0"/>
              </a:rPr>
              <a:t>Precio</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Tiempo</a:t>
            </a:r>
          </a:p>
          <a:p>
            <a:pPr marL="171450" indent="-171450" algn="l" rtl="0">
              <a:buFont typeface="Arial" panose="020B0604020202020204" pitchFamily="34" charset="0"/>
              <a:buChar char="•"/>
            </a:pPr>
            <a:r>
              <a:rPr lang="es-CO" sz="1200" dirty="0">
                <a:solidFill>
                  <a:srgbClr val="424244"/>
                </a:solidFill>
                <a:latin typeface="Red Hat Display" panose="02010503040201060303" pitchFamily="2" charset="0"/>
              </a:rPr>
              <a:t>Transacción fácil</a:t>
            </a: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20" name="Текст 7">
            <a:extLst>
              <a:ext uri="{FF2B5EF4-FFF2-40B4-BE49-F238E27FC236}">
                <a16:creationId xmlns:a16="http://schemas.microsoft.com/office/drawing/2014/main" id="{23A0A6EA-F005-4A38-8552-162B9D5E72FD}"/>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Vamos </a:t>
            </a:r>
          </a:p>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b="0" dirty="0">
                <a:solidFill>
                  <a:srgbClr val="424244"/>
                </a:solidFill>
                <a:latin typeface="Red Hat Display" panose="02010503040201060303" pitchFamily="2" charset="77"/>
              </a:rPr>
              <a:t>a hacerlo</a:t>
            </a:r>
            <a:endParaRPr kumimoji="0" lang="es-CO"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96" name="Graphic 95">
            <a:extLst>
              <a:ext uri="{FF2B5EF4-FFF2-40B4-BE49-F238E27FC236}">
                <a16:creationId xmlns:a16="http://schemas.microsoft.com/office/drawing/2014/main" id="{AB9E2BF8-9721-4AC6-830D-54AAB13B4CE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16" name="Rectangle 15">
            <a:extLst>
              <a:ext uri="{FF2B5EF4-FFF2-40B4-BE49-F238E27FC236}">
                <a16:creationId xmlns:a16="http://schemas.microsoft.com/office/drawing/2014/main" id="{0BA1CF92-FDA6-48D0-8412-0CAEFA6378E2}"/>
              </a:ext>
            </a:extLst>
          </p:cNvPr>
          <p:cNvSpPr/>
          <p:nvPr/>
        </p:nvSpPr>
        <p:spPr>
          <a:xfrm>
            <a:off x="-2900771" y="2181116"/>
            <a:ext cx="260816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latin typeface="Red Hat Display" panose="02010503040201060303" pitchFamily="2" charset="0"/>
              </a:rPr>
              <a:t>Complete y personalice las preguntas y respuestas. </a:t>
            </a:r>
          </a:p>
          <a:p>
            <a:pPr algn="ctr" rtl="0"/>
            <a:r>
              <a:rPr lang="en-US" sz="1400" dirty="0">
                <a:latin typeface="Red Hat Display" panose="02010503040201060303" pitchFamily="2" charset="0"/>
              </a:rPr>
              <a:t>Consulte los ejemplos proporcionados. </a:t>
            </a:r>
          </a:p>
        </p:txBody>
      </p:sp>
      <p:sp>
        <p:nvSpPr>
          <p:cNvPr id="5" name="Rectangle 4">
            <a:extLst>
              <a:ext uri="{FF2B5EF4-FFF2-40B4-BE49-F238E27FC236}">
                <a16:creationId xmlns:a16="http://schemas.microsoft.com/office/drawing/2014/main" id="{777D8B6D-962C-4753-9EDA-1DA0DF69285B}"/>
              </a:ext>
            </a:extLst>
          </p:cNvPr>
          <p:cNvSpPr/>
          <p:nvPr/>
        </p:nvSpPr>
        <p:spPr>
          <a:xfrm>
            <a:off x="1280219" y="2341266"/>
            <a:ext cx="2925960"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10" name="Rectangle 9">
            <a:extLst>
              <a:ext uri="{FF2B5EF4-FFF2-40B4-BE49-F238E27FC236}">
                <a16:creationId xmlns:a16="http://schemas.microsoft.com/office/drawing/2014/main" id="{991A22CF-E157-43F9-94F7-F49A2E89912A}"/>
              </a:ext>
            </a:extLst>
          </p:cNvPr>
          <p:cNvSpPr/>
          <p:nvPr/>
        </p:nvSpPr>
        <p:spPr>
          <a:xfrm>
            <a:off x="4633019" y="2341266"/>
            <a:ext cx="2925960"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11" name="Rectangle 10">
            <a:extLst>
              <a:ext uri="{FF2B5EF4-FFF2-40B4-BE49-F238E27FC236}">
                <a16:creationId xmlns:a16="http://schemas.microsoft.com/office/drawing/2014/main" id="{0D688961-B4F8-4408-B73F-293948EA063A}"/>
              </a:ext>
            </a:extLst>
          </p:cNvPr>
          <p:cNvSpPr/>
          <p:nvPr/>
        </p:nvSpPr>
        <p:spPr>
          <a:xfrm>
            <a:off x="7985819" y="2349501"/>
            <a:ext cx="2925960"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pic>
        <p:nvPicPr>
          <p:cNvPr id="13" name="Graphic 12">
            <a:extLst>
              <a:ext uri="{FF2B5EF4-FFF2-40B4-BE49-F238E27FC236}">
                <a16:creationId xmlns:a16="http://schemas.microsoft.com/office/drawing/2014/main" id="{59D140AB-188F-434A-8932-C16A7C07F31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0" y="5315481"/>
            <a:ext cx="1542520" cy="1542520"/>
          </a:xfrm>
          <a:prstGeom prst="rect">
            <a:avLst/>
          </a:prstGeom>
        </p:spPr>
      </p:pic>
      <p:pic>
        <p:nvPicPr>
          <p:cNvPr id="14" name="Graphic 13">
            <a:extLst>
              <a:ext uri="{FF2B5EF4-FFF2-40B4-BE49-F238E27FC236}">
                <a16:creationId xmlns:a16="http://schemas.microsoft.com/office/drawing/2014/main" id="{C87BD09C-6551-46FE-B8B6-0DBE623FDE1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882" y="5888491"/>
            <a:ext cx="969509" cy="969509"/>
          </a:xfrm>
          <a:prstGeom prst="rect">
            <a:avLst/>
          </a:prstGeom>
        </p:spPr>
      </p:pic>
      <p:sp>
        <p:nvSpPr>
          <p:cNvPr id="2" name="Rectangle 1">
            <a:extLst>
              <a:ext uri="{FF2B5EF4-FFF2-40B4-BE49-F238E27FC236}">
                <a16:creationId xmlns:a16="http://schemas.microsoft.com/office/drawing/2014/main" id="{566ABA6C-7547-4282-BFC6-213C57C46EF0}"/>
              </a:ext>
            </a:extLst>
          </p:cNvPr>
          <p:cNvSpPr/>
          <p:nvPr/>
        </p:nvSpPr>
        <p:spPr>
          <a:xfrm>
            <a:off x="-2900771" y="4143792"/>
            <a:ext cx="260816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err="1">
                <a:solidFill>
                  <a:schemeClr val="bg1"/>
                </a:solidFill>
                <a:latin typeface="Red Hat Display" panose="02010503040201060303" pitchFamily="2" charset="0"/>
              </a:rPr>
              <a:t>Reemplace</a:t>
            </a:r>
            <a:r>
              <a:rPr lang="en-US" sz="1400" dirty="0">
                <a:solidFill>
                  <a:schemeClr val="bg1"/>
                </a:solidFill>
                <a:latin typeface="Red Hat Display" panose="02010503040201060303" pitchFamily="2" charset="0"/>
              </a:rPr>
              <a:t> "Lorem ipsum" con su </a:t>
            </a:r>
            <a:r>
              <a:rPr lang="en-US" sz="1400" dirty="0" err="1">
                <a:solidFill>
                  <a:schemeClr val="bg1"/>
                </a:solidFill>
                <a:latin typeface="Red Hat Display" panose="02010503040201060303" pitchFamily="2" charset="0"/>
              </a:rPr>
              <a:t>propia</a:t>
            </a:r>
            <a:r>
              <a:rPr lang="en-US" sz="1400" dirty="0">
                <a:solidFill>
                  <a:schemeClr val="bg1"/>
                </a:solidFill>
                <a:latin typeface="Red Hat Display" panose="02010503040201060303" pitchFamily="2" charset="0"/>
              </a:rPr>
              <a:t> </a:t>
            </a:r>
            <a:r>
              <a:rPr lang="en-US" sz="1400" dirty="0" err="1">
                <a:solidFill>
                  <a:schemeClr val="bg1"/>
                </a:solidFill>
                <a:latin typeface="Red Hat Display" panose="02010503040201060303" pitchFamily="2" charset="0"/>
              </a:rPr>
              <a:t>copia</a:t>
            </a:r>
            <a:endParaRPr lang="en-US" sz="1400" dirty="0">
              <a:solidFill>
                <a:schemeClr val="bg1"/>
              </a:solidFill>
              <a:latin typeface="Red Hat Display" panose="02010503040201060303" pitchFamily="2" charset="0"/>
            </a:endParaRPr>
          </a:p>
        </p:txBody>
      </p:sp>
    </p:spTree>
    <p:extLst>
      <p:ext uri="{BB962C8B-B14F-4D97-AF65-F5344CB8AC3E}">
        <p14:creationId xmlns:p14="http://schemas.microsoft.com/office/powerpoint/2010/main" val="377947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60AA365-BC9D-4F7C-BE68-E00D2787FE89}"/>
              </a:ext>
            </a:extLst>
          </p:cNvPr>
          <p:cNvGrpSpPr/>
          <p:nvPr/>
        </p:nvGrpSpPr>
        <p:grpSpPr>
          <a:xfrm>
            <a:off x="-11371" y="-2812"/>
            <a:ext cx="12212265" cy="6862881"/>
            <a:chOff x="-11371" y="-2812"/>
            <a:chExt cx="12212265" cy="6862881"/>
          </a:xfrm>
        </p:grpSpPr>
        <p:grpSp>
          <p:nvGrpSpPr>
            <p:cNvPr id="17" name="Group 16">
              <a:extLst>
                <a:ext uri="{FF2B5EF4-FFF2-40B4-BE49-F238E27FC236}">
                  <a16:creationId xmlns:a16="http://schemas.microsoft.com/office/drawing/2014/main" id="{692F5B13-183C-4F6F-87EF-DDAFE0CAF380}"/>
                </a:ext>
              </a:extLst>
            </p:cNvPr>
            <p:cNvGrpSpPr/>
            <p:nvPr/>
          </p:nvGrpSpPr>
          <p:grpSpPr>
            <a:xfrm>
              <a:off x="-11371" y="-2812"/>
              <a:ext cx="12212265" cy="6862881"/>
              <a:chOff x="-11371" y="-2812"/>
              <a:chExt cx="12212265" cy="6862881"/>
            </a:xfrm>
          </p:grpSpPr>
          <p:sp>
            <p:nvSpPr>
              <p:cNvPr id="19" name="Rectangle 18">
                <a:extLst>
                  <a:ext uri="{FF2B5EF4-FFF2-40B4-BE49-F238E27FC236}">
                    <a16:creationId xmlns:a16="http://schemas.microsoft.com/office/drawing/2014/main" id="{DADB0CDE-025D-4EE4-B01A-42CE28754B71}"/>
                  </a:ext>
                </a:extLst>
              </p:cNvPr>
              <p:cNvSpPr/>
              <p:nvPr/>
            </p:nvSpPr>
            <p:spPr>
              <a:xfrm rot="5400000">
                <a:off x="2666422" y="-2665510"/>
                <a:ext cx="6856679" cy="12194479"/>
              </a:xfrm>
              <a:prstGeom prst="rect">
                <a:avLst/>
              </a:prstGeom>
              <a:solidFill>
                <a:srgbClr val="B6C6D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1" name="Graphic 20">
                <a:extLst>
                  <a:ext uri="{FF2B5EF4-FFF2-40B4-BE49-F238E27FC236}">
                    <a16:creationId xmlns:a16="http://schemas.microsoft.com/office/drawing/2014/main" id="{5E78F6D7-E0D4-4D6E-8BFF-8B87542924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2812"/>
                <a:ext cx="4026648" cy="4026648"/>
              </a:xfrm>
              <a:prstGeom prst="rect">
                <a:avLst/>
              </a:prstGeom>
            </p:spPr>
          </p:pic>
          <p:sp>
            <p:nvSpPr>
              <p:cNvPr id="23" name="Rectangle 22">
                <a:extLst>
                  <a:ext uri="{FF2B5EF4-FFF2-40B4-BE49-F238E27FC236}">
                    <a16:creationId xmlns:a16="http://schemas.microsoft.com/office/drawing/2014/main" id="{FA2FAC55-3FBE-482A-9F9C-11E59A9EDCA3}"/>
                  </a:ext>
                </a:extLst>
              </p:cNvPr>
              <p:cNvSpPr/>
              <p:nvPr/>
            </p:nvSpPr>
            <p:spPr>
              <a:xfrm rot="5400000">
                <a:off x="5958297" y="1983204"/>
                <a:ext cx="1327766" cy="842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4" name="Graphic 23">
                <a:extLst>
                  <a:ext uri="{FF2B5EF4-FFF2-40B4-BE49-F238E27FC236}">
                    <a16:creationId xmlns:a16="http://schemas.microsoft.com/office/drawing/2014/main" id="{751E9EA7-C42C-4CEE-90E6-F2B0942942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1371" y="2904344"/>
                <a:ext cx="3944462" cy="3944462"/>
              </a:xfrm>
              <a:prstGeom prst="rect">
                <a:avLst/>
              </a:prstGeom>
            </p:spPr>
          </p:pic>
          <p:pic>
            <p:nvPicPr>
              <p:cNvPr id="25" name="Graphic 24">
                <a:extLst>
                  <a:ext uri="{FF2B5EF4-FFF2-40B4-BE49-F238E27FC236}">
                    <a16:creationId xmlns:a16="http://schemas.microsoft.com/office/drawing/2014/main" id="{6ED65DF4-01E7-4B25-878D-EE37C0D8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596" y="4378814"/>
                <a:ext cx="2479184" cy="2479184"/>
              </a:xfrm>
              <a:prstGeom prst="rect">
                <a:avLst/>
              </a:prstGeom>
            </p:spPr>
          </p:pic>
          <p:pic>
            <p:nvPicPr>
              <p:cNvPr id="26" name="Graphic 25">
                <a:extLst>
                  <a:ext uri="{FF2B5EF4-FFF2-40B4-BE49-F238E27FC236}">
                    <a16:creationId xmlns:a16="http://schemas.microsoft.com/office/drawing/2014/main" id="{20C1D7A7-59F1-4C78-9135-6A3356AC55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H="1">
                <a:off x="9482940" y="4138723"/>
                <a:ext cx="2717954" cy="2717954"/>
              </a:xfrm>
              <a:prstGeom prst="rect">
                <a:avLst/>
              </a:prstGeom>
            </p:spPr>
          </p:pic>
        </p:grpSp>
        <p:pic>
          <p:nvPicPr>
            <p:cNvPr id="18" name="Picture 17">
              <a:extLst>
                <a:ext uri="{FF2B5EF4-FFF2-40B4-BE49-F238E27FC236}">
                  <a16:creationId xmlns:a16="http://schemas.microsoft.com/office/drawing/2014/main" id="{9E354E8A-87A2-4112-8061-A84E968F811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75388" y="5795633"/>
              <a:ext cx="2754208" cy="986698"/>
            </a:xfrm>
            <a:prstGeom prst="rect">
              <a:avLst/>
            </a:prstGeom>
          </p:spPr>
        </p:pic>
      </p:grpSp>
      <p:sp>
        <p:nvSpPr>
          <p:cNvPr id="34" name="Текст 7">
            <a:extLst>
              <a:ext uri="{FF2B5EF4-FFF2-40B4-BE49-F238E27FC236}">
                <a16:creationId xmlns:a16="http://schemas.microsoft.com/office/drawing/2014/main" id="{B66172AE-67F1-F441-A457-7F4CC4343E6E}"/>
              </a:ext>
            </a:extLst>
          </p:cNvPr>
          <p:cNvSpPr txBox="1">
            <a:spLocks/>
          </p:cNvSpPr>
          <p:nvPr/>
        </p:nvSpPr>
        <p:spPr>
          <a:xfrm>
            <a:off x="3466846" y="2603832"/>
            <a:ext cx="7975186" cy="2930676"/>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ts val="6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err="1">
                <a:ln w="25400">
                  <a:noFill/>
                </a:ln>
                <a:solidFill>
                  <a:srgbClr val="424244"/>
                </a:solidFill>
                <a:effectLst/>
                <a:uLnTx/>
                <a:uFillTx/>
                <a:latin typeface="Red Hat Display" panose="02010503040201060303" pitchFamily="2" charset="0"/>
                <a:ea typeface="+mn-ea"/>
                <a:cs typeface="+mn-cs"/>
              </a:rPr>
              <a:t>Programas</a:t>
            </a:r>
            <a:r>
              <a:rPr kumimoji="0" lang="en-US" sz="6600" b="1" i="0" u="none" strike="noStrike" kern="1200" cap="none" spc="0" normalizeH="0" baseline="0" noProof="0" dirty="0">
                <a:ln w="25400">
                  <a:noFill/>
                </a:ln>
                <a:solidFill>
                  <a:srgbClr val="424244"/>
                </a:solidFill>
                <a:effectLst/>
                <a:uLnTx/>
                <a:uFillTx/>
                <a:latin typeface="Red Hat Display" panose="02010503040201060303" pitchFamily="2" charset="0"/>
                <a:ea typeface="+mn-ea"/>
                <a:cs typeface="+mn-cs"/>
              </a:rPr>
              <a:t> </a:t>
            </a:r>
            <a:r>
              <a:rPr kumimoji="0" lang="en-US" sz="6600" b="1" i="0" u="none" strike="noStrike" kern="1200" cap="none" spc="0" normalizeH="0" baseline="0" noProof="0" dirty="0" err="1">
                <a:ln w="25400">
                  <a:noFill/>
                </a:ln>
                <a:solidFill>
                  <a:srgbClr val="424244"/>
                </a:solidFill>
                <a:effectLst/>
                <a:uLnTx/>
                <a:uFillTx/>
                <a:latin typeface="Red Hat Display" panose="02010503040201060303" pitchFamily="2" charset="0"/>
                <a:ea typeface="+mn-ea"/>
                <a:cs typeface="+mn-cs"/>
              </a:rPr>
              <a:t>disponibles</a:t>
            </a:r>
            <a:br>
              <a:rPr kumimoji="0" lang="en-US" sz="6600" b="1" i="0" u="none" strike="noStrike" kern="1200" cap="none" spc="0" normalizeH="0" baseline="0" noProof="0" dirty="0">
                <a:ln w="25400">
                  <a:noFill/>
                </a:ln>
                <a:solidFill>
                  <a:srgbClr val="424244"/>
                </a:solidFill>
                <a:effectLst/>
                <a:uLnTx/>
                <a:uFillTx/>
                <a:latin typeface="Red Hat Display" panose="02010503040201060303" pitchFamily="2" charset="0"/>
                <a:ea typeface="+mn-ea"/>
                <a:cs typeface="+mn-cs"/>
              </a:rPr>
            </a:br>
            <a:r>
              <a:rPr lang="en-US" sz="6600" b="0" dirty="0">
                <a:ln w="25400">
                  <a:noFill/>
                </a:ln>
                <a:solidFill>
                  <a:srgbClr val="424244"/>
                </a:solidFill>
              </a:rPr>
              <a:t>para vendedores</a:t>
            </a:r>
            <a:endParaRPr kumimoji="0" lang="en-US" sz="66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6" name="Graphic 15">
            <a:extLst>
              <a:ext uri="{FF2B5EF4-FFF2-40B4-BE49-F238E27FC236}">
                <a16:creationId xmlns:a16="http://schemas.microsoft.com/office/drawing/2014/main" id="{0B4CE500-D46D-0A42-A697-36D00BE026B9}"/>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3103186" y="2092451"/>
            <a:ext cx="541531" cy="541531"/>
          </a:xfrm>
          <a:prstGeom prst="rect">
            <a:avLst/>
          </a:prstGeom>
        </p:spPr>
      </p:pic>
    </p:spTree>
    <p:extLst>
      <p:ext uri="{BB962C8B-B14F-4D97-AF65-F5344CB8AC3E}">
        <p14:creationId xmlns:p14="http://schemas.microsoft.com/office/powerpoint/2010/main" val="122471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5" y="498575"/>
            <a:ext cx="1030735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b="0" dirty="0">
                <a:solidFill>
                  <a:srgbClr val="424244"/>
                </a:solidFill>
                <a:latin typeface="Red Hat Display" panose="02010503040201060303" pitchFamily="2" charset="77"/>
              </a:rPr>
              <a:t>Incentivos para los </a:t>
            </a:r>
            <a:r>
              <a:rPr lang="es-CO" sz="4400" dirty="0">
                <a:solidFill>
                  <a:srgbClr val="424244"/>
                </a:solidFill>
                <a:latin typeface="Red Hat Display" panose="02010503040201060303" pitchFamily="2" charset="77"/>
              </a:rPr>
              <a:t>vendedores</a:t>
            </a:r>
            <a:endParaRPr kumimoji="0" lang="es-CO" sz="1520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pic>
        <p:nvPicPr>
          <p:cNvPr id="64" name="Graphic 63">
            <a:extLst>
              <a:ext uri="{FF2B5EF4-FFF2-40B4-BE49-F238E27FC236}">
                <a16:creationId xmlns:a16="http://schemas.microsoft.com/office/drawing/2014/main" id="{C0F25749-B063-4C16-AF54-FC93BF1860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21" name="Rectangle: Single Corner Rounded 20">
            <a:extLst>
              <a:ext uri="{FF2B5EF4-FFF2-40B4-BE49-F238E27FC236}">
                <a16:creationId xmlns:a16="http://schemas.microsoft.com/office/drawing/2014/main" id="{3755667B-A382-428E-B903-F9885014FCB4}"/>
              </a:ext>
            </a:extLst>
          </p:cNvPr>
          <p:cNvSpPr/>
          <p:nvPr/>
        </p:nvSpPr>
        <p:spPr>
          <a:xfrm rot="10800000" flipH="1">
            <a:off x="552688" y="1528988"/>
            <a:ext cx="4895103"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2" name="Rectangle 21">
            <a:extLst>
              <a:ext uri="{FF2B5EF4-FFF2-40B4-BE49-F238E27FC236}">
                <a16:creationId xmlns:a16="http://schemas.microsoft.com/office/drawing/2014/main" id="{EB690201-4768-442F-A664-C5D61ED3B52E}"/>
              </a:ext>
            </a:extLst>
          </p:cNvPr>
          <p:cNvSpPr/>
          <p:nvPr/>
        </p:nvSpPr>
        <p:spPr>
          <a:xfrm>
            <a:off x="552686" y="1528989"/>
            <a:ext cx="4895105"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4" name="Rectangle: Single Corner Rounded 23">
            <a:extLst>
              <a:ext uri="{FF2B5EF4-FFF2-40B4-BE49-F238E27FC236}">
                <a16:creationId xmlns:a16="http://schemas.microsoft.com/office/drawing/2014/main" id="{0B930B7B-38AC-4CAE-9B6E-00FA465AA927}"/>
              </a:ext>
            </a:extLst>
          </p:cNvPr>
          <p:cNvSpPr/>
          <p:nvPr/>
        </p:nvSpPr>
        <p:spPr>
          <a:xfrm rot="10800000" flipH="1">
            <a:off x="6096433" y="1528988"/>
            <a:ext cx="4895103"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5" name="Rectangle 24">
            <a:extLst>
              <a:ext uri="{FF2B5EF4-FFF2-40B4-BE49-F238E27FC236}">
                <a16:creationId xmlns:a16="http://schemas.microsoft.com/office/drawing/2014/main" id="{BE922191-EBFE-4910-829D-CEFAED21EDE3}"/>
              </a:ext>
            </a:extLst>
          </p:cNvPr>
          <p:cNvSpPr/>
          <p:nvPr/>
        </p:nvSpPr>
        <p:spPr>
          <a:xfrm>
            <a:off x="6096431" y="1528989"/>
            <a:ext cx="4895105"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7" name="Rectangle: Single Corner Rounded 26">
            <a:extLst>
              <a:ext uri="{FF2B5EF4-FFF2-40B4-BE49-F238E27FC236}">
                <a16:creationId xmlns:a16="http://schemas.microsoft.com/office/drawing/2014/main" id="{296969ED-B04D-40CC-857D-4B1ADDFA6FEA}"/>
              </a:ext>
            </a:extLst>
          </p:cNvPr>
          <p:cNvSpPr/>
          <p:nvPr/>
        </p:nvSpPr>
        <p:spPr>
          <a:xfrm rot="10800000" flipH="1">
            <a:off x="552688" y="3620255"/>
            <a:ext cx="4895103"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8" name="Rectangle 27">
            <a:extLst>
              <a:ext uri="{FF2B5EF4-FFF2-40B4-BE49-F238E27FC236}">
                <a16:creationId xmlns:a16="http://schemas.microsoft.com/office/drawing/2014/main" id="{516EC567-BBD3-494C-81CD-5031B0D578EA}"/>
              </a:ext>
            </a:extLst>
          </p:cNvPr>
          <p:cNvSpPr/>
          <p:nvPr/>
        </p:nvSpPr>
        <p:spPr>
          <a:xfrm>
            <a:off x="552686" y="3620256"/>
            <a:ext cx="4895105"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30" name="Rectangle: Single Corner Rounded 29">
            <a:extLst>
              <a:ext uri="{FF2B5EF4-FFF2-40B4-BE49-F238E27FC236}">
                <a16:creationId xmlns:a16="http://schemas.microsoft.com/office/drawing/2014/main" id="{E44D6510-2B4A-412A-BCDE-F885400C3FA2}"/>
              </a:ext>
            </a:extLst>
          </p:cNvPr>
          <p:cNvSpPr/>
          <p:nvPr/>
        </p:nvSpPr>
        <p:spPr>
          <a:xfrm rot="10800000" flipH="1">
            <a:off x="6096433" y="3620255"/>
            <a:ext cx="4895103"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31" name="Rectangle 30">
            <a:extLst>
              <a:ext uri="{FF2B5EF4-FFF2-40B4-BE49-F238E27FC236}">
                <a16:creationId xmlns:a16="http://schemas.microsoft.com/office/drawing/2014/main" id="{361BF014-74AA-4F05-A135-F6A7D445A6C6}"/>
              </a:ext>
            </a:extLst>
          </p:cNvPr>
          <p:cNvSpPr/>
          <p:nvPr/>
        </p:nvSpPr>
        <p:spPr>
          <a:xfrm>
            <a:off x="6096431" y="3620256"/>
            <a:ext cx="4895105"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nvGrpSpPr>
          <p:cNvPr id="63" name="Group 62">
            <a:extLst>
              <a:ext uri="{FF2B5EF4-FFF2-40B4-BE49-F238E27FC236}">
                <a16:creationId xmlns:a16="http://schemas.microsoft.com/office/drawing/2014/main" id="{57E476A1-06E6-4162-86F5-AD93C41FA1BF}"/>
              </a:ext>
            </a:extLst>
          </p:cNvPr>
          <p:cNvGrpSpPr/>
          <p:nvPr/>
        </p:nvGrpSpPr>
        <p:grpSpPr>
          <a:xfrm>
            <a:off x="-25190" y="4385733"/>
            <a:ext cx="12329512" cy="2915741"/>
            <a:chOff x="-25190" y="4385733"/>
            <a:chExt cx="12329512" cy="2915741"/>
          </a:xfrm>
        </p:grpSpPr>
        <p:grpSp>
          <p:nvGrpSpPr>
            <p:cNvPr id="65" name="Group 64">
              <a:extLst>
                <a:ext uri="{FF2B5EF4-FFF2-40B4-BE49-F238E27FC236}">
                  <a16:creationId xmlns:a16="http://schemas.microsoft.com/office/drawing/2014/main" id="{3B413D45-C692-4B35-9F4D-D0DBBB59C44B}"/>
                </a:ext>
              </a:extLst>
            </p:cNvPr>
            <p:cNvGrpSpPr/>
            <p:nvPr/>
          </p:nvGrpSpPr>
          <p:grpSpPr>
            <a:xfrm rot="16200000">
              <a:off x="10216197" y="5213350"/>
              <a:ext cx="2088125" cy="2088124"/>
              <a:chOff x="1104852" y="996739"/>
              <a:chExt cx="2195135" cy="2195135"/>
            </a:xfrm>
          </p:grpSpPr>
          <p:grpSp>
            <p:nvGrpSpPr>
              <p:cNvPr id="73" name="Group 72">
                <a:extLst>
                  <a:ext uri="{FF2B5EF4-FFF2-40B4-BE49-F238E27FC236}">
                    <a16:creationId xmlns:a16="http://schemas.microsoft.com/office/drawing/2014/main" id="{00DE535D-B47A-4A98-8C61-AAA21F9655BF}"/>
                  </a:ext>
                </a:extLst>
              </p:cNvPr>
              <p:cNvGrpSpPr/>
              <p:nvPr/>
            </p:nvGrpSpPr>
            <p:grpSpPr>
              <a:xfrm>
                <a:off x="1104852" y="996740"/>
                <a:ext cx="2195135" cy="2195134"/>
                <a:chOff x="1104852" y="996740"/>
                <a:chExt cx="2195135" cy="2195134"/>
              </a:xfrm>
            </p:grpSpPr>
            <p:sp>
              <p:nvSpPr>
                <p:cNvPr id="75" name="Arc 74">
                  <a:extLst>
                    <a:ext uri="{FF2B5EF4-FFF2-40B4-BE49-F238E27FC236}">
                      <a16:creationId xmlns:a16="http://schemas.microsoft.com/office/drawing/2014/main" id="{832A6FC0-1006-423C-A4CD-392DD8572E29}"/>
                    </a:ext>
                  </a:extLst>
                </p:cNvPr>
                <p:cNvSpPr/>
                <p:nvPr/>
              </p:nvSpPr>
              <p:spPr>
                <a:xfrm>
                  <a:off x="1104852"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76" name="Straight Connector 75">
                  <a:extLst>
                    <a:ext uri="{FF2B5EF4-FFF2-40B4-BE49-F238E27FC236}">
                      <a16:creationId xmlns:a16="http://schemas.microsoft.com/office/drawing/2014/main" id="{70FF6345-F6B8-41CC-A5E4-55E8700EC6CE}"/>
                    </a:ext>
                  </a:extLst>
                </p:cNvPr>
                <p:cNvCxnSpPr>
                  <a:cxnSpLocks/>
                </p:cNvCxnSpPr>
                <p:nvPr/>
              </p:nvCxnSpPr>
              <p:spPr>
                <a:xfrm>
                  <a:off x="3299987" y="2090074"/>
                  <a:ext cx="0" cy="98684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411EAE7C-DB53-4CBE-AF4F-B3F319D5D0C4}"/>
                  </a:ext>
                </a:extLst>
              </p:cNvPr>
              <p:cNvCxnSpPr>
                <a:cxnSpLocks/>
                <a:stCxn id="75" idx="0"/>
              </p:cNvCxnSpPr>
              <p:nvPr/>
            </p:nvCxnSpPr>
            <p:spPr>
              <a:xfrm rot="5400000">
                <a:off x="1886733" y="681056"/>
                <a:ext cx="2" cy="631368"/>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DC69FF2F-F39E-4738-9887-3AA634381563}"/>
                </a:ext>
              </a:extLst>
            </p:cNvPr>
            <p:cNvCxnSpPr>
              <a:cxnSpLocks/>
            </p:cNvCxnSpPr>
            <p:nvPr/>
          </p:nvCxnSpPr>
          <p:spPr>
            <a:xfrm flipH="1">
              <a:off x="8337142" y="5961421"/>
              <a:ext cx="3857834" cy="2186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D635CBB-4AD3-439E-BC18-F501912FC375}"/>
                </a:ext>
              </a:extLst>
            </p:cNvPr>
            <p:cNvCxnSpPr>
              <a:cxnSpLocks/>
            </p:cNvCxnSpPr>
            <p:nvPr/>
          </p:nvCxnSpPr>
          <p:spPr>
            <a:xfrm flipV="1">
              <a:off x="2083991" y="6079067"/>
              <a:ext cx="0" cy="77893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C6F8164-92B9-4534-A9A5-A5EA27689697}"/>
                </a:ext>
              </a:extLst>
            </p:cNvPr>
            <p:cNvCxnSpPr>
              <a:cxnSpLocks/>
            </p:cNvCxnSpPr>
            <p:nvPr/>
          </p:nvCxnSpPr>
          <p:spPr>
            <a:xfrm flipV="1">
              <a:off x="9326530" y="5630333"/>
              <a:ext cx="0" cy="122766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5B289C3-A482-4E60-A044-7C102585CD9B}"/>
                </a:ext>
              </a:extLst>
            </p:cNvPr>
            <p:cNvCxnSpPr>
              <a:cxnSpLocks/>
            </p:cNvCxnSpPr>
            <p:nvPr/>
          </p:nvCxnSpPr>
          <p:spPr>
            <a:xfrm flipV="1">
              <a:off x="563530" y="5630333"/>
              <a:ext cx="0" cy="122766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F1B8C2D-1ED5-4E84-865D-9122348F7AA3}"/>
                </a:ext>
              </a:extLst>
            </p:cNvPr>
            <p:cNvCxnSpPr>
              <a:cxnSpLocks/>
            </p:cNvCxnSpPr>
            <p:nvPr/>
          </p:nvCxnSpPr>
          <p:spPr>
            <a:xfrm flipH="1">
              <a:off x="-25190" y="6508178"/>
              <a:ext cx="12217190" cy="286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28FF3F6-F3D6-4341-9B26-EEF4D7E76348}"/>
                </a:ext>
              </a:extLst>
            </p:cNvPr>
            <p:cNvCxnSpPr>
              <a:cxnSpLocks/>
            </p:cNvCxnSpPr>
            <p:nvPr/>
          </p:nvCxnSpPr>
          <p:spPr>
            <a:xfrm flipV="1">
              <a:off x="3040725" y="6508178"/>
              <a:ext cx="0" cy="34982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33971A1-4CEE-4C5B-8A47-D4C50086F399}"/>
                </a:ext>
              </a:extLst>
            </p:cNvPr>
            <p:cNvCxnSpPr>
              <a:cxnSpLocks/>
            </p:cNvCxnSpPr>
            <p:nvPr/>
          </p:nvCxnSpPr>
          <p:spPr>
            <a:xfrm flipV="1">
              <a:off x="11443197" y="4385733"/>
              <a:ext cx="0" cy="2472268"/>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49CDB8C2-7D50-4485-A5B1-9AF07E475BCE}"/>
              </a:ext>
            </a:extLst>
          </p:cNvPr>
          <p:cNvSpPr txBox="1"/>
          <p:nvPr/>
        </p:nvSpPr>
        <p:spPr>
          <a:xfrm>
            <a:off x="1162896" y="2228298"/>
            <a:ext cx="3674685" cy="369332"/>
          </a:xfrm>
          <a:prstGeom prst="rect">
            <a:avLst/>
          </a:prstGeom>
          <a:noFill/>
        </p:spPr>
        <p:txBody>
          <a:bodyPr wrap="square">
            <a:spAutoFit/>
          </a:bodyPr>
          <a:lstStyle/>
          <a:p>
            <a:pPr algn="ctr"/>
            <a:r>
              <a:rPr lang="en-US" b="1" dirty="0">
                <a:solidFill>
                  <a:srgbClr val="424244"/>
                </a:solidFill>
                <a:latin typeface="Red Hat Display" panose="020B0604020202020204" charset="0"/>
              </a:rPr>
              <a:t>ERA Home Protection Plan</a:t>
            </a:r>
          </a:p>
        </p:txBody>
      </p:sp>
      <p:sp>
        <p:nvSpPr>
          <p:cNvPr id="3" name="TextBox 2">
            <a:extLst>
              <a:ext uri="{FF2B5EF4-FFF2-40B4-BE49-F238E27FC236}">
                <a16:creationId xmlns:a16="http://schemas.microsoft.com/office/drawing/2014/main" id="{C2D78F78-B632-4C67-89D0-36C433F8216A}"/>
              </a:ext>
            </a:extLst>
          </p:cNvPr>
          <p:cNvSpPr txBox="1"/>
          <p:nvPr/>
        </p:nvSpPr>
        <p:spPr>
          <a:xfrm>
            <a:off x="7119341" y="2228298"/>
            <a:ext cx="3363757" cy="369332"/>
          </a:xfrm>
          <a:prstGeom prst="rect">
            <a:avLst/>
          </a:prstGeom>
          <a:noFill/>
        </p:spPr>
        <p:txBody>
          <a:bodyPr wrap="square">
            <a:spAutoFit/>
          </a:bodyPr>
          <a:lstStyle/>
          <a:p>
            <a:pPr algn="ctr"/>
            <a:r>
              <a:rPr lang="en-US" b="1" dirty="0">
                <a:solidFill>
                  <a:srgbClr val="424244"/>
                </a:solidFill>
                <a:latin typeface="Red Hat Display" panose="020B0604020202020204" charset="0"/>
              </a:rPr>
              <a:t>ERA Sellers Security® Plan</a:t>
            </a:r>
          </a:p>
        </p:txBody>
      </p:sp>
      <p:sp>
        <p:nvSpPr>
          <p:cNvPr id="4" name="TextBox 3">
            <a:extLst>
              <a:ext uri="{FF2B5EF4-FFF2-40B4-BE49-F238E27FC236}">
                <a16:creationId xmlns:a16="http://schemas.microsoft.com/office/drawing/2014/main" id="{4C19799A-88AC-4BA9-98FE-38DB9388B2EF}"/>
              </a:ext>
            </a:extLst>
          </p:cNvPr>
          <p:cNvSpPr txBox="1"/>
          <p:nvPr/>
        </p:nvSpPr>
        <p:spPr>
          <a:xfrm>
            <a:off x="1251277" y="4272816"/>
            <a:ext cx="3497922" cy="646331"/>
          </a:xfrm>
          <a:prstGeom prst="rect">
            <a:avLst/>
          </a:prstGeom>
          <a:noFill/>
        </p:spPr>
        <p:txBody>
          <a:bodyPr wrap="square">
            <a:spAutoFit/>
          </a:bodyPr>
          <a:lstStyle/>
          <a:p>
            <a:pPr algn="ctr"/>
            <a:r>
              <a:rPr lang="en-US" b="1" dirty="0">
                <a:solidFill>
                  <a:srgbClr val="424244"/>
                </a:solidFill>
                <a:latin typeface="Red Hat Display" panose="020B0604020202020204" charset="0"/>
              </a:rPr>
              <a:t>Home Concierge </a:t>
            </a:r>
          </a:p>
          <a:p>
            <a:pPr algn="ctr"/>
            <a:r>
              <a:rPr lang="en-US" b="1" dirty="0">
                <a:solidFill>
                  <a:srgbClr val="424244"/>
                </a:solidFill>
                <a:latin typeface="Red Hat Display" panose="020B0604020202020204" charset="0"/>
              </a:rPr>
              <a:t>by HomeAdvisor</a:t>
            </a:r>
          </a:p>
        </p:txBody>
      </p:sp>
      <p:sp>
        <p:nvSpPr>
          <p:cNvPr id="5" name="TextBox 4">
            <a:extLst>
              <a:ext uri="{FF2B5EF4-FFF2-40B4-BE49-F238E27FC236}">
                <a16:creationId xmlns:a16="http://schemas.microsoft.com/office/drawing/2014/main" id="{439BBAAF-AF34-442C-8357-1BB473573B72}"/>
              </a:ext>
            </a:extLst>
          </p:cNvPr>
          <p:cNvSpPr txBox="1"/>
          <p:nvPr/>
        </p:nvSpPr>
        <p:spPr>
          <a:xfrm>
            <a:off x="7119343" y="4272816"/>
            <a:ext cx="2849279" cy="369332"/>
          </a:xfrm>
          <a:prstGeom prst="rect">
            <a:avLst/>
          </a:prstGeom>
          <a:noFill/>
        </p:spPr>
        <p:txBody>
          <a:bodyPr wrap="square">
            <a:spAutoFit/>
          </a:bodyPr>
          <a:lstStyle/>
          <a:p>
            <a:pPr algn="ctr"/>
            <a:r>
              <a:rPr lang="en-US" b="1" dirty="0">
                <a:solidFill>
                  <a:srgbClr val="424244"/>
                </a:solidFill>
                <a:latin typeface="Red Hat Display" panose="020B0604020202020204" charset="0"/>
              </a:rPr>
              <a:t>ERA Moves</a:t>
            </a:r>
          </a:p>
        </p:txBody>
      </p:sp>
    </p:spTree>
    <p:extLst>
      <p:ext uri="{BB962C8B-B14F-4D97-AF65-F5344CB8AC3E}">
        <p14:creationId xmlns:p14="http://schemas.microsoft.com/office/powerpoint/2010/main" val="218262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F1F71BB1-AB09-4297-84B9-124FEB20FA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4267" y="2980267"/>
            <a:ext cx="3877733" cy="3877733"/>
          </a:xfrm>
          <a:prstGeom prst="rect">
            <a:avLst/>
          </a:prstGeom>
        </p:spPr>
      </p:pic>
      <p:pic>
        <p:nvPicPr>
          <p:cNvPr id="17" name="Picture 16">
            <a:extLst>
              <a:ext uri="{FF2B5EF4-FFF2-40B4-BE49-F238E27FC236}">
                <a16:creationId xmlns:a16="http://schemas.microsoft.com/office/drawing/2014/main" id="{5A463611-FDE3-489B-9115-6E7ED46103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27221" y="5756761"/>
            <a:ext cx="2446332" cy="798880"/>
          </a:xfrm>
          <a:prstGeom prst="rect">
            <a:avLst/>
          </a:prstGeom>
        </p:spPr>
      </p:pic>
      <p:grpSp>
        <p:nvGrpSpPr>
          <p:cNvPr id="3" name="Group 2">
            <a:extLst>
              <a:ext uri="{FF2B5EF4-FFF2-40B4-BE49-F238E27FC236}">
                <a16:creationId xmlns:a16="http://schemas.microsoft.com/office/drawing/2014/main" id="{5A5F90D8-94FC-4DBE-B30A-838F6E80400B}"/>
              </a:ext>
            </a:extLst>
          </p:cNvPr>
          <p:cNvGrpSpPr/>
          <p:nvPr/>
        </p:nvGrpSpPr>
        <p:grpSpPr>
          <a:xfrm>
            <a:off x="6274024" y="1957924"/>
            <a:ext cx="4898765" cy="2989011"/>
            <a:chOff x="1099923" y="1957924"/>
            <a:chExt cx="4898765" cy="2989011"/>
          </a:xfrm>
        </p:grpSpPr>
        <p:sp>
          <p:nvSpPr>
            <p:cNvPr id="19" name="Title 1">
              <a:extLst>
                <a:ext uri="{FF2B5EF4-FFF2-40B4-BE49-F238E27FC236}">
                  <a16:creationId xmlns:a16="http://schemas.microsoft.com/office/drawing/2014/main" id="{E33DB65A-82B1-40AE-8558-E6AC8506F708}"/>
                </a:ext>
              </a:extLst>
            </p:cNvPr>
            <p:cNvSpPr txBox="1">
              <a:spLocks/>
            </p:cNvSpPr>
            <p:nvPr/>
          </p:nvSpPr>
          <p:spPr>
            <a:xfrm>
              <a:off x="1099924" y="1957924"/>
              <a:ext cx="4898764" cy="98363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dirty="0">
                  <a:solidFill>
                    <a:srgbClr val="424244"/>
                  </a:solidFill>
                  <a:latin typeface="Red Hat Display"/>
                </a:rPr>
                <a:t>ERA Home</a:t>
              </a:r>
            </a:p>
            <a:p>
              <a:pPr>
                <a:lnSpc>
                  <a:spcPct val="70000"/>
                </a:lnSpc>
              </a:pPr>
              <a:r>
                <a:rPr lang="en-US" b="0" dirty="0">
                  <a:solidFill>
                    <a:srgbClr val="424244"/>
                  </a:solidFill>
                  <a:latin typeface="Red Hat Display"/>
                </a:rPr>
                <a:t>Protection Plan</a:t>
              </a:r>
              <a:endParaRPr lang="en-US" b="0" dirty="0">
                <a:solidFill>
                  <a:srgbClr val="424244"/>
                </a:solidFill>
              </a:endParaRPr>
            </a:p>
          </p:txBody>
        </p:sp>
        <p:sp>
          <p:nvSpPr>
            <p:cNvPr id="20" name="Rectangle 19">
              <a:extLst>
                <a:ext uri="{FF2B5EF4-FFF2-40B4-BE49-F238E27FC236}">
                  <a16:creationId xmlns:a16="http://schemas.microsoft.com/office/drawing/2014/main" id="{9E54CFA7-51B1-4FDC-8CF8-5759DA4FF656}"/>
                </a:ext>
              </a:extLst>
            </p:cNvPr>
            <p:cNvSpPr/>
            <p:nvPr/>
          </p:nvSpPr>
          <p:spPr>
            <a:xfrm>
              <a:off x="1099923" y="3023331"/>
              <a:ext cx="3279049" cy="1923604"/>
            </a:xfrm>
            <a:prstGeom prst="rect">
              <a:avLst/>
            </a:prstGeom>
          </p:spPr>
          <p:txBody>
            <a:bodyPr wrap="square">
              <a:spAutoFit/>
            </a:bodyPr>
            <a:lstStyle/>
            <a:p>
              <a:pPr algn="l" rtl="0">
                <a:lnSpc>
                  <a:spcPct val="150000"/>
                </a:lnSpc>
              </a:pPr>
              <a:r>
                <a:rPr lang="en-US" sz="1200" dirty="0">
                  <a:solidFill>
                    <a:srgbClr val="424244"/>
                  </a:solidFill>
                  <a:latin typeface="Red Hat Display" panose="02010503040201060303" pitchFamily="2" charset="0"/>
                  <a:cs typeface="Arial" panose="020B0604020202020204" pitchFamily="34" charset="0"/>
                </a:rPr>
                <a:t>Un plan de protección del hogar puede ayudar a proteger su presupuesto y los artículos cubiertos mientras su casa está en el mercado y darle una cosa menos de qué preocuparse: saber que está protegido contra los gastos de averías cubiertas inesperadas. </a:t>
              </a:r>
            </a:p>
            <a:p>
              <a:pPr algn="l" rtl="0"/>
              <a:endParaRPr lang="en-US" sz="1100" dirty="0">
                <a:solidFill>
                  <a:srgbClr val="424244"/>
                </a:solidFill>
                <a:latin typeface="Red Hat Display" panose="020B0604020202020204" charset="0"/>
              </a:endParaRPr>
            </a:p>
          </p:txBody>
        </p:sp>
      </p:grpSp>
      <p:pic>
        <p:nvPicPr>
          <p:cNvPr id="33" name="Graphic 32">
            <a:extLst>
              <a:ext uri="{FF2B5EF4-FFF2-40B4-BE49-F238E27FC236}">
                <a16:creationId xmlns:a16="http://schemas.microsoft.com/office/drawing/2014/main" id="{5633A2FE-55FB-46E6-B441-377445AA9F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3" y="-2581"/>
            <a:ext cx="2675826" cy="2675826"/>
          </a:xfrm>
          <a:prstGeom prst="rect">
            <a:avLst/>
          </a:prstGeom>
        </p:spPr>
      </p:pic>
      <p:pic>
        <p:nvPicPr>
          <p:cNvPr id="7" name="Picture 6" descr="A picture containing building, house, cat, sitting  Description automatically generated">
            <a:extLst>
              <a:ext uri="{FF2B5EF4-FFF2-40B4-BE49-F238E27FC236}">
                <a16:creationId xmlns:a16="http://schemas.microsoft.com/office/drawing/2014/main" id="{99136277-2EC4-4039-AA2C-9BE1F67F7CFC}"/>
              </a:ext>
            </a:extLst>
          </p:cNvPr>
          <p:cNvPicPr>
            <a:picLocks noChangeAspect="1"/>
          </p:cNvPicPr>
          <p:nvPr/>
        </p:nvPicPr>
        <p:blipFill rotWithShape="1">
          <a:blip r:embed="rId8">
            <a:extLst>
              <a:ext uri="{28A0092B-C50C-407E-A947-70E740481C1C}">
                <a14:useLocalDpi xmlns:a14="http://schemas.microsoft.com/office/drawing/2010/main"/>
              </a:ext>
            </a:extLst>
          </a:blip>
          <a:srcRect t="7904" b="16059"/>
          <a:stretch/>
        </p:blipFill>
        <p:spPr>
          <a:xfrm>
            <a:off x="192870" y="201880"/>
            <a:ext cx="5657672" cy="6452858"/>
          </a:xfrm>
          <a:prstGeom prst="round1Rect">
            <a:avLst>
              <a:gd name="adj" fmla="val 37978"/>
            </a:avLst>
          </a:prstGeom>
        </p:spPr>
      </p:pic>
      <p:pic>
        <p:nvPicPr>
          <p:cNvPr id="5" name="Picture 4">
            <a:extLst>
              <a:ext uri="{FF2B5EF4-FFF2-40B4-BE49-F238E27FC236}">
                <a16:creationId xmlns:a16="http://schemas.microsoft.com/office/drawing/2014/main" id="{79248911-EB76-4018-A56B-4B0D8B086F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4744" y="127429"/>
            <a:ext cx="2628809" cy="941773"/>
          </a:xfrm>
          <a:prstGeom prst="rect">
            <a:avLst/>
          </a:prstGeom>
        </p:spPr>
      </p:pic>
    </p:spTree>
    <p:extLst>
      <p:ext uri="{BB962C8B-B14F-4D97-AF65-F5344CB8AC3E}">
        <p14:creationId xmlns:p14="http://schemas.microsoft.com/office/powerpoint/2010/main" val="201883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  Description automatically generated">
            <a:extLst>
              <a:ext uri="{FF2B5EF4-FFF2-40B4-BE49-F238E27FC236}">
                <a16:creationId xmlns:a16="http://schemas.microsoft.com/office/drawing/2014/main" id="{EA3E5DF0-6D81-4F67-A991-12374EF95D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322" r="14868"/>
          <a:stretch/>
        </p:blipFill>
        <p:spPr>
          <a:xfrm>
            <a:off x="6682020" y="169511"/>
            <a:ext cx="5284353" cy="6434489"/>
          </a:xfrm>
          <a:prstGeom prst="round1Rect">
            <a:avLst>
              <a:gd name="adj" fmla="val 41970"/>
            </a:avLst>
          </a:prstGeom>
        </p:spPr>
      </p:pic>
      <p:pic>
        <p:nvPicPr>
          <p:cNvPr id="9" name="Graphic 8">
            <a:extLst>
              <a:ext uri="{FF2B5EF4-FFF2-40B4-BE49-F238E27FC236}">
                <a16:creationId xmlns:a16="http://schemas.microsoft.com/office/drawing/2014/main" id="{5170E8CB-39AB-44AD-835D-5A3B10774A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4267" y="2980267"/>
            <a:ext cx="3877733" cy="3877733"/>
          </a:xfrm>
          <a:prstGeom prst="rect">
            <a:avLst/>
          </a:prstGeom>
        </p:spPr>
      </p:pic>
      <p:sp>
        <p:nvSpPr>
          <p:cNvPr id="7" name="Rectangle 6">
            <a:extLst>
              <a:ext uri="{FF2B5EF4-FFF2-40B4-BE49-F238E27FC236}">
                <a16:creationId xmlns:a16="http://schemas.microsoft.com/office/drawing/2014/main" id="{56B19E20-745C-4500-B580-E21185A4C09F}"/>
              </a:ext>
            </a:extLst>
          </p:cNvPr>
          <p:cNvSpPr/>
          <p:nvPr/>
        </p:nvSpPr>
        <p:spPr>
          <a:xfrm>
            <a:off x="1082880" y="3997892"/>
            <a:ext cx="3505898" cy="1812804"/>
          </a:xfrm>
          <a:prstGeom prst="rect">
            <a:avLst/>
          </a:prstGeom>
        </p:spPr>
        <p:txBody>
          <a:bodyPr wrap="square">
            <a:spAutoFit/>
          </a:bodyPr>
          <a:lstStyle/>
          <a:p>
            <a:pPr algn="l" rtl="0">
              <a:lnSpc>
                <a:spcPct val="90000"/>
              </a:lnSpc>
            </a:pPr>
            <a:r>
              <a:rPr lang="en-US" sz="1600" b="1" dirty="0">
                <a:solidFill>
                  <a:srgbClr val="424244"/>
                </a:solidFill>
                <a:latin typeface="Red Hat Display" panose="020B0604020202020204" charset="0"/>
              </a:rPr>
              <a:t>Ofrezca más opciones a los vendedores de viviendas</a:t>
            </a:r>
            <a:endParaRPr lang="en-US" sz="1100" dirty="0">
              <a:solidFill>
                <a:srgbClr val="424244"/>
              </a:solidFill>
              <a:latin typeface="Red Hat Display" panose="02010503040201060303" pitchFamily="2" charset="0"/>
              <a:cs typeface="Arial" panose="020B0604020202020204" pitchFamily="34" charset="0"/>
            </a:endParaRPr>
          </a:p>
          <a:p>
            <a:pPr algn="l" rtl="0">
              <a:lnSpc>
                <a:spcPct val="150000"/>
              </a:lnSpc>
            </a:pPr>
            <a:r>
              <a:rPr lang="en-US" sz="1200" dirty="0">
                <a:solidFill>
                  <a:srgbClr val="424244"/>
                </a:solidFill>
                <a:latin typeface="Red Hat Display" panose="02010503040201060303" pitchFamily="2" charset="0"/>
                <a:cs typeface="Arial" panose="020B0604020202020204" pitchFamily="34" charset="0"/>
              </a:rPr>
              <a:t>Nuestro innovador y duradero ERA Sellers Security® Plan le brinda la tranquilidad de saber que si su casa no se vende dentro de un período de tiempo fijo, la compraremos.</a:t>
            </a:r>
            <a:r>
              <a:rPr lang="en-US" sz="1100" dirty="0">
                <a:solidFill>
                  <a:srgbClr val="424244"/>
                </a:solidFill>
                <a:latin typeface="Red Hat Display" panose="02010503040201060303" pitchFamily="2" charset="0"/>
                <a:cs typeface="Arial" panose="020B0604020202020204" pitchFamily="34" charset="0"/>
              </a:rPr>
              <a:t>*</a:t>
            </a:r>
          </a:p>
          <a:p>
            <a:pPr algn="l" rtl="0"/>
            <a:endParaRPr lang="en-US" sz="1100" dirty="0">
              <a:solidFill>
                <a:srgbClr val="424244"/>
              </a:solidFill>
              <a:latin typeface="Red Hat Display" panose="020B0604020202020204" charset="0"/>
            </a:endParaRPr>
          </a:p>
        </p:txBody>
      </p:sp>
      <p:sp>
        <p:nvSpPr>
          <p:cNvPr id="2" name="Rectangle 1">
            <a:extLst>
              <a:ext uri="{FF2B5EF4-FFF2-40B4-BE49-F238E27FC236}">
                <a16:creationId xmlns:a16="http://schemas.microsoft.com/office/drawing/2014/main" id="{38C0D9C2-BDBE-4DC8-9096-751B434651A0}"/>
              </a:ext>
            </a:extLst>
          </p:cNvPr>
          <p:cNvSpPr/>
          <p:nvPr/>
        </p:nvSpPr>
        <p:spPr>
          <a:xfrm>
            <a:off x="225626" y="6083961"/>
            <a:ext cx="5870373" cy="461665"/>
          </a:xfrm>
          <a:prstGeom prst="rect">
            <a:avLst/>
          </a:prstGeom>
        </p:spPr>
        <p:txBody>
          <a:bodyPr wrap="square">
            <a:spAutoFit/>
          </a:bodyPr>
          <a:lstStyle/>
          <a:p>
            <a:pPr algn="l" rtl="0"/>
            <a:r>
              <a:rPr lang="en-US" sz="800" dirty="0">
                <a:solidFill>
                  <a:srgbClr val="424244"/>
                </a:solidFill>
                <a:latin typeface="Red Hat Display" panose="02010503040201060303" pitchFamily="2" charset="0"/>
              </a:rPr>
              <a:t>* Se aplican condiciones y limitaciones: que incluyen pero no se limitan a: el vendedor y la casa deben cumplir requisitos específicos, y el precio de compra será determinado únicamente por ERA Franchise Systems LLC, basado en un descuento del valor de tasación de la casa. Además, se debe comprar una segunda casa a través de un corredor designado por ERA Franchise Systems LLC</a:t>
            </a:r>
          </a:p>
        </p:txBody>
      </p:sp>
      <p:pic>
        <p:nvPicPr>
          <p:cNvPr id="10" name="Graphic 9">
            <a:extLst>
              <a:ext uri="{FF2B5EF4-FFF2-40B4-BE49-F238E27FC236}">
                <a16:creationId xmlns:a16="http://schemas.microsoft.com/office/drawing/2014/main" id="{467A059F-FE71-4288-BABB-82AC58378A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3" y="-2581"/>
            <a:ext cx="2675826" cy="2675826"/>
          </a:xfrm>
          <a:prstGeom prst="rect">
            <a:avLst/>
          </a:prstGeom>
        </p:spPr>
      </p:pic>
      <p:pic>
        <p:nvPicPr>
          <p:cNvPr id="20" name="Graphic 19">
            <a:extLst>
              <a:ext uri="{FF2B5EF4-FFF2-40B4-BE49-F238E27FC236}">
                <a16:creationId xmlns:a16="http://schemas.microsoft.com/office/drawing/2014/main" id="{57F1B227-F872-42FA-91AE-5490F2C45B0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flipH="1">
            <a:off x="10840260" y="5477886"/>
            <a:ext cx="1126114" cy="1126114"/>
          </a:xfrm>
          <a:prstGeom prst="rect">
            <a:avLst/>
          </a:prstGeom>
        </p:spPr>
      </p:pic>
      <p:sp>
        <p:nvSpPr>
          <p:cNvPr id="3" name="Title 1">
            <a:extLst>
              <a:ext uri="{FF2B5EF4-FFF2-40B4-BE49-F238E27FC236}">
                <a16:creationId xmlns:a16="http://schemas.microsoft.com/office/drawing/2014/main" id="{877AB6EF-2D1E-4880-AD00-7B62B5734066}"/>
              </a:ext>
            </a:extLst>
          </p:cNvPr>
          <p:cNvSpPr txBox="1">
            <a:spLocks/>
          </p:cNvSpPr>
          <p:nvPr/>
        </p:nvSpPr>
        <p:spPr>
          <a:xfrm>
            <a:off x="1082881" y="2932485"/>
            <a:ext cx="4898764" cy="98363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dirty="0">
                <a:solidFill>
                  <a:srgbClr val="424244"/>
                </a:solidFill>
                <a:latin typeface="Red Hat Display"/>
              </a:rPr>
              <a:t>ERA Sellers</a:t>
            </a:r>
          </a:p>
          <a:p>
            <a:pPr>
              <a:lnSpc>
                <a:spcPct val="70000"/>
              </a:lnSpc>
            </a:pPr>
            <a:r>
              <a:rPr lang="en-US" b="0" dirty="0">
                <a:solidFill>
                  <a:srgbClr val="424244"/>
                </a:solidFill>
                <a:latin typeface="Red Hat Display"/>
              </a:rPr>
              <a:t>Security</a:t>
            </a:r>
            <a:r>
              <a:rPr lang="en-US" sz="3600" b="0" dirty="0">
                <a:solidFill>
                  <a:srgbClr val="424244"/>
                </a:solidFill>
                <a:latin typeface="Red Hat Display"/>
              </a:rPr>
              <a:t>®</a:t>
            </a:r>
            <a:r>
              <a:rPr lang="en-US" b="0" dirty="0">
                <a:solidFill>
                  <a:srgbClr val="424244"/>
                </a:solidFill>
                <a:latin typeface="Red Hat Display"/>
              </a:rPr>
              <a:t> Plan</a:t>
            </a:r>
            <a:endParaRPr lang="en-US" b="0" dirty="0">
              <a:solidFill>
                <a:srgbClr val="424244"/>
              </a:solidFill>
            </a:endParaRPr>
          </a:p>
        </p:txBody>
      </p:sp>
      <p:pic>
        <p:nvPicPr>
          <p:cNvPr id="5" name="Picture 4">
            <a:extLst>
              <a:ext uri="{FF2B5EF4-FFF2-40B4-BE49-F238E27FC236}">
                <a16:creationId xmlns:a16="http://schemas.microsoft.com/office/drawing/2014/main" id="{E310D73E-08E0-400B-8F38-187C956D71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5618" y="1543251"/>
            <a:ext cx="2628809" cy="941773"/>
          </a:xfrm>
          <a:prstGeom prst="rect">
            <a:avLst/>
          </a:prstGeom>
        </p:spPr>
      </p:pic>
    </p:spTree>
    <p:extLst>
      <p:ext uri="{BB962C8B-B14F-4D97-AF65-F5344CB8AC3E}">
        <p14:creationId xmlns:p14="http://schemas.microsoft.com/office/powerpoint/2010/main" val="108020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2D85020-66C3-4B83-BFA6-4745840F3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3" y="-2581"/>
            <a:ext cx="2887582" cy="2887582"/>
          </a:xfrm>
          <a:prstGeom prst="rect">
            <a:avLst/>
          </a:prstGeom>
        </p:spPr>
      </p:pic>
      <p:pic>
        <p:nvPicPr>
          <p:cNvPr id="5" name="Picture 4" descr="A picture containing computer  Description automatically generated">
            <a:extLst>
              <a:ext uri="{FF2B5EF4-FFF2-40B4-BE49-F238E27FC236}">
                <a16:creationId xmlns:a16="http://schemas.microsoft.com/office/drawing/2014/main" id="{1D1A4919-1307-45C2-90CB-128BB45C650A}"/>
              </a:ext>
            </a:extLst>
          </p:cNvPr>
          <p:cNvPicPr>
            <a:picLocks noChangeAspect="1"/>
          </p:cNvPicPr>
          <p:nvPr/>
        </p:nvPicPr>
        <p:blipFill rotWithShape="1">
          <a:blip r:embed="rId5">
            <a:extLst>
              <a:ext uri="{28A0092B-C50C-407E-A947-70E740481C1C}">
                <a14:useLocalDpi xmlns:a14="http://schemas.microsoft.com/office/drawing/2010/main" val="0"/>
              </a:ext>
            </a:extLst>
          </a:blip>
          <a:srcRect l="12097" t="14419" r="8272" b="16992"/>
          <a:stretch/>
        </p:blipFill>
        <p:spPr>
          <a:xfrm>
            <a:off x="129763" y="-289999"/>
            <a:ext cx="9829800" cy="6350001"/>
          </a:xfrm>
          <a:prstGeom prst="rect">
            <a:avLst/>
          </a:prstGeom>
        </p:spPr>
      </p:pic>
      <p:pic>
        <p:nvPicPr>
          <p:cNvPr id="14" name="Graphic 13">
            <a:extLst>
              <a:ext uri="{FF2B5EF4-FFF2-40B4-BE49-F238E27FC236}">
                <a16:creationId xmlns:a16="http://schemas.microsoft.com/office/drawing/2014/main" id="{F10CBBAF-6811-4F02-A7A8-FC92B52289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27126" y="2393126"/>
            <a:ext cx="4464874" cy="4464874"/>
          </a:xfrm>
          <a:prstGeom prst="rect">
            <a:avLst/>
          </a:prstGeom>
        </p:spPr>
      </p:pic>
      <p:sp>
        <p:nvSpPr>
          <p:cNvPr id="9" name="Title 1">
            <a:extLst>
              <a:ext uri="{FF2B5EF4-FFF2-40B4-BE49-F238E27FC236}">
                <a16:creationId xmlns:a16="http://schemas.microsoft.com/office/drawing/2014/main" id="{CA9488D6-9C06-4405-A91E-27A435531738}"/>
              </a:ext>
            </a:extLst>
          </p:cNvPr>
          <p:cNvSpPr txBox="1">
            <a:spLocks/>
          </p:cNvSpPr>
          <p:nvPr/>
        </p:nvSpPr>
        <p:spPr>
          <a:xfrm>
            <a:off x="6508675" y="1423682"/>
            <a:ext cx="4952838" cy="98363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dirty="0">
                <a:solidFill>
                  <a:srgbClr val="424244"/>
                </a:solidFill>
                <a:latin typeface="Red Hat Display" panose="02010503040201060303"/>
              </a:rPr>
              <a:t>Home Concierge</a:t>
            </a:r>
          </a:p>
          <a:p>
            <a:pPr algn="l" rtl="0">
              <a:lnSpc>
                <a:spcPct val="70000"/>
              </a:lnSpc>
            </a:pPr>
            <a:r>
              <a:rPr lang="es-CO" b="0" dirty="0" err="1">
                <a:solidFill>
                  <a:srgbClr val="424244"/>
                </a:solidFill>
                <a:latin typeface="Red Hat Display" panose="02010503040201060303"/>
              </a:rPr>
              <a:t>by</a:t>
            </a:r>
            <a:r>
              <a:rPr lang="es-CO" dirty="0">
                <a:solidFill>
                  <a:srgbClr val="424244"/>
                </a:solidFill>
                <a:latin typeface="Red Hat Display" panose="02010503040201060303"/>
              </a:rPr>
              <a:t> </a:t>
            </a:r>
            <a:r>
              <a:rPr lang="es-CO" b="0" dirty="0">
                <a:solidFill>
                  <a:srgbClr val="424244"/>
                </a:solidFill>
                <a:latin typeface="Red Hat Display" panose="02010503040201060303"/>
              </a:rPr>
              <a:t>HomeAdvisor</a:t>
            </a:r>
          </a:p>
        </p:txBody>
      </p:sp>
      <p:sp>
        <p:nvSpPr>
          <p:cNvPr id="3" name="Rectangle 2">
            <a:extLst>
              <a:ext uri="{FF2B5EF4-FFF2-40B4-BE49-F238E27FC236}">
                <a16:creationId xmlns:a16="http://schemas.microsoft.com/office/drawing/2014/main" id="{8C6348D4-1732-44A2-90B7-3F0D276A818D}"/>
              </a:ext>
            </a:extLst>
          </p:cNvPr>
          <p:cNvSpPr/>
          <p:nvPr/>
        </p:nvSpPr>
        <p:spPr>
          <a:xfrm>
            <a:off x="6636842" y="2517644"/>
            <a:ext cx="4051271" cy="2004651"/>
          </a:xfrm>
          <a:prstGeom prst="rect">
            <a:avLst/>
          </a:prstGeom>
        </p:spPr>
        <p:txBody>
          <a:bodyPr wrap="square">
            <a:spAutoFit/>
          </a:bodyPr>
          <a:lstStyle/>
          <a:p>
            <a:pPr>
              <a:lnSpc>
                <a:spcPct val="150000"/>
              </a:lnSpc>
            </a:pPr>
            <a:r>
              <a:rPr lang="es-CO" sz="1200" dirty="0">
                <a:solidFill>
                  <a:srgbClr val="424244"/>
                </a:solidFill>
                <a:latin typeface="Red Hat Display" panose="02010503040201060303" pitchFamily="2" charset="0"/>
                <a:cs typeface="Arial" panose="020B0604020202020204" pitchFamily="34" charset="0"/>
              </a:rPr>
              <a:t>Los proyectos de mejoras para el hogar son una parte necesaria del proceso de compra y venta de una casa. Pero el estrés de encontrar un buen contratista no tiene por qué serlo. Ya sea que esté buscando reparaciones rápidas o afrontando una remodelación importante, el portal Home </a:t>
            </a:r>
            <a:r>
              <a:rPr lang="es-CO" sz="1200" dirty="0" err="1">
                <a:solidFill>
                  <a:srgbClr val="424244"/>
                </a:solidFill>
                <a:latin typeface="Red Hat Display" panose="02010503040201060303" pitchFamily="2" charset="0"/>
                <a:cs typeface="Arial" panose="020B0604020202020204" pitchFamily="34" charset="0"/>
              </a:rPr>
              <a:t>Concierge</a:t>
            </a:r>
            <a:r>
              <a:rPr lang="es-CO" sz="1200" dirty="0">
                <a:solidFill>
                  <a:srgbClr val="424244"/>
                </a:solidFill>
                <a:latin typeface="Red Hat Display" panose="02010503040201060303" pitchFamily="2" charset="0"/>
                <a:cs typeface="Arial" panose="020B0604020202020204" pitchFamily="34" charset="0"/>
              </a:rPr>
              <a:t> de ERA lo ayuda a recibir un servicio y una calidad excepcionales en cada proyecto</a:t>
            </a:r>
            <a:r>
              <a:rPr lang="es-CO" sz="1200" dirty="0">
                <a:solidFill>
                  <a:schemeClr val="tx1">
                    <a:lumMod val="95000"/>
                    <a:lumOff val="5000"/>
                  </a:schemeClr>
                </a:solidFill>
                <a:latin typeface="Red Hat Display" panose="02010503040201060303" pitchFamily="2" charset="0"/>
                <a:cs typeface="Arial" panose="020B0604020202020204" pitchFamily="34" charset="0"/>
              </a:rPr>
              <a:t>.</a:t>
            </a:r>
            <a:endParaRPr lang="es-CO" sz="1100" dirty="0">
              <a:latin typeface="Red Hat Display" panose="020B0604020202020204" charset="0"/>
            </a:endParaRPr>
          </a:p>
        </p:txBody>
      </p:sp>
      <p:pic>
        <p:nvPicPr>
          <p:cNvPr id="2" name="Picture 1">
            <a:extLst>
              <a:ext uri="{FF2B5EF4-FFF2-40B4-BE49-F238E27FC236}">
                <a16:creationId xmlns:a16="http://schemas.microsoft.com/office/drawing/2014/main" id="{8975751E-9264-498A-B35A-60B17D7D54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33428" y="5851194"/>
            <a:ext cx="2628809" cy="941773"/>
          </a:xfrm>
          <a:prstGeom prst="rect">
            <a:avLst/>
          </a:prstGeom>
        </p:spPr>
      </p:pic>
    </p:spTree>
    <p:extLst>
      <p:ext uri="{BB962C8B-B14F-4D97-AF65-F5344CB8AC3E}">
        <p14:creationId xmlns:p14="http://schemas.microsoft.com/office/powerpoint/2010/main" val="239873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E1A544-1B74-4435-8D65-BE88AF46A228}"/>
              </a:ext>
            </a:extLst>
          </p:cNvPr>
          <p:cNvGrpSpPr/>
          <p:nvPr/>
        </p:nvGrpSpPr>
        <p:grpSpPr>
          <a:xfrm>
            <a:off x="4053825" y="317343"/>
            <a:ext cx="5061582" cy="6550282"/>
            <a:chOff x="4053825" y="317343"/>
            <a:chExt cx="5061582" cy="6550282"/>
          </a:xfrm>
        </p:grpSpPr>
        <p:pic>
          <p:nvPicPr>
            <p:cNvPr id="7" name="Picture 6" descr="A hand holding a cell phone  Description automatically generated">
              <a:extLst>
                <a:ext uri="{FF2B5EF4-FFF2-40B4-BE49-F238E27FC236}">
                  <a16:creationId xmlns:a16="http://schemas.microsoft.com/office/drawing/2014/main" id="{7AC01D35-E13B-43E1-A0EF-0E36BE004E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398" t="28094" r="20227" b="2531"/>
            <a:stretch/>
          </p:blipFill>
          <p:spPr>
            <a:xfrm>
              <a:off x="4053825" y="317343"/>
              <a:ext cx="5061582" cy="6550282"/>
            </a:xfrm>
            <a:prstGeom prst="rect">
              <a:avLst/>
            </a:prstGeom>
          </p:spPr>
        </p:pic>
        <p:sp>
          <p:nvSpPr>
            <p:cNvPr id="2" name="Rectangle 1">
              <a:extLst>
                <a:ext uri="{FF2B5EF4-FFF2-40B4-BE49-F238E27FC236}">
                  <a16:creationId xmlns:a16="http://schemas.microsoft.com/office/drawing/2014/main" id="{D5BAF351-7954-4168-A95A-821D843090C4}"/>
                </a:ext>
              </a:extLst>
            </p:cNvPr>
            <p:cNvSpPr/>
            <p:nvPr/>
          </p:nvSpPr>
          <p:spPr>
            <a:xfrm>
              <a:off x="5744817" y="834887"/>
              <a:ext cx="1454984" cy="76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pic>
        <p:nvPicPr>
          <p:cNvPr id="8" name="Picture 7">
            <a:extLst>
              <a:ext uri="{FF2B5EF4-FFF2-40B4-BE49-F238E27FC236}">
                <a16:creationId xmlns:a16="http://schemas.microsoft.com/office/drawing/2014/main" id="{4E6BF1A6-BE6C-4927-894E-9907D96679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35436" y="967833"/>
            <a:ext cx="1650976" cy="591464"/>
          </a:xfrm>
          <a:prstGeom prst="rect">
            <a:avLst/>
          </a:prstGeom>
        </p:spPr>
      </p:pic>
      <p:pic>
        <p:nvPicPr>
          <p:cNvPr id="9" name="Graphic 8">
            <a:extLst>
              <a:ext uri="{FF2B5EF4-FFF2-40B4-BE49-F238E27FC236}">
                <a16:creationId xmlns:a16="http://schemas.microsoft.com/office/drawing/2014/main" id="{45E3EF88-9275-4D8B-A878-3738E32C00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4267" y="2980267"/>
            <a:ext cx="3877733" cy="3877733"/>
          </a:xfrm>
          <a:prstGeom prst="rect">
            <a:avLst/>
          </a:prstGeom>
        </p:spPr>
      </p:pic>
      <p:sp>
        <p:nvSpPr>
          <p:cNvPr id="6" name="Rectangle 5">
            <a:extLst>
              <a:ext uri="{FF2B5EF4-FFF2-40B4-BE49-F238E27FC236}">
                <a16:creationId xmlns:a16="http://schemas.microsoft.com/office/drawing/2014/main" id="{44AE530C-B335-4F8D-8154-19D30ABE5BB7}"/>
              </a:ext>
            </a:extLst>
          </p:cNvPr>
          <p:cNvSpPr/>
          <p:nvPr/>
        </p:nvSpPr>
        <p:spPr>
          <a:xfrm>
            <a:off x="697251" y="3023331"/>
            <a:ext cx="3477707" cy="2226250"/>
          </a:xfrm>
          <a:prstGeom prst="rect">
            <a:avLst/>
          </a:prstGeom>
        </p:spPr>
        <p:txBody>
          <a:bodyPr wrap="square">
            <a:spAutoFit/>
          </a:bodyPr>
          <a:lstStyle/>
          <a:p>
            <a:pPr algn="l" rtl="0">
              <a:lnSpc>
                <a:spcPct val="90000"/>
              </a:lnSpc>
            </a:pPr>
            <a:r>
              <a:rPr lang="es-CO" sz="1600" b="1" dirty="0">
                <a:solidFill>
                  <a:srgbClr val="424244"/>
                </a:solidFill>
                <a:latin typeface="Red Hat Display" panose="020B0604020202020204" charset="0"/>
              </a:rPr>
              <a:t>Elimine las molestias de mudarse.</a:t>
            </a:r>
            <a:endParaRPr lang="es-CO" sz="1100" dirty="0">
              <a:solidFill>
                <a:srgbClr val="424244"/>
              </a:solidFill>
              <a:latin typeface="Red Hat Display" panose="02010503040201060303" pitchFamily="2" charset="0"/>
              <a:cs typeface="Arial" panose="020B0604020202020204" pitchFamily="34" charset="0"/>
            </a:endParaRPr>
          </a:p>
          <a:p>
            <a:pPr marL="171450" indent="-171450" algn="l" rtl="0">
              <a:lnSpc>
                <a:spcPct val="150000"/>
              </a:lnSpc>
              <a:buFont typeface="Arial" panose="020B0604020202020204" pitchFamily="34" charset="0"/>
              <a:buChar char="•"/>
            </a:pPr>
            <a:r>
              <a:rPr lang="es-CO" sz="1200" dirty="0">
                <a:solidFill>
                  <a:srgbClr val="424244"/>
                </a:solidFill>
                <a:latin typeface="Red Hat Display" panose="02010503040201060303" pitchFamily="2" charset="0"/>
                <a:cs typeface="Arial" panose="020B0604020202020204" pitchFamily="34" charset="0"/>
              </a:rPr>
              <a:t>Es gratis e incluye un servicio que lo ayuda a conectar todos sus servicios públicos con una simple llamada telefónica.</a:t>
            </a:r>
          </a:p>
          <a:p>
            <a:pPr marL="171450" indent="-171450" algn="l" rtl="0">
              <a:lnSpc>
                <a:spcPct val="150000"/>
              </a:lnSpc>
              <a:buFont typeface="Arial" panose="020B0604020202020204" pitchFamily="34" charset="0"/>
              <a:buChar char="•"/>
            </a:pPr>
            <a:r>
              <a:rPr lang="es-CO" sz="1200" dirty="0">
                <a:solidFill>
                  <a:srgbClr val="424244"/>
                </a:solidFill>
                <a:latin typeface="Red Hat Display" panose="02010503040201060303" pitchFamily="2" charset="0"/>
                <a:cs typeface="Arial" panose="020B0604020202020204" pitchFamily="34" charset="0"/>
              </a:rPr>
              <a:t>Reciba correos electrónicos con ofertas nacionales para ahorrar dinero de compañías como Home </a:t>
            </a:r>
            <a:r>
              <a:rPr lang="es-CO" sz="1200" dirty="0" err="1">
                <a:solidFill>
                  <a:srgbClr val="424244"/>
                </a:solidFill>
                <a:latin typeface="Red Hat Display" panose="02010503040201060303" pitchFamily="2" charset="0"/>
                <a:cs typeface="Arial" panose="020B0604020202020204" pitchFamily="34" charset="0"/>
              </a:rPr>
              <a:t>Depot</a:t>
            </a:r>
            <a:r>
              <a:rPr lang="es-CO" sz="1200" dirty="0">
                <a:solidFill>
                  <a:srgbClr val="424244"/>
                </a:solidFill>
                <a:latin typeface="Red Hat Display" panose="02010503040201060303" pitchFamily="2" charset="0"/>
                <a:cs typeface="Arial" panose="020B0604020202020204" pitchFamily="34" charset="0"/>
              </a:rPr>
              <a:t>, </a:t>
            </a:r>
            <a:r>
              <a:rPr lang="es-CO" sz="1200" dirty="0" err="1">
                <a:solidFill>
                  <a:srgbClr val="424244"/>
                </a:solidFill>
                <a:latin typeface="Red Hat Display" panose="02010503040201060303" pitchFamily="2" charset="0"/>
                <a:cs typeface="Arial" panose="020B0604020202020204" pitchFamily="34" charset="0"/>
              </a:rPr>
              <a:t>Bed</a:t>
            </a:r>
            <a:r>
              <a:rPr lang="es-CO" sz="1200" dirty="0">
                <a:solidFill>
                  <a:srgbClr val="424244"/>
                </a:solidFill>
                <a:latin typeface="Red Hat Display" panose="02010503040201060303" pitchFamily="2" charset="0"/>
                <a:cs typeface="Arial" panose="020B0604020202020204" pitchFamily="34" charset="0"/>
              </a:rPr>
              <a:t>, Bath &amp; </a:t>
            </a:r>
            <a:r>
              <a:rPr lang="es-CO" sz="1200" dirty="0" err="1">
                <a:solidFill>
                  <a:srgbClr val="424244"/>
                </a:solidFill>
                <a:latin typeface="Red Hat Display" panose="02010503040201060303" pitchFamily="2" charset="0"/>
                <a:cs typeface="Arial" panose="020B0604020202020204" pitchFamily="34" charset="0"/>
              </a:rPr>
              <a:t>Beyond</a:t>
            </a:r>
            <a:r>
              <a:rPr lang="es-CO" sz="1200" dirty="0">
                <a:solidFill>
                  <a:srgbClr val="424244"/>
                </a:solidFill>
                <a:latin typeface="Red Hat Display" panose="02010503040201060303" pitchFamily="2" charset="0"/>
                <a:cs typeface="Arial" panose="020B0604020202020204" pitchFamily="34" charset="0"/>
              </a:rPr>
              <a:t> y</a:t>
            </a:r>
            <a:br>
              <a:rPr lang="es-CO" sz="1200" dirty="0">
                <a:solidFill>
                  <a:srgbClr val="424244"/>
                </a:solidFill>
                <a:latin typeface="Red Hat Display" panose="02010503040201060303" pitchFamily="2" charset="0"/>
                <a:cs typeface="Arial" panose="020B0604020202020204" pitchFamily="34" charset="0"/>
              </a:rPr>
            </a:br>
            <a:r>
              <a:rPr lang="es-CO" sz="1200" dirty="0">
                <a:solidFill>
                  <a:srgbClr val="424244"/>
                </a:solidFill>
                <a:latin typeface="Red Hat Display" panose="02010503040201060303" pitchFamily="2" charset="0"/>
                <a:cs typeface="Arial" panose="020B0604020202020204" pitchFamily="34" charset="0"/>
              </a:rPr>
              <a:t>1-800-Got-Junk, así como ofertas locales.</a:t>
            </a:r>
          </a:p>
        </p:txBody>
      </p:sp>
      <p:pic>
        <p:nvPicPr>
          <p:cNvPr id="14" name="Graphic 13">
            <a:extLst>
              <a:ext uri="{FF2B5EF4-FFF2-40B4-BE49-F238E27FC236}">
                <a16:creationId xmlns:a16="http://schemas.microsoft.com/office/drawing/2014/main" id="{861C5AB7-13EE-4357-8085-DA8E9A48CD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1" y="-2579"/>
            <a:ext cx="1391970" cy="1391970"/>
          </a:xfrm>
          <a:prstGeom prst="rect">
            <a:avLst/>
          </a:prstGeom>
        </p:spPr>
      </p:pic>
      <p:pic>
        <p:nvPicPr>
          <p:cNvPr id="15" name="Picture 14" descr="A picture containing drawing, food  Description automatically generated">
            <a:extLst>
              <a:ext uri="{FF2B5EF4-FFF2-40B4-BE49-F238E27FC236}">
                <a16:creationId xmlns:a16="http://schemas.microsoft.com/office/drawing/2014/main" id="{61245296-54E8-49AC-AF27-1EA2851FEAE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57133" y="516158"/>
            <a:ext cx="1029164" cy="1033200"/>
          </a:xfrm>
          <a:prstGeom prst="rect">
            <a:avLst/>
          </a:prstGeom>
        </p:spPr>
      </p:pic>
      <p:pic>
        <p:nvPicPr>
          <p:cNvPr id="21" name="Picture 20" descr="A close up of a sign  Description automatically generated">
            <a:extLst>
              <a:ext uri="{FF2B5EF4-FFF2-40B4-BE49-F238E27FC236}">
                <a16:creationId xmlns:a16="http://schemas.microsoft.com/office/drawing/2014/main" id="{29D4F7E1-D700-49B2-825D-6C0B28A2E95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952589" y="1758306"/>
            <a:ext cx="2424321" cy="838095"/>
          </a:xfrm>
          <a:prstGeom prst="rect">
            <a:avLst/>
          </a:prstGeom>
        </p:spPr>
      </p:pic>
      <p:pic>
        <p:nvPicPr>
          <p:cNvPr id="23" name="Picture 22" descr="A close up of a logo  Description automatically generated">
            <a:extLst>
              <a:ext uri="{FF2B5EF4-FFF2-40B4-BE49-F238E27FC236}">
                <a16:creationId xmlns:a16="http://schemas.microsoft.com/office/drawing/2014/main" id="{61501A09-1E71-4736-8287-0A26474325C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042980" y="2555918"/>
            <a:ext cx="2546092" cy="848697"/>
          </a:xfrm>
          <a:prstGeom prst="rect">
            <a:avLst/>
          </a:prstGeom>
        </p:spPr>
      </p:pic>
      <p:sp>
        <p:nvSpPr>
          <p:cNvPr id="3" name="Title 1">
            <a:extLst>
              <a:ext uri="{FF2B5EF4-FFF2-40B4-BE49-F238E27FC236}">
                <a16:creationId xmlns:a16="http://schemas.microsoft.com/office/drawing/2014/main" id="{C7CD245E-8967-4FF6-ADCE-AE167D1F75D7}"/>
              </a:ext>
            </a:extLst>
          </p:cNvPr>
          <p:cNvSpPr txBox="1">
            <a:spLocks/>
          </p:cNvSpPr>
          <p:nvPr/>
        </p:nvSpPr>
        <p:spPr>
          <a:xfrm>
            <a:off x="697252" y="1957924"/>
            <a:ext cx="4898764" cy="98363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dirty="0">
                <a:solidFill>
                  <a:srgbClr val="424244"/>
                </a:solidFill>
                <a:latin typeface="Red Hat Display" panose="02010503040201060303"/>
              </a:rPr>
              <a:t>ERA</a:t>
            </a:r>
          </a:p>
          <a:p>
            <a:pPr>
              <a:lnSpc>
                <a:spcPct val="70000"/>
              </a:lnSpc>
            </a:pPr>
            <a:r>
              <a:rPr lang="en-US" b="0" dirty="0">
                <a:solidFill>
                  <a:srgbClr val="424244"/>
                </a:solidFill>
                <a:latin typeface="Red Hat Display" panose="02010503040201060303"/>
              </a:rPr>
              <a:t>Moves </a:t>
            </a:r>
            <a:endParaRPr lang="en-US" b="0" dirty="0">
              <a:solidFill>
                <a:srgbClr val="424244"/>
              </a:solidFill>
            </a:endParaRPr>
          </a:p>
        </p:txBody>
      </p:sp>
    </p:spTree>
    <p:extLst>
      <p:ext uri="{BB962C8B-B14F-4D97-AF65-F5344CB8AC3E}">
        <p14:creationId xmlns:p14="http://schemas.microsoft.com/office/powerpoint/2010/main" val="29682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0B5B17-7750-4F2C-9342-2100CC004E17}"/>
              </a:ext>
            </a:extLst>
          </p:cNvPr>
          <p:cNvGrpSpPr/>
          <p:nvPr/>
        </p:nvGrpSpPr>
        <p:grpSpPr>
          <a:xfrm>
            <a:off x="-11371" y="-2812"/>
            <a:ext cx="12212265" cy="6862881"/>
            <a:chOff x="-11371" y="-2812"/>
            <a:chExt cx="12212265" cy="6862881"/>
          </a:xfrm>
        </p:grpSpPr>
        <p:grpSp>
          <p:nvGrpSpPr>
            <p:cNvPr id="17" name="Group 16">
              <a:extLst>
                <a:ext uri="{FF2B5EF4-FFF2-40B4-BE49-F238E27FC236}">
                  <a16:creationId xmlns:a16="http://schemas.microsoft.com/office/drawing/2014/main" id="{85595518-496E-4D0C-9915-72875842DA85}"/>
                </a:ext>
              </a:extLst>
            </p:cNvPr>
            <p:cNvGrpSpPr/>
            <p:nvPr/>
          </p:nvGrpSpPr>
          <p:grpSpPr>
            <a:xfrm>
              <a:off x="-11371" y="-2812"/>
              <a:ext cx="12212265" cy="6862881"/>
              <a:chOff x="-11371" y="-2812"/>
              <a:chExt cx="12212265" cy="6862881"/>
            </a:xfrm>
          </p:grpSpPr>
          <p:sp>
            <p:nvSpPr>
              <p:cNvPr id="19" name="Rectangle 18">
                <a:extLst>
                  <a:ext uri="{FF2B5EF4-FFF2-40B4-BE49-F238E27FC236}">
                    <a16:creationId xmlns:a16="http://schemas.microsoft.com/office/drawing/2014/main" id="{6248A306-A8BA-47B6-AEBD-22BB598B6A01}"/>
                  </a:ext>
                </a:extLst>
              </p:cNvPr>
              <p:cNvSpPr/>
              <p:nvPr/>
            </p:nvSpPr>
            <p:spPr>
              <a:xfrm rot="5400000">
                <a:off x="2666422" y="-2665510"/>
                <a:ext cx="6856679" cy="12194479"/>
              </a:xfrm>
              <a:prstGeom prst="rect">
                <a:avLst/>
              </a:prstGeom>
              <a:solidFill>
                <a:srgbClr val="B6C6D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1" name="Graphic 20">
                <a:extLst>
                  <a:ext uri="{FF2B5EF4-FFF2-40B4-BE49-F238E27FC236}">
                    <a16:creationId xmlns:a16="http://schemas.microsoft.com/office/drawing/2014/main" id="{A6C74A00-727C-492E-93BF-14160DF68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2812"/>
                <a:ext cx="4026648" cy="4026648"/>
              </a:xfrm>
              <a:prstGeom prst="rect">
                <a:avLst/>
              </a:prstGeom>
            </p:spPr>
          </p:pic>
          <p:sp>
            <p:nvSpPr>
              <p:cNvPr id="23" name="Rectangle 22">
                <a:extLst>
                  <a:ext uri="{FF2B5EF4-FFF2-40B4-BE49-F238E27FC236}">
                    <a16:creationId xmlns:a16="http://schemas.microsoft.com/office/drawing/2014/main" id="{F4340360-A115-45A0-8B8F-37E25BEF47FF}"/>
                  </a:ext>
                </a:extLst>
              </p:cNvPr>
              <p:cNvSpPr/>
              <p:nvPr/>
            </p:nvSpPr>
            <p:spPr>
              <a:xfrm rot="5400000">
                <a:off x="5958297" y="1983204"/>
                <a:ext cx="1327766" cy="842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ed Hat Display" panose="02010503040201060303" pitchFamily="2" charset="0"/>
                  <a:ea typeface="+mn-ea"/>
                  <a:cs typeface="+mn-cs"/>
                </a:endParaRPr>
              </a:p>
            </p:txBody>
          </p:sp>
          <p:pic>
            <p:nvPicPr>
              <p:cNvPr id="24" name="Graphic 23">
                <a:extLst>
                  <a:ext uri="{FF2B5EF4-FFF2-40B4-BE49-F238E27FC236}">
                    <a16:creationId xmlns:a16="http://schemas.microsoft.com/office/drawing/2014/main" id="{B735B82F-175A-4AD3-9112-9DA79A6D88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H="1">
                <a:off x="-11371" y="2904344"/>
                <a:ext cx="3944462" cy="3944462"/>
              </a:xfrm>
              <a:prstGeom prst="rect">
                <a:avLst/>
              </a:prstGeom>
            </p:spPr>
          </p:pic>
          <p:pic>
            <p:nvPicPr>
              <p:cNvPr id="25" name="Graphic 24">
                <a:extLst>
                  <a:ext uri="{FF2B5EF4-FFF2-40B4-BE49-F238E27FC236}">
                    <a16:creationId xmlns:a16="http://schemas.microsoft.com/office/drawing/2014/main" id="{F2FE0A8A-8D08-47CA-8E4F-9430E9E40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flipH="1">
                <a:off x="-1596" y="4378814"/>
                <a:ext cx="2479184" cy="2479184"/>
              </a:xfrm>
              <a:prstGeom prst="rect">
                <a:avLst/>
              </a:prstGeom>
            </p:spPr>
          </p:pic>
          <p:pic>
            <p:nvPicPr>
              <p:cNvPr id="26" name="Graphic 25">
                <a:extLst>
                  <a:ext uri="{FF2B5EF4-FFF2-40B4-BE49-F238E27FC236}">
                    <a16:creationId xmlns:a16="http://schemas.microsoft.com/office/drawing/2014/main" id="{51B09EBB-C6E7-4CC9-9F69-667EA1ADF3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flipH="1">
                <a:off x="9482940" y="4138723"/>
                <a:ext cx="2717954" cy="2717954"/>
              </a:xfrm>
              <a:prstGeom prst="rect">
                <a:avLst/>
              </a:prstGeom>
            </p:spPr>
          </p:pic>
        </p:grpSp>
        <p:pic>
          <p:nvPicPr>
            <p:cNvPr id="18" name="Picture 17">
              <a:extLst>
                <a:ext uri="{FF2B5EF4-FFF2-40B4-BE49-F238E27FC236}">
                  <a16:creationId xmlns:a16="http://schemas.microsoft.com/office/drawing/2014/main" id="{113877CE-C02E-4D0B-BA0F-6C53D218C80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75388" y="5795633"/>
              <a:ext cx="2754208" cy="986698"/>
            </a:xfrm>
            <a:prstGeom prst="rect">
              <a:avLst/>
            </a:prstGeom>
          </p:spPr>
        </p:pic>
      </p:grpSp>
      <p:sp>
        <p:nvSpPr>
          <p:cNvPr id="14" name="Rectangle 13">
            <a:extLst>
              <a:ext uri="{FF2B5EF4-FFF2-40B4-BE49-F238E27FC236}">
                <a16:creationId xmlns:a16="http://schemas.microsoft.com/office/drawing/2014/main" id="{C96AE061-677C-4BA2-A29B-A3CB96EF3953}"/>
              </a:ext>
            </a:extLst>
          </p:cNvPr>
          <p:cNvSpPr/>
          <p:nvPr/>
        </p:nvSpPr>
        <p:spPr>
          <a:xfrm>
            <a:off x="-4024108" y="5719966"/>
            <a:ext cx="3668233" cy="1138033"/>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600" dirty="0">
                <a:latin typeface="Red Hat Display" panose="02010503040201060303" pitchFamily="2" charset="0"/>
              </a:rPr>
              <a:t>Para reemplazar el logotipo, haga clic derecho en el logotipo, elija “Change Picture” y seleccione su logotipo de sus archivos </a:t>
            </a:r>
          </a:p>
        </p:txBody>
      </p:sp>
      <p:sp>
        <p:nvSpPr>
          <p:cNvPr id="15" name="Текст 7">
            <a:extLst>
              <a:ext uri="{FF2B5EF4-FFF2-40B4-BE49-F238E27FC236}">
                <a16:creationId xmlns:a16="http://schemas.microsoft.com/office/drawing/2014/main" id="{52EE132A-8A33-4DF5-BB7D-28254AFF3F36}"/>
              </a:ext>
            </a:extLst>
          </p:cNvPr>
          <p:cNvSpPr txBox="1">
            <a:spLocks/>
          </p:cNvSpPr>
          <p:nvPr/>
        </p:nvSpPr>
        <p:spPr>
          <a:xfrm>
            <a:off x="2799752" y="2418775"/>
            <a:ext cx="10538935" cy="2930676"/>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ts val="6000"/>
              </a:lnSpc>
              <a:spcBef>
                <a:spcPts val="1000"/>
              </a:spcBef>
              <a:spcAft>
                <a:spcPts val="0"/>
              </a:spcAft>
              <a:buClrTx/>
              <a:buSzTx/>
              <a:buFont typeface="Arial" panose="020B0604020202020204" pitchFamily="34" charset="0"/>
              <a:buNone/>
              <a:tabLst/>
              <a:defRPr/>
            </a:pPr>
            <a:r>
              <a:rPr kumimoji="0" lang="es-CO" sz="6600" b="1" i="0" u="none" strike="noStrike" kern="1200" cap="none" spc="0" normalizeH="0" baseline="0" noProof="0" dirty="0">
                <a:ln w="25400">
                  <a:noFill/>
                </a:ln>
                <a:solidFill>
                  <a:srgbClr val="424244"/>
                </a:solidFill>
                <a:effectLst/>
                <a:uLnTx/>
                <a:uFillTx/>
                <a:latin typeface="Red Hat Display" panose="02010503040201060303" pitchFamily="2" charset="0"/>
                <a:ea typeface="+mn-ea"/>
                <a:cs typeface="+mn-cs"/>
              </a:rPr>
              <a:t>Atrayendo </a:t>
            </a:r>
            <a:br>
              <a:rPr kumimoji="0" lang="es-CO" sz="6600" b="1" i="0" u="none" strike="noStrike" kern="1200" cap="none" spc="0" normalizeH="0" baseline="0" noProof="0" dirty="0">
                <a:ln w="25400">
                  <a:noFill/>
                </a:ln>
                <a:solidFill>
                  <a:srgbClr val="424244"/>
                </a:solidFill>
                <a:effectLst/>
                <a:uLnTx/>
                <a:uFillTx/>
                <a:latin typeface="Red Hat Display" panose="02010503040201060303" pitchFamily="2" charset="0"/>
                <a:ea typeface="+mn-ea"/>
                <a:cs typeface="+mn-cs"/>
              </a:rPr>
            </a:br>
            <a:r>
              <a:rPr kumimoji="0" lang="es-CO" sz="6600" b="1" i="0" u="none" strike="noStrike" kern="1200" cap="none" spc="0" normalizeH="0" baseline="0" noProof="0" dirty="0">
                <a:ln w="25400">
                  <a:noFill/>
                </a:ln>
                <a:solidFill>
                  <a:srgbClr val="424244"/>
                </a:solidFill>
                <a:effectLst/>
                <a:uLnTx/>
                <a:uFillTx/>
                <a:latin typeface="Red Hat Display" panose="02010503040201060303" pitchFamily="2" charset="0"/>
                <a:ea typeface="+mn-ea"/>
                <a:cs typeface="+mn-cs"/>
              </a:rPr>
              <a:t>compradores</a:t>
            </a:r>
            <a:br>
              <a:rPr kumimoji="0" lang="es-CO" sz="6600" b="1" i="0" u="none" strike="noStrike" kern="1200" cap="none" spc="0" normalizeH="0" baseline="0" noProof="0" dirty="0">
                <a:ln w="25400">
                  <a:noFill/>
                </a:ln>
                <a:solidFill>
                  <a:srgbClr val="424244"/>
                </a:solidFill>
                <a:effectLst/>
                <a:uLnTx/>
                <a:uFillTx/>
                <a:latin typeface="Red Hat Display" panose="02010503040201060303" pitchFamily="2" charset="0"/>
                <a:ea typeface="+mn-ea"/>
                <a:cs typeface="+mn-cs"/>
              </a:rPr>
            </a:br>
            <a:r>
              <a:rPr lang="es-CO" sz="6600" b="0" dirty="0">
                <a:ln w="25400">
                  <a:noFill/>
                </a:ln>
                <a:solidFill>
                  <a:srgbClr val="424244"/>
                </a:solidFill>
              </a:rPr>
              <a:t>a través del mercadeo</a:t>
            </a:r>
            <a:endParaRPr kumimoji="0" lang="es-CO" sz="66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20" name="Graphic 19">
            <a:extLst>
              <a:ext uri="{FF2B5EF4-FFF2-40B4-BE49-F238E27FC236}">
                <a16:creationId xmlns:a16="http://schemas.microsoft.com/office/drawing/2014/main" id="{35DA6174-5BAC-470A-B18B-5A658470F1D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2436092" y="1907393"/>
            <a:ext cx="561961" cy="541531"/>
          </a:xfrm>
          <a:prstGeom prst="rect">
            <a:avLst/>
          </a:prstGeom>
        </p:spPr>
      </p:pic>
    </p:spTree>
    <p:extLst>
      <p:ext uri="{BB962C8B-B14F-4D97-AF65-F5344CB8AC3E}">
        <p14:creationId xmlns:p14="http://schemas.microsoft.com/office/powerpoint/2010/main" val="145674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8A5F328-5EC5-4CB4-B374-37711BA3D4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3" y="-2581"/>
            <a:ext cx="2675826" cy="2675826"/>
          </a:xfrm>
          <a:prstGeom prst="rect">
            <a:avLst/>
          </a:prstGeom>
        </p:spPr>
      </p:pic>
      <p:sp>
        <p:nvSpPr>
          <p:cNvPr id="44" name="Текст 78">
            <a:extLst>
              <a:ext uri="{FF2B5EF4-FFF2-40B4-BE49-F238E27FC236}">
                <a16:creationId xmlns:a16="http://schemas.microsoft.com/office/drawing/2014/main" id="{271D71D5-8F12-4A3A-A195-7CF3F066D512}"/>
              </a:ext>
            </a:extLst>
          </p:cNvPr>
          <p:cNvSpPr txBox="1">
            <a:spLocks/>
          </p:cNvSpPr>
          <p:nvPr/>
        </p:nvSpPr>
        <p:spPr>
          <a:xfrm>
            <a:off x="9319036" y="-53382"/>
            <a:ext cx="1486343" cy="580871"/>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ct val="100000"/>
              </a:lnSpc>
              <a:spcBef>
                <a:spcPts val="744"/>
              </a:spcBef>
              <a:spcAft>
                <a:spcPts val="0"/>
              </a:spcAft>
              <a:buClrTx/>
              <a:buSzPct val="100000"/>
              <a:buFontTx/>
              <a:buNone/>
              <a:tabLst/>
              <a:defRPr/>
            </a:pPr>
            <a:endParaRPr kumimoji="0" lang="en-US" sz="1400" b="1" i="0" u="none" strike="noStrike" kern="1200" cap="none" spc="0" normalizeH="0" baseline="0" noProof="0" dirty="0">
              <a:ln>
                <a:noFill/>
              </a:ln>
              <a:solidFill>
                <a:srgbClr val="DA1F33"/>
              </a:solidFill>
              <a:effectLst/>
              <a:uLnTx/>
              <a:uFillTx/>
              <a:latin typeface="Red Hat Display" panose="02010503040201060303" pitchFamily="2" charset="0"/>
              <a:ea typeface="+mn-ea"/>
              <a:cs typeface="+mn-cs"/>
            </a:endParaRPr>
          </a:p>
        </p:txBody>
      </p:sp>
      <p:pic>
        <p:nvPicPr>
          <p:cNvPr id="27" name="Graphic 26">
            <a:extLst>
              <a:ext uri="{FF2B5EF4-FFF2-40B4-BE49-F238E27FC236}">
                <a16:creationId xmlns:a16="http://schemas.microsoft.com/office/drawing/2014/main" id="{57C80243-49AA-4311-A450-CA27FE0A35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4267" y="2980267"/>
            <a:ext cx="3877733" cy="3877733"/>
          </a:xfrm>
          <a:prstGeom prst="rect">
            <a:avLst/>
          </a:prstGeom>
        </p:spPr>
      </p:pic>
      <p:sp>
        <p:nvSpPr>
          <p:cNvPr id="4" name="Title 1">
            <a:extLst>
              <a:ext uri="{FF2B5EF4-FFF2-40B4-BE49-F238E27FC236}">
                <a16:creationId xmlns:a16="http://schemas.microsoft.com/office/drawing/2014/main" id="{785395AD-76F2-4F81-A829-C30538187655}"/>
              </a:ext>
            </a:extLst>
          </p:cNvPr>
          <p:cNvSpPr txBox="1">
            <a:spLocks/>
          </p:cNvSpPr>
          <p:nvPr/>
        </p:nvSpPr>
        <p:spPr>
          <a:xfrm>
            <a:off x="5959695" y="2089782"/>
            <a:ext cx="3877733" cy="580871"/>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gn="l" rtl="0">
              <a:lnSpc>
                <a:spcPct val="70000"/>
              </a:lnSpc>
            </a:pPr>
            <a:r>
              <a:rPr lang="en-US" dirty="0">
                <a:solidFill>
                  <a:srgbClr val="424244"/>
                </a:solidFill>
                <a:latin typeface="Red Hat Display" panose="02010503040201060303"/>
              </a:rPr>
              <a:t>TextERA</a:t>
            </a:r>
          </a:p>
        </p:txBody>
      </p:sp>
      <p:sp>
        <p:nvSpPr>
          <p:cNvPr id="6" name="Rectangle 5">
            <a:extLst>
              <a:ext uri="{FF2B5EF4-FFF2-40B4-BE49-F238E27FC236}">
                <a16:creationId xmlns:a16="http://schemas.microsoft.com/office/drawing/2014/main" id="{F1FA925D-EA53-403B-AFDF-59276CD3DDAD}"/>
              </a:ext>
            </a:extLst>
          </p:cNvPr>
          <p:cNvSpPr/>
          <p:nvPr/>
        </p:nvSpPr>
        <p:spPr>
          <a:xfrm>
            <a:off x="5959695" y="2519007"/>
            <a:ext cx="5029730" cy="1819985"/>
          </a:xfrm>
          <a:prstGeom prst="rect">
            <a:avLst/>
          </a:prstGeom>
        </p:spPr>
        <p:txBody>
          <a:bodyPr wrap="square">
            <a:spAutoFit/>
          </a:bodyPr>
          <a:lstStyle/>
          <a:p>
            <a:pPr algn="l" rtl="0">
              <a:lnSpc>
                <a:spcPct val="150000"/>
              </a:lnSpc>
            </a:pPr>
            <a:r>
              <a:rPr lang="es-CO" sz="1600" b="1" dirty="0">
                <a:solidFill>
                  <a:srgbClr val="424244"/>
                </a:solidFill>
                <a:latin typeface="Red Hat Display" panose="020B0604020202020204" charset="0"/>
              </a:rPr>
              <a:t>Nuestro mejor generador de novedades</a:t>
            </a:r>
            <a:endParaRPr lang="es-CO" sz="1600" dirty="0">
              <a:solidFill>
                <a:srgbClr val="424244"/>
              </a:solidFill>
              <a:latin typeface="Red Hat Display" panose="02010503040201060303" pitchFamily="2" charset="0"/>
              <a:cs typeface="Arial" panose="020B0604020202020204" pitchFamily="34" charset="0"/>
            </a:endParaRPr>
          </a:p>
          <a:p>
            <a:pPr algn="l" rtl="0">
              <a:lnSpc>
                <a:spcPct val="150000"/>
              </a:lnSpc>
            </a:pPr>
            <a:r>
              <a:rPr lang="es-CO" sz="1200" dirty="0" err="1">
                <a:solidFill>
                  <a:srgbClr val="424244"/>
                </a:solidFill>
                <a:latin typeface="Red Hat Display" panose="02010503040201060303" pitchFamily="2" charset="0"/>
                <a:cs typeface="Arial" panose="020B0604020202020204" pitchFamily="34" charset="0"/>
              </a:rPr>
              <a:t>TextERA</a:t>
            </a:r>
            <a:r>
              <a:rPr lang="es-CO" sz="1200" dirty="0">
                <a:solidFill>
                  <a:srgbClr val="424244"/>
                </a:solidFill>
                <a:latin typeface="Red Hat Display" panose="02010503040201060303" pitchFamily="2" charset="0"/>
                <a:cs typeface="Arial" panose="020B0604020202020204" pitchFamily="34" charset="0"/>
              </a:rPr>
              <a:t> permite a los compradores ver los detalles de la propiedad y comunicarse conmigo mediante un código de texto. Los compradores pueden simplemente enviar un mensaje de texto con una palabra clave o un número proporcionado en el letrero de su jardín y recibirán información sobre su casa directamente en su teléfono.</a:t>
            </a:r>
            <a:endParaRPr lang="es-CO" sz="1100" dirty="0">
              <a:solidFill>
                <a:srgbClr val="424244"/>
              </a:solidFill>
              <a:latin typeface="Red Hat Display" panose="020B0604020202020204" charset="0"/>
            </a:endParaRPr>
          </a:p>
        </p:txBody>
      </p:sp>
      <p:pic>
        <p:nvPicPr>
          <p:cNvPr id="12" name="Picture 11" descr="A person holding a cell phone  Description automatically generated">
            <a:extLst>
              <a:ext uri="{FF2B5EF4-FFF2-40B4-BE49-F238E27FC236}">
                <a16:creationId xmlns:a16="http://schemas.microsoft.com/office/drawing/2014/main" id="{5F5B6FE3-75F1-454E-90A2-F81E4834274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2381" r="3098"/>
          <a:stretch/>
        </p:blipFill>
        <p:spPr>
          <a:xfrm>
            <a:off x="236576" y="154576"/>
            <a:ext cx="5273403" cy="6449424"/>
          </a:xfrm>
          <a:prstGeom prst="round1Rect">
            <a:avLst>
              <a:gd name="adj" fmla="val 38548"/>
            </a:avLst>
          </a:prstGeom>
        </p:spPr>
      </p:pic>
      <p:sp>
        <p:nvSpPr>
          <p:cNvPr id="3" name="Title 1">
            <a:extLst>
              <a:ext uri="{FF2B5EF4-FFF2-40B4-BE49-F238E27FC236}">
                <a16:creationId xmlns:a16="http://schemas.microsoft.com/office/drawing/2014/main" id="{F82F0EF0-D6C2-4D28-88F4-26547300A381}"/>
              </a:ext>
            </a:extLst>
          </p:cNvPr>
          <p:cNvSpPr txBox="1">
            <a:spLocks/>
          </p:cNvSpPr>
          <p:nvPr/>
        </p:nvSpPr>
        <p:spPr>
          <a:xfrm>
            <a:off x="5929716" y="4606697"/>
            <a:ext cx="1475509" cy="580871"/>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gn="l" rtl="0">
              <a:lnSpc>
                <a:spcPct val="70000"/>
              </a:lnSpc>
            </a:pPr>
            <a:r>
              <a:rPr lang="en-US" dirty="0">
                <a:solidFill>
                  <a:srgbClr val="424244"/>
                </a:solidFill>
                <a:latin typeface="Red Hat Display" panose="02010503040201060303"/>
              </a:rPr>
              <a:t>97%</a:t>
            </a:r>
          </a:p>
        </p:txBody>
      </p:sp>
      <p:sp>
        <p:nvSpPr>
          <p:cNvPr id="5" name="TextBox 4">
            <a:extLst>
              <a:ext uri="{FF2B5EF4-FFF2-40B4-BE49-F238E27FC236}">
                <a16:creationId xmlns:a16="http://schemas.microsoft.com/office/drawing/2014/main" id="{1433C90E-3BEA-45ED-AA3E-9E937A5D18AF}"/>
              </a:ext>
            </a:extLst>
          </p:cNvPr>
          <p:cNvSpPr txBox="1"/>
          <p:nvPr/>
        </p:nvSpPr>
        <p:spPr>
          <a:xfrm>
            <a:off x="5929717" y="5038580"/>
            <a:ext cx="2146642" cy="400687"/>
          </a:xfrm>
          <a:prstGeom prst="rect">
            <a:avLst/>
          </a:prstGeom>
          <a:noFill/>
        </p:spPr>
        <p:txBody>
          <a:bodyPr wrap="square">
            <a:spAutoFit/>
          </a:bodyPr>
          <a:lstStyle/>
          <a:p>
            <a:pPr algn="l" rtl="0">
              <a:lnSpc>
                <a:spcPts val="1200"/>
              </a:lnSpc>
            </a:pPr>
            <a:r>
              <a:rPr lang="en-US" sz="1100" dirty="0">
                <a:solidFill>
                  <a:srgbClr val="424244"/>
                </a:solidFill>
                <a:latin typeface="Red Hat Display" panose="020B0604020202020204" charset="0"/>
              </a:rPr>
              <a:t>text messages</a:t>
            </a:r>
          </a:p>
          <a:p>
            <a:pPr algn="l" rtl="0">
              <a:lnSpc>
                <a:spcPts val="1200"/>
              </a:lnSpc>
            </a:pPr>
            <a:r>
              <a:rPr lang="en-US" sz="1100" dirty="0">
                <a:solidFill>
                  <a:srgbClr val="424244"/>
                </a:solidFill>
                <a:latin typeface="Red Hat Display" panose="020B0604020202020204" charset="0"/>
                <a:cs typeface="Arial" panose="020B0604020202020204" pitchFamily="34" charset="0"/>
              </a:rPr>
              <a:t>open and read</a:t>
            </a:r>
            <a:endParaRPr lang="en-US" sz="1100" dirty="0">
              <a:solidFill>
                <a:srgbClr val="424244"/>
              </a:solidFill>
              <a:latin typeface="Red Hat Display" panose="02010503040201060303" pitchFamily="2" charset="0"/>
              <a:cs typeface="Arial" panose="020B0604020202020204" pitchFamily="34" charset="0"/>
            </a:endParaRPr>
          </a:p>
        </p:txBody>
      </p:sp>
      <p:sp>
        <p:nvSpPr>
          <p:cNvPr id="10" name="Title 1">
            <a:extLst>
              <a:ext uri="{FF2B5EF4-FFF2-40B4-BE49-F238E27FC236}">
                <a16:creationId xmlns:a16="http://schemas.microsoft.com/office/drawing/2014/main" id="{0DCD68D8-5C36-426D-897C-E1D49FA41179}"/>
              </a:ext>
            </a:extLst>
          </p:cNvPr>
          <p:cNvSpPr txBox="1">
            <a:spLocks/>
          </p:cNvSpPr>
          <p:nvPr/>
        </p:nvSpPr>
        <p:spPr>
          <a:xfrm>
            <a:off x="5929716" y="5651296"/>
            <a:ext cx="1475509" cy="580871"/>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gn="l" rtl="0">
              <a:lnSpc>
                <a:spcPct val="70000"/>
              </a:lnSpc>
            </a:pPr>
            <a:r>
              <a:rPr lang="en-US" dirty="0">
                <a:solidFill>
                  <a:srgbClr val="424244"/>
                </a:solidFill>
                <a:latin typeface="Red Hat Display" panose="02010503040201060303"/>
              </a:rPr>
              <a:t>60%</a:t>
            </a:r>
          </a:p>
        </p:txBody>
      </p:sp>
      <p:sp>
        <p:nvSpPr>
          <p:cNvPr id="11" name="TextBox 10">
            <a:extLst>
              <a:ext uri="{FF2B5EF4-FFF2-40B4-BE49-F238E27FC236}">
                <a16:creationId xmlns:a16="http://schemas.microsoft.com/office/drawing/2014/main" id="{BEC2E750-4002-442E-A1D9-5FCFB3ECD6D1}"/>
              </a:ext>
            </a:extLst>
          </p:cNvPr>
          <p:cNvSpPr txBox="1"/>
          <p:nvPr/>
        </p:nvSpPr>
        <p:spPr>
          <a:xfrm>
            <a:off x="5929716" y="6083179"/>
            <a:ext cx="1713417" cy="246799"/>
          </a:xfrm>
          <a:prstGeom prst="rect">
            <a:avLst/>
          </a:prstGeom>
          <a:noFill/>
        </p:spPr>
        <p:txBody>
          <a:bodyPr wrap="square">
            <a:spAutoFit/>
          </a:bodyPr>
          <a:lstStyle/>
          <a:p>
            <a:pPr algn="l" rtl="0">
              <a:lnSpc>
                <a:spcPts val="1200"/>
              </a:lnSpc>
            </a:pPr>
            <a:r>
              <a:rPr lang="es-CO" sz="1100" dirty="0" err="1">
                <a:solidFill>
                  <a:srgbClr val="424244"/>
                </a:solidFill>
                <a:latin typeface="Red Hat Display" panose="020B0604020202020204" charset="0"/>
              </a:rPr>
              <a:t>convert</a:t>
            </a:r>
            <a:r>
              <a:rPr lang="es-CO" sz="1100" dirty="0">
                <a:solidFill>
                  <a:srgbClr val="424244"/>
                </a:solidFill>
                <a:latin typeface="Red Hat Display" panose="020B0604020202020204" charset="0"/>
              </a:rPr>
              <a:t> </a:t>
            </a:r>
            <a:r>
              <a:rPr lang="es-CO" sz="1100" dirty="0" err="1">
                <a:solidFill>
                  <a:srgbClr val="424244"/>
                </a:solidFill>
                <a:latin typeface="Red Hat Display" panose="020B0604020202020204" charset="0"/>
              </a:rPr>
              <a:t>to</a:t>
            </a:r>
            <a:r>
              <a:rPr lang="es-CO" sz="1100" dirty="0">
                <a:solidFill>
                  <a:srgbClr val="424244"/>
                </a:solidFill>
                <a:latin typeface="Red Hat Display" panose="020B0604020202020204" charset="0"/>
              </a:rPr>
              <a:t> </a:t>
            </a:r>
            <a:r>
              <a:rPr lang="es-CO" sz="1100" dirty="0" err="1">
                <a:solidFill>
                  <a:srgbClr val="424244"/>
                </a:solidFill>
                <a:latin typeface="Red Hat Display" panose="020B0604020202020204" charset="0"/>
              </a:rPr>
              <a:t>showing</a:t>
            </a:r>
            <a:endParaRPr lang="es-CO" sz="1100" dirty="0">
              <a:solidFill>
                <a:srgbClr val="424244"/>
              </a:solidFill>
              <a:latin typeface="Red Hat Display" panose="02010503040201060303" pitchFamily="2" charset="0"/>
              <a:cs typeface="Arial" panose="020B0604020202020204" pitchFamily="34" charset="0"/>
            </a:endParaRPr>
          </a:p>
        </p:txBody>
      </p:sp>
      <p:pic>
        <p:nvPicPr>
          <p:cNvPr id="2" name="Picture 1">
            <a:extLst>
              <a:ext uri="{FF2B5EF4-FFF2-40B4-BE49-F238E27FC236}">
                <a16:creationId xmlns:a16="http://schemas.microsoft.com/office/drawing/2014/main" id="{85DC208C-9F67-4E9F-8859-BF17C9746E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4744" y="127429"/>
            <a:ext cx="2628809" cy="941773"/>
          </a:xfrm>
          <a:prstGeom prst="rect">
            <a:avLst/>
          </a:prstGeom>
        </p:spPr>
      </p:pic>
    </p:spTree>
    <p:extLst>
      <p:ext uri="{BB962C8B-B14F-4D97-AF65-F5344CB8AC3E}">
        <p14:creationId xmlns:p14="http://schemas.microsoft.com/office/powerpoint/2010/main" val="844553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52EB1F1-239A-418F-A349-BA0512F19B2D}"/>
              </a:ext>
            </a:extLst>
          </p:cNvPr>
          <p:cNvGrpSpPr/>
          <p:nvPr/>
        </p:nvGrpSpPr>
        <p:grpSpPr>
          <a:xfrm>
            <a:off x="5983659" y="99820"/>
            <a:ext cx="5483807" cy="6756689"/>
            <a:chOff x="5983659" y="99820"/>
            <a:chExt cx="5483807" cy="6756689"/>
          </a:xfrm>
        </p:grpSpPr>
        <p:pic>
          <p:nvPicPr>
            <p:cNvPr id="7" name="Picture 6" descr="Graphical user interface, application  Description automatically generated">
              <a:extLst>
                <a:ext uri="{FF2B5EF4-FFF2-40B4-BE49-F238E27FC236}">
                  <a16:creationId xmlns:a16="http://schemas.microsoft.com/office/drawing/2014/main" id="{453B22E9-AAB8-47C0-BB63-5BE380784DEE}"/>
                </a:ext>
              </a:extLst>
            </p:cNvPr>
            <p:cNvPicPr>
              <a:picLocks noChangeAspect="1"/>
            </p:cNvPicPr>
            <p:nvPr/>
          </p:nvPicPr>
          <p:blipFill rotWithShape="1">
            <a:blip r:embed="rId3">
              <a:extLst>
                <a:ext uri="{28A0092B-C50C-407E-A947-70E740481C1C}">
                  <a14:useLocalDpi xmlns:a14="http://schemas.microsoft.com/office/drawing/2010/main"/>
                </a:ext>
              </a:extLst>
            </a:blip>
            <a:srcRect b="29930"/>
            <a:stretch/>
          </p:blipFill>
          <p:spPr>
            <a:xfrm>
              <a:off x="5983659" y="99820"/>
              <a:ext cx="5483807" cy="6756689"/>
            </a:xfrm>
            <a:prstGeom prst="rect">
              <a:avLst/>
            </a:prstGeom>
          </p:spPr>
        </p:pic>
        <p:sp>
          <p:nvSpPr>
            <p:cNvPr id="2" name="Rectangle 1">
              <a:extLst>
                <a:ext uri="{FF2B5EF4-FFF2-40B4-BE49-F238E27FC236}">
                  <a16:creationId xmlns:a16="http://schemas.microsoft.com/office/drawing/2014/main" id="{0858CB10-0BB8-43B6-9891-0D79F528F40C}"/>
                </a:ext>
              </a:extLst>
            </p:cNvPr>
            <p:cNvSpPr/>
            <p:nvPr/>
          </p:nvSpPr>
          <p:spPr>
            <a:xfrm>
              <a:off x="8841991" y="2653748"/>
              <a:ext cx="1663670" cy="66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D0619B17-B27C-4FAD-93CB-F302AEC1C56D}"/>
                </a:ext>
              </a:extLst>
            </p:cNvPr>
            <p:cNvSpPr/>
            <p:nvPr/>
          </p:nvSpPr>
          <p:spPr>
            <a:xfrm>
              <a:off x="6923259" y="5065149"/>
              <a:ext cx="1246706" cy="416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aseline="-25000" dirty="0"/>
            </a:p>
          </p:txBody>
        </p:sp>
      </p:grpSp>
      <p:pic>
        <p:nvPicPr>
          <p:cNvPr id="14" name="Graphic 13">
            <a:extLst>
              <a:ext uri="{FF2B5EF4-FFF2-40B4-BE49-F238E27FC236}">
                <a16:creationId xmlns:a16="http://schemas.microsoft.com/office/drawing/2014/main" id="{352FCFE5-6420-4E51-B449-295819369F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14267" y="2980267"/>
            <a:ext cx="3877733" cy="3877733"/>
          </a:xfrm>
          <a:prstGeom prst="rect">
            <a:avLst/>
          </a:prstGeom>
        </p:spPr>
      </p:pic>
      <p:sp>
        <p:nvSpPr>
          <p:cNvPr id="6" name="TextBox 5">
            <a:extLst>
              <a:ext uri="{FF2B5EF4-FFF2-40B4-BE49-F238E27FC236}">
                <a16:creationId xmlns:a16="http://schemas.microsoft.com/office/drawing/2014/main" id="{11FB0E3F-1546-489A-BEBE-5C5AEBEC3F7C}"/>
              </a:ext>
            </a:extLst>
          </p:cNvPr>
          <p:cNvSpPr txBox="1"/>
          <p:nvPr/>
        </p:nvSpPr>
        <p:spPr>
          <a:xfrm>
            <a:off x="1612619" y="1389392"/>
            <a:ext cx="3304437" cy="287451"/>
          </a:xfrm>
          <a:prstGeom prst="rect">
            <a:avLst/>
          </a:prstGeom>
          <a:noFill/>
        </p:spPr>
        <p:txBody>
          <a:bodyPr wrap="square" rtlCol="0">
            <a:spAutoFit/>
          </a:bodyPr>
          <a:lstStyle/>
          <a:p>
            <a:pPr marL="0" marR="0" lvl="0" indent="0" algn="l" defTabSz="1360314" rtl="0" eaLnBrk="1" fontAlgn="auto" latinLnBrk="0" hangingPunct="1">
              <a:lnSpc>
                <a:spcPct val="90000"/>
              </a:lnSpc>
              <a:spcBef>
                <a:spcPts val="744"/>
              </a:spcBef>
              <a:spcAft>
                <a:spcPts val="0"/>
              </a:spcAft>
              <a:buClrTx/>
              <a:buSzPct val="100000"/>
              <a:buFontTx/>
              <a:buNone/>
              <a:tabLst/>
              <a:defRPr/>
            </a:pPr>
            <a:r>
              <a:rPr lang="es-CO" sz="1400" b="1" dirty="0">
                <a:solidFill>
                  <a:srgbClr val="424244"/>
                </a:solidFill>
                <a:latin typeface="Red Hat Display" panose="02010503040201060303" pitchFamily="2" charset="0"/>
              </a:rPr>
              <a:t>Social media</a:t>
            </a:r>
          </a:p>
        </p:txBody>
      </p:sp>
      <p:sp>
        <p:nvSpPr>
          <p:cNvPr id="27" name="TextBox 26">
            <a:extLst>
              <a:ext uri="{FF2B5EF4-FFF2-40B4-BE49-F238E27FC236}">
                <a16:creationId xmlns:a16="http://schemas.microsoft.com/office/drawing/2014/main" id="{12034CD3-FF90-4407-B4BF-085A096D3954}"/>
              </a:ext>
            </a:extLst>
          </p:cNvPr>
          <p:cNvSpPr txBox="1"/>
          <p:nvPr/>
        </p:nvSpPr>
        <p:spPr>
          <a:xfrm>
            <a:off x="9906953" y="74224"/>
            <a:ext cx="2192867" cy="261610"/>
          </a:xfrm>
          <a:prstGeom prst="rect">
            <a:avLst/>
          </a:prstGeom>
          <a:noFill/>
        </p:spPr>
        <p:txBody>
          <a:bodyPr wrap="square">
            <a:spAutoFit/>
          </a:bodyPr>
          <a:lstStyle/>
          <a:p>
            <a:pPr marL="0" marR="0" lvl="0" indent="0" algn="ctr" defTabSz="1360314" rtl="0" eaLnBrk="1" fontAlgn="auto" latinLnBrk="0" hangingPunct="1">
              <a:lnSpc>
                <a:spcPct val="100000"/>
              </a:lnSpc>
              <a:spcBef>
                <a:spcPts val="744"/>
              </a:spcBef>
              <a:spcAft>
                <a:spcPts val="0"/>
              </a:spcAft>
              <a:buClrTx/>
              <a:buSzPct val="100000"/>
              <a:buFontTx/>
              <a:buNone/>
              <a:tabLst/>
              <a:defRPr/>
            </a:pPr>
            <a:r>
              <a:rPr kumimoji="0" lang="en-US" sz="1100" b="1" i="0" u="none" strike="noStrike" kern="1200" cap="none" spc="0" normalizeH="0" baseline="0" noProof="0" dirty="0">
                <a:ln>
                  <a:noFill/>
                </a:ln>
                <a:solidFill>
                  <a:schemeClr val="bg1"/>
                </a:solidFill>
                <a:effectLst/>
                <a:uLnTx/>
                <a:uFillTx/>
                <a:latin typeface="Red Hat Display" panose="02010503040201060303" pitchFamily="2" charset="0"/>
                <a:ea typeface="+mn-ea"/>
                <a:cs typeface="+mn-cs"/>
              </a:rPr>
              <a:t>CARRERA / NEGOCIO MGMT</a:t>
            </a:r>
          </a:p>
        </p:txBody>
      </p:sp>
      <p:sp>
        <p:nvSpPr>
          <p:cNvPr id="4" name="Title 1">
            <a:extLst>
              <a:ext uri="{FF2B5EF4-FFF2-40B4-BE49-F238E27FC236}">
                <a16:creationId xmlns:a16="http://schemas.microsoft.com/office/drawing/2014/main" id="{6EF63A62-C050-40A6-97C3-2876C8F69816}"/>
              </a:ext>
            </a:extLst>
          </p:cNvPr>
          <p:cNvSpPr txBox="1">
            <a:spLocks/>
          </p:cNvSpPr>
          <p:nvPr/>
        </p:nvSpPr>
        <p:spPr>
          <a:xfrm>
            <a:off x="1612619" y="1792833"/>
            <a:ext cx="4898764" cy="98363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gn="l" rtl="0">
              <a:lnSpc>
                <a:spcPct val="70000"/>
              </a:lnSpc>
            </a:pPr>
            <a:r>
              <a:rPr lang="es-CO" dirty="0">
                <a:solidFill>
                  <a:srgbClr val="424244"/>
                </a:solidFill>
                <a:latin typeface="Red Hat Display"/>
              </a:rPr>
              <a:t>Más allá de la</a:t>
            </a:r>
          </a:p>
          <a:p>
            <a:pPr algn="l" rtl="0">
              <a:lnSpc>
                <a:spcPct val="70000"/>
              </a:lnSpc>
            </a:pPr>
            <a:r>
              <a:rPr lang="es-CO" b="0" dirty="0">
                <a:solidFill>
                  <a:srgbClr val="424244"/>
                </a:solidFill>
                <a:latin typeface="Red Hat Display"/>
              </a:rPr>
              <a:t>conexión</a:t>
            </a:r>
            <a:endParaRPr lang="es-CO" b="0" dirty="0">
              <a:solidFill>
                <a:srgbClr val="424244"/>
              </a:solidFill>
            </a:endParaRPr>
          </a:p>
        </p:txBody>
      </p:sp>
      <p:sp>
        <p:nvSpPr>
          <p:cNvPr id="5" name="Rectangle 4">
            <a:extLst>
              <a:ext uri="{FF2B5EF4-FFF2-40B4-BE49-F238E27FC236}">
                <a16:creationId xmlns:a16="http://schemas.microsoft.com/office/drawing/2014/main" id="{3E57EA7F-ADBA-4055-B1E8-19114D11C94E}"/>
              </a:ext>
            </a:extLst>
          </p:cNvPr>
          <p:cNvSpPr/>
          <p:nvPr/>
        </p:nvSpPr>
        <p:spPr>
          <a:xfrm>
            <a:off x="1612618" y="2858240"/>
            <a:ext cx="3810954" cy="3899529"/>
          </a:xfrm>
          <a:prstGeom prst="rect">
            <a:avLst/>
          </a:prstGeom>
        </p:spPr>
        <p:txBody>
          <a:bodyPr wrap="square">
            <a:spAutoFit/>
          </a:bodyPr>
          <a:lstStyle/>
          <a:p>
            <a:pPr algn="l" rtl="0">
              <a:lnSpc>
                <a:spcPct val="90000"/>
              </a:lnSpc>
            </a:pPr>
            <a:r>
              <a:rPr lang="es-CO" sz="1600" b="1" dirty="0">
                <a:solidFill>
                  <a:srgbClr val="424244"/>
                </a:solidFill>
                <a:latin typeface="Red Hat Display" panose="020B0604020202020204" charset="0"/>
              </a:rPr>
              <a:t>Automatización Social</a:t>
            </a:r>
            <a:endParaRPr lang="es-CO" sz="1100" dirty="0">
              <a:solidFill>
                <a:srgbClr val="424244"/>
              </a:solidFill>
              <a:latin typeface="Red Hat Display" panose="02010503040201060303" pitchFamily="2" charset="0"/>
              <a:cs typeface="Arial" panose="020B0604020202020204" pitchFamily="34" charset="0"/>
            </a:endParaRPr>
          </a:p>
          <a:p>
            <a:pPr algn="l" rtl="0">
              <a:lnSpc>
                <a:spcPct val="150000"/>
              </a:lnSpc>
            </a:pPr>
            <a:r>
              <a:rPr lang="es-CO" sz="1200" dirty="0">
                <a:solidFill>
                  <a:srgbClr val="424244"/>
                </a:solidFill>
                <a:latin typeface="Red Hat Display" panose="02010503040201060303" pitchFamily="2" charset="0"/>
                <a:cs typeface="Arial" panose="020B0604020202020204" pitchFamily="34" charset="0"/>
              </a:rPr>
              <a:t>La Automatización Social crea automáticamente videos Recientemente Agregados y Abiertos al público general para su propiedad, luego los carga en las páginas de Facebook® y YouTube®. </a:t>
            </a:r>
          </a:p>
          <a:p>
            <a:pPr algn="l" rtl="0">
              <a:lnSpc>
                <a:spcPct val="150000"/>
              </a:lnSpc>
            </a:pPr>
            <a:r>
              <a:rPr lang="es-CO" sz="1600" b="1" dirty="0">
                <a:solidFill>
                  <a:srgbClr val="424244"/>
                </a:solidFill>
                <a:latin typeface="Red Hat Display" panose="02010503040201060303" pitchFamily="2" charset="0"/>
                <a:cs typeface="Arial" panose="020B0604020202020204" pitchFamily="34" charset="0"/>
              </a:rPr>
              <a:t>Potenciamiento Social </a:t>
            </a:r>
          </a:p>
          <a:p>
            <a:pPr algn="l" rtl="0">
              <a:lnSpc>
                <a:spcPct val="150000"/>
              </a:lnSpc>
            </a:pPr>
            <a:r>
              <a:rPr lang="es-CO" sz="1200" dirty="0">
                <a:solidFill>
                  <a:srgbClr val="424244"/>
                </a:solidFill>
                <a:latin typeface="Red Hat Display" panose="02010503040201060303" pitchFamily="2" charset="0"/>
                <a:cs typeface="Arial" panose="020B0604020202020204" pitchFamily="34" charset="0"/>
              </a:rPr>
              <a:t>Una vez que los videos están en la página de Facebook, puedo dirigirme fácilmente a posibles compradores de viviendas fuera de mi esfera de </a:t>
            </a:r>
            <a:r>
              <a:rPr lang="es-ES" sz="1200" dirty="0">
                <a:solidFill>
                  <a:srgbClr val="424244"/>
                </a:solidFill>
                <a:latin typeface="Red Hat Display" panose="02010503040201060303" pitchFamily="2" charset="0"/>
                <a:cs typeface="Arial" panose="020B0604020202020204" pitchFamily="34" charset="0"/>
              </a:rPr>
              <a:t>influencia utilizando el Potenciamiento Social de “Social </a:t>
            </a:r>
            <a:r>
              <a:rPr lang="es-ES" sz="1200" dirty="0" err="1">
                <a:solidFill>
                  <a:srgbClr val="424244"/>
                </a:solidFill>
                <a:latin typeface="Red Hat Display" panose="02010503040201060303" pitchFamily="2" charset="0"/>
                <a:cs typeface="Arial" panose="020B0604020202020204" pitchFamily="34" charset="0"/>
              </a:rPr>
              <a:t>Boost</a:t>
            </a:r>
            <a:r>
              <a:rPr lang="es-ES" sz="1200" dirty="0">
                <a:solidFill>
                  <a:srgbClr val="424244"/>
                </a:solidFill>
                <a:latin typeface="Red Hat Display" panose="02010503040201060303" pitchFamily="2" charset="0"/>
                <a:cs typeface="Arial" panose="020B0604020202020204" pitchFamily="34" charset="0"/>
              </a:rPr>
              <a:t>”</a:t>
            </a:r>
          </a:p>
          <a:p>
            <a:pPr algn="l" rtl="0">
              <a:lnSpc>
                <a:spcPct val="150000"/>
              </a:lnSpc>
            </a:pPr>
            <a:endParaRPr lang="es-CO" sz="1200" dirty="0">
              <a:solidFill>
                <a:srgbClr val="424244"/>
              </a:solidFill>
              <a:latin typeface="Red Hat Display" panose="02010503040201060303" pitchFamily="2" charset="0"/>
              <a:cs typeface="Arial" panose="020B0604020202020204" pitchFamily="34" charset="0"/>
            </a:endParaRPr>
          </a:p>
          <a:p>
            <a:pPr algn="l" rtl="0">
              <a:lnSpc>
                <a:spcPct val="150000"/>
              </a:lnSpc>
            </a:pPr>
            <a:endParaRPr lang="es-CO" sz="1200" dirty="0">
              <a:solidFill>
                <a:srgbClr val="424244"/>
              </a:solidFill>
              <a:latin typeface="Red Hat Display" panose="02010503040201060303" pitchFamily="2" charset="0"/>
              <a:cs typeface="Arial" panose="020B0604020202020204" pitchFamily="34" charset="0"/>
            </a:endParaRPr>
          </a:p>
          <a:p>
            <a:pPr algn="l" rtl="0"/>
            <a:endParaRPr lang="en-US" sz="1100" dirty="0">
              <a:solidFill>
                <a:srgbClr val="424244"/>
              </a:solidFill>
              <a:latin typeface="Red Hat Display" panose="020B0604020202020204" charset="0"/>
            </a:endParaRPr>
          </a:p>
        </p:txBody>
      </p:sp>
      <p:pic>
        <p:nvPicPr>
          <p:cNvPr id="3" name="Picture 2">
            <a:extLst>
              <a:ext uri="{FF2B5EF4-FFF2-40B4-BE49-F238E27FC236}">
                <a16:creationId xmlns:a16="http://schemas.microsoft.com/office/drawing/2014/main" id="{12EDCB0F-B471-4E0F-A4E8-0000BB82D0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17662" y="2765897"/>
            <a:ext cx="1270740" cy="455244"/>
          </a:xfrm>
          <a:prstGeom prst="rect">
            <a:avLst/>
          </a:prstGeom>
        </p:spPr>
      </p:pic>
      <p:pic>
        <p:nvPicPr>
          <p:cNvPr id="13" name="Picture 12">
            <a:extLst>
              <a:ext uri="{FF2B5EF4-FFF2-40B4-BE49-F238E27FC236}">
                <a16:creationId xmlns:a16="http://schemas.microsoft.com/office/drawing/2014/main" id="{16E55126-A8F4-4859-AB63-C27589291E1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58965" y="5097450"/>
            <a:ext cx="981649" cy="351677"/>
          </a:xfrm>
          <a:prstGeom prst="rect">
            <a:avLst/>
          </a:prstGeom>
        </p:spPr>
      </p:pic>
      <p:sp>
        <p:nvSpPr>
          <p:cNvPr id="8" name="Isosceles Triangle 7">
            <a:extLst>
              <a:ext uri="{FF2B5EF4-FFF2-40B4-BE49-F238E27FC236}">
                <a16:creationId xmlns:a16="http://schemas.microsoft.com/office/drawing/2014/main" id="{241AABF2-C47E-4090-AF78-BE2E6A1E4856}"/>
              </a:ext>
            </a:extLst>
          </p:cNvPr>
          <p:cNvSpPr/>
          <p:nvPr/>
        </p:nvSpPr>
        <p:spPr>
          <a:xfrm rot="18857974">
            <a:off x="-516640" y="-119905"/>
            <a:ext cx="1570523" cy="810569"/>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664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305E3FDE-5894-4A04-B437-CD43BED69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 y="-2579"/>
            <a:ext cx="1391970" cy="1391970"/>
          </a:xfrm>
          <a:prstGeom prst="rect">
            <a:avLst/>
          </a:prstGeom>
        </p:spPr>
      </p:pic>
      <p:pic>
        <p:nvPicPr>
          <p:cNvPr id="28" name="Graphic 27">
            <a:extLst>
              <a:ext uri="{FF2B5EF4-FFF2-40B4-BE49-F238E27FC236}">
                <a16:creationId xmlns:a16="http://schemas.microsoft.com/office/drawing/2014/main" id="{D16988DA-93EB-4F2A-9707-7891F73E42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7126" y="2393126"/>
            <a:ext cx="4464874" cy="4464874"/>
          </a:xfrm>
          <a:prstGeom prst="rect">
            <a:avLst/>
          </a:prstGeom>
        </p:spPr>
      </p:pic>
      <p:sp>
        <p:nvSpPr>
          <p:cNvPr id="2" name="Title 1">
            <a:extLst>
              <a:ext uri="{FF2B5EF4-FFF2-40B4-BE49-F238E27FC236}">
                <a16:creationId xmlns:a16="http://schemas.microsoft.com/office/drawing/2014/main" id="{EFB193F4-819C-4F56-B89E-2E9DC5D4EA5A}"/>
              </a:ext>
            </a:extLst>
          </p:cNvPr>
          <p:cNvSpPr txBox="1">
            <a:spLocks/>
          </p:cNvSpPr>
          <p:nvPr/>
        </p:nvSpPr>
        <p:spPr>
          <a:xfrm>
            <a:off x="6096001" y="1682222"/>
            <a:ext cx="5553879" cy="1098223"/>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gn="l" rtl="0">
              <a:lnSpc>
                <a:spcPts val="4300"/>
              </a:lnSpc>
            </a:pPr>
            <a:r>
              <a:rPr lang="es-CO" dirty="0">
                <a:solidFill>
                  <a:srgbClr val="424244"/>
                </a:solidFill>
                <a:latin typeface="Red Hat Display" panose="02010503040201060303"/>
              </a:rPr>
              <a:t>Velocidad </a:t>
            </a:r>
          </a:p>
          <a:p>
            <a:pPr algn="l" rtl="0">
              <a:lnSpc>
                <a:spcPts val="4300"/>
              </a:lnSpc>
            </a:pPr>
            <a:r>
              <a:rPr lang="es-CO" b="0" dirty="0">
                <a:solidFill>
                  <a:srgbClr val="424244"/>
                </a:solidFill>
                <a:latin typeface="Red Hat Display" panose="02010503040201060303"/>
              </a:rPr>
              <a:t>para liderar</a:t>
            </a:r>
          </a:p>
        </p:txBody>
      </p:sp>
      <p:sp>
        <p:nvSpPr>
          <p:cNvPr id="10" name="Rectangle 9">
            <a:extLst>
              <a:ext uri="{FF2B5EF4-FFF2-40B4-BE49-F238E27FC236}">
                <a16:creationId xmlns:a16="http://schemas.microsoft.com/office/drawing/2014/main" id="{71074FED-444D-41C6-A310-A172633844AA}"/>
              </a:ext>
            </a:extLst>
          </p:cNvPr>
          <p:cNvSpPr/>
          <p:nvPr/>
        </p:nvSpPr>
        <p:spPr>
          <a:xfrm>
            <a:off x="6096000" y="2780446"/>
            <a:ext cx="3849323" cy="2743315"/>
          </a:xfrm>
          <a:prstGeom prst="rect">
            <a:avLst/>
          </a:prstGeom>
        </p:spPr>
        <p:txBody>
          <a:bodyPr wrap="square">
            <a:spAutoFit/>
          </a:bodyPr>
          <a:lstStyle/>
          <a:p>
            <a:pPr algn="l" rtl="0">
              <a:lnSpc>
                <a:spcPct val="150000"/>
              </a:lnSpc>
            </a:pPr>
            <a:r>
              <a:rPr lang="es-CO" sz="1600" b="1" dirty="0">
                <a:solidFill>
                  <a:srgbClr val="424244"/>
                </a:solidFill>
                <a:latin typeface="Red Hat Display" panose="020B0604020202020204" charset="0"/>
              </a:rPr>
              <a:t>Respuesta rápida a las consultas</a:t>
            </a:r>
            <a:br>
              <a:rPr lang="es-CO" sz="1600" b="1" dirty="0">
                <a:solidFill>
                  <a:srgbClr val="424244"/>
                </a:solidFill>
                <a:latin typeface="Red Hat Display" panose="020B0604020202020204" charset="0"/>
              </a:rPr>
            </a:br>
            <a:r>
              <a:rPr lang="es-CO" sz="1600" b="1" dirty="0">
                <a:solidFill>
                  <a:srgbClr val="424244"/>
                </a:solidFill>
                <a:latin typeface="Red Hat Display" panose="020B0604020202020204" charset="0"/>
              </a:rPr>
              <a:t>sobre la propiedad</a:t>
            </a:r>
            <a:endParaRPr lang="es-CO" sz="1600" dirty="0">
              <a:solidFill>
                <a:srgbClr val="424244"/>
              </a:solidFill>
              <a:latin typeface="Red Hat Display" panose="02010503040201060303" pitchFamily="2" charset="0"/>
              <a:cs typeface="Arial" panose="020B0604020202020204" pitchFamily="34" charset="0"/>
            </a:endParaRPr>
          </a:p>
          <a:p>
            <a:pPr algn="l" rtl="0">
              <a:lnSpc>
                <a:spcPct val="150000"/>
              </a:lnSpc>
            </a:pPr>
            <a:r>
              <a:rPr lang="es-CO" sz="1200" dirty="0">
                <a:solidFill>
                  <a:srgbClr val="424244"/>
                </a:solidFill>
                <a:latin typeface="Red Hat Display" panose="02010503040201060303" pitchFamily="2" charset="0"/>
                <a:cs typeface="Arial" panose="020B0604020202020204" pitchFamily="34" charset="0"/>
              </a:rPr>
              <a:t>Según la Asociación Nacional de Agentes Inmobiliarios, el 93% de todos los compradores confían en Internet como fuente de información en el proceso de compra y venta de viviendas. Estos consumidores esperan y merecen un alto nivel de servicio al cliente, incluida una respuesta rápida, y eso es lo que obtendrán.</a:t>
            </a:r>
          </a:p>
        </p:txBody>
      </p:sp>
      <p:pic>
        <p:nvPicPr>
          <p:cNvPr id="16" name="Picture 15" descr="A person using a computer  Description automatically generated">
            <a:extLst>
              <a:ext uri="{FF2B5EF4-FFF2-40B4-BE49-F238E27FC236}">
                <a16:creationId xmlns:a16="http://schemas.microsoft.com/office/drawing/2014/main" id="{5FD15A29-E341-4E45-BED4-EC6AB7BC4407}"/>
              </a:ext>
            </a:extLst>
          </p:cNvPr>
          <p:cNvPicPr>
            <a:picLocks noChangeAspect="1"/>
          </p:cNvPicPr>
          <p:nvPr/>
        </p:nvPicPr>
        <p:blipFill rotWithShape="1">
          <a:blip r:embed="rId7">
            <a:extLst>
              <a:ext uri="{28A0092B-C50C-407E-A947-70E740481C1C}">
                <a14:useLocalDpi xmlns:a14="http://schemas.microsoft.com/office/drawing/2010/main"/>
              </a:ext>
            </a:extLst>
          </a:blip>
          <a:srcRect l="30897" r="18453"/>
          <a:stretch/>
        </p:blipFill>
        <p:spPr>
          <a:xfrm>
            <a:off x="225626" y="154576"/>
            <a:ext cx="5284353" cy="6449424"/>
          </a:xfrm>
          <a:prstGeom prst="round1Rect">
            <a:avLst>
              <a:gd name="adj" fmla="val 39389"/>
            </a:avLst>
          </a:prstGeom>
        </p:spPr>
      </p:pic>
      <p:pic>
        <p:nvPicPr>
          <p:cNvPr id="30" name="Graphic 29">
            <a:extLst>
              <a:ext uri="{FF2B5EF4-FFF2-40B4-BE49-F238E27FC236}">
                <a16:creationId xmlns:a16="http://schemas.microsoft.com/office/drawing/2014/main" id="{5FF4D41D-36EA-4276-AA54-89D94AB507D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flipH="1">
            <a:off x="10840260" y="5477886"/>
            <a:ext cx="1126114" cy="1126114"/>
          </a:xfrm>
          <a:prstGeom prst="rect">
            <a:avLst/>
          </a:prstGeom>
        </p:spPr>
      </p:pic>
      <p:pic>
        <p:nvPicPr>
          <p:cNvPr id="3" name="Picture 2">
            <a:extLst>
              <a:ext uri="{FF2B5EF4-FFF2-40B4-BE49-F238E27FC236}">
                <a16:creationId xmlns:a16="http://schemas.microsoft.com/office/drawing/2014/main" id="{A74064EC-3CC3-4924-B860-1BEB300D16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4744" y="127429"/>
            <a:ext cx="2628809" cy="941773"/>
          </a:xfrm>
          <a:prstGeom prst="rect">
            <a:avLst/>
          </a:prstGeom>
        </p:spPr>
      </p:pic>
    </p:spTree>
    <p:extLst>
      <p:ext uri="{BB962C8B-B14F-4D97-AF65-F5344CB8AC3E}">
        <p14:creationId xmlns:p14="http://schemas.microsoft.com/office/powerpoint/2010/main" val="127696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pic>
        <p:nvPicPr>
          <p:cNvPr id="6" name="Picture 5" descr="A picture containing person, indoor, person, holding  Description automatically generated">
            <a:extLst>
              <a:ext uri="{FF2B5EF4-FFF2-40B4-BE49-F238E27FC236}">
                <a16:creationId xmlns:a16="http://schemas.microsoft.com/office/drawing/2014/main" id="{EA2193C6-80C8-4218-812C-92C3D6AB09B3}"/>
              </a:ext>
            </a:extLst>
          </p:cNvPr>
          <p:cNvPicPr>
            <a:picLocks noChangeAspect="1"/>
          </p:cNvPicPr>
          <p:nvPr/>
        </p:nvPicPr>
        <p:blipFill rotWithShape="1">
          <a:blip r:embed="rId3">
            <a:extLst>
              <a:ext uri="{28A0092B-C50C-407E-A947-70E740481C1C}">
                <a14:useLocalDpi xmlns:a14="http://schemas.microsoft.com/office/drawing/2010/main"/>
              </a:ext>
            </a:extLst>
          </a:blip>
          <a:srcRect l="18642" r="23163"/>
          <a:stretch/>
        </p:blipFill>
        <p:spPr>
          <a:xfrm>
            <a:off x="3439978" y="1055914"/>
            <a:ext cx="5341095" cy="5211743"/>
          </a:xfrm>
          <a:prstGeom prst="rect">
            <a:avLst/>
          </a:prstGeom>
        </p:spPr>
      </p:pic>
      <p:pic>
        <p:nvPicPr>
          <p:cNvPr id="23" name="Graphic 22">
            <a:extLst>
              <a:ext uri="{FF2B5EF4-FFF2-40B4-BE49-F238E27FC236}">
                <a16:creationId xmlns:a16="http://schemas.microsoft.com/office/drawing/2014/main" id="{76BFF073-FF0A-49D0-8E24-F7191C24D46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169340" y="169340"/>
            <a:ext cx="383346" cy="383346"/>
          </a:xfrm>
          <a:prstGeom prst="rect">
            <a:avLst/>
          </a:prstGeom>
        </p:spPr>
      </p:pic>
      <p:pic>
        <p:nvPicPr>
          <p:cNvPr id="97" name="Graphic 96">
            <a:extLst>
              <a:ext uri="{FF2B5EF4-FFF2-40B4-BE49-F238E27FC236}">
                <a16:creationId xmlns:a16="http://schemas.microsoft.com/office/drawing/2014/main" id="{947AA952-51F4-4710-8213-C9B04FCF952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10483098" y="192500"/>
            <a:ext cx="1516402" cy="1516402"/>
          </a:xfrm>
          <a:prstGeom prst="rect">
            <a:avLst/>
          </a:prstGeom>
        </p:spPr>
      </p:pic>
      <p:sp>
        <p:nvSpPr>
          <p:cNvPr id="121" name="Текст 7">
            <a:extLst>
              <a:ext uri="{FF2B5EF4-FFF2-40B4-BE49-F238E27FC236}">
                <a16:creationId xmlns:a16="http://schemas.microsoft.com/office/drawing/2014/main" id="{80FFF85C-8C00-4D96-AA20-9A0C532E37BC}"/>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Vamos </a:t>
            </a:r>
          </a:p>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b="0" dirty="0">
                <a:solidFill>
                  <a:srgbClr val="424244"/>
                </a:solidFill>
                <a:latin typeface="Red Hat Display" panose="02010503040201060303" pitchFamily="2" charset="77"/>
              </a:rPr>
              <a:t>a vender</a:t>
            </a:r>
            <a:endParaRPr kumimoji="0" lang="es-CO"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sp>
        <p:nvSpPr>
          <p:cNvPr id="147" name="Oval 146">
            <a:extLst>
              <a:ext uri="{FF2B5EF4-FFF2-40B4-BE49-F238E27FC236}">
                <a16:creationId xmlns:a16="http://schemas.microsoft.com/office/drawing/2014/main" id="{9CAC4D05-141A-4C51-B5A9-3C3E0316D764}"/>
              </a:ext>
            </a:extLst>
          </p:cNvPr>
          <p:cNvSpPr/>
          <p:nvPr/>
        </p:nvSpPr>
        <p:spPr>
          <a:xfrm>
            <a:off x="8813912" y="942024"/>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b="1" dirty="0">
              <a:solidFill>
                <a:srgbClr val="414143"/>
              </a:solidFill>
              <a:latin typeface="Red Hat Display" panose="020B0604020202020204" charset="0"/>
            </a:endParaRPr>
          </a:p>
        </p:txBody>
      </p:sp>
      <p:sp>
        <p:nvSpPr>
          <p:cNvPr id="153" name="Oval 152">
            <a:extLst>
              <a:ext uri="{FF2B5EF4-FFF2-40B4-BE49-F238E27FC236}">
                <a16:creationId xmlns:a16="http://schemas.microsoft.com/office/drawing/2014/main" id="{C7CFC09D-AC24-4692-8935-39AC75340974}"/>
              </a:ext>
            </a:extLst>
          </p:cNvPr>
          <p:cNvSpPr/>
          <p:nvPr/>
        </p:nvSpPr>
        <p:spPr>
          <a:xfrm>
            <a:off x="1332988" y="1772016"/>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50" b="1" dirty="0">
              <a:solidFill>
                <a:srgbClr val="414143"/>
              </a:solidFill>
              <a:latin typeface="Red Hat Display" panose="020B0604020202020204" charset="0"/>
            </a:endParaRPr>
          </a:p>
        </p:txBody>
      </p:sp>
      <p:sp>
        <p:nvSpPr>
          <p:cNvPr id="27" name="Rectangle 26">
            <a:extLst>
              <a:ext uri="{FF2B5EF4-FFF2-40B4-BE49-F238E27FC236}">
                <a16:creationId xmlns:a16="http://schemas.microsoft.com/office/drawing/2014/main" id="{1EBEC96F-8650-4A25-9ADB-EB199ECB7563}"/>
              </a:ext>
            </a:extLst>
          </p:cNvPr>
          <p:cNvSpPr/>
          <p:nvPr/>
        </p:nvSpPr>
        <p:spPr>
          <a:xfrm>
            <a:off x="-2983067" y="2181116"/>
            <a:ext cx="260816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latin typeface="Red Hat Display" panose="02010503040201060303" pitchFamily="2" charset="0"/>
              </a:rPr>
              <a:t>Los círculos se pueden agregar / eliminar y personalizar. Simplemente haga clic en cada círculo y realice las modificaciones deseadas.</a:t>
            </a:r>
          </a:p>
        </p:txBody>
      </p:sp>
      <p:pic>
        <p:nvPicPr>
          <p:cNvPr id="2" name="Graphic 1">
            <a:extLst>
              <a:ext uri="{FF2B5EF4-FFF2-40B4-BE49-F238E27FC236}">
                <a16:creationId xmlns:a16="http://schemas.microsoft.com/office/drawing/2014/main" id="{A420AC90-378B-438C-9FFE-8E9AA41B6DAA}"/>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flipH="1">
            <a:off x="0" y="5315481"/>
            <a:ext cx="1542520" cy="1542520"/>
          </a:xfrm>
          <a:prstGeom prst="rect">
            <a:avLst/>
          </a:prstGeom>
        </p:spPr>
      </p:pic>
      <p:pic>
        <p:nvPicPr>
          <p:cNvPr id="3" name="Graphic 2">
            <a:extLst>
              <a:ext uri="{FF2B5EF4-FFF2-40B4-BE49-F238E27FC236}">
                <a16:creationId xmlns:a16="http://schemas.microsoft.com/office/drawing/2014/main" id="{5305C7F2-FDD0-4989-AF09-CC86821A927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flipH="1">
            <a:off x="882" y="5888491"/>
            <a:ext cx="969509" cy="969509"/>
          </a:xfrm>
          <a:prstGeom prst="rect">
            <a:avLst/>
          </a:prstGeom>
        </p:spPr>
      </p:pic>
      <p:sp>
        <p:nvSpPr>
          <p:cNvPr id="4" name="Rectangle 3">
            <a:extLst>
              <a:ext uri="{FF2B5EF4-FFF2-40B4-BE49-F238E27FC236}">
                <a16:creationId xmlns:a16="http://schemas.microsoft.com/office/drawing/2014/main" id="{4F78D30F-8344-4BC1-BE35-0A13BA5C5C7F}"/>
              </a:ext>
            </a:extLst>
          </p:cNvPr>
          <p:cNvSpPr/>
          <p:nvPr/>
        </p:nvSpPr>
        <p:spPr>
          <a:xfrm>
            <a:off x="-2987718" y="4143792"/>
            <a:ext cx="260816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err="1">
                <a:solidFill>
                  <a:schemeClr val="bg1"/>
                </a:solidFill>
                <a:latin typeface="Red Hat Display" panose="02010503040201060303" pitchFamily="2" charset="0"/>
              </a:rPr>
              <a:t>Reemplace</a:t>
            </a:r>
            <a:r>
              <a:rPr lang="en-US" sz="1400" dirty="0">
                <a:solidFill>
                  <a:schemeClr val="bg1"/>
                </a:solidFill>
                <a:latin typeface="Red Hat Display" panose="02010503040201060303" pitchFamily="2" charset="0"/>
              </a:rPr>
              <a:t> "Lorem ipsum" con </a:t>
            </a:r>
            <a:r>
              <a:rPr lang="en-US" sz="1400" dirty="0" err="1">
                <a:solidFill>
                  <a:schemeClr val="bg1"/>
                </a:solidFill>
                <a:latin typeface="Red Hat Display" panose="02010503040201060303" pitchFamily="2" charset="0"/>
              </a:rPr>
              <a:t>su</a:t>
            </a:r>
            <a:r>
              <a:rPr lang="en-US" sz="1400" dirty="0">
                <a:solidFill>
                  <a:schemeClr val="bg1"/>
                </a:solidFill>
                <a:latin typeface="Red Hat Display" panose="02010503040201060303" pitchFamily="2" charset="0"/>
              </a:rPr>
              <a:t> </a:t>
            </a:r>
            <a:r>
              <a:rPr lang="en-US" sz="1400" dirty="0" err="1">
                <a:solidFill>
                  <a:schemeClr val="bg1"/>
                </a:solidFill>
                <a:latin typeface="Red Hat Display" panose="02010503040201060303" pitchFamily="2" charset="0"/>
              </a:rPr>
              <a:t>propia</a:t>
            </a:r>
            <a:r>
              <a:rPr lang="en-US" sz="1400" dirty="0">
                <a:solidFill>
                  <a:schemeClr val="bg1"/>
                </a:solidFill>
                <a:latin typeface="Red Hat Display" panose="02010503040201060303" pitchFamily="2" charset="0"/>
              </a:rPr>
              <a:t> </a:t>
            </a:r>
            <a:r>
              <a:rPr lang="en-US" sz="1400" dirty="0" err="1">
                <a:solidFill>
                  <a:schemeClr val="bg1"/>
                </a:solidFill>
                <a:latin typeface="Red Hat Display" panose="02010503040201060303" pitchFamily="2" charset="0"/>
              </a:rPr>
              <a:t>copia</a:t>
            </a:r>
            <a:endParaRPr lang="en-US" sz="1400" dirty="0">
              <a:solidFill>
                <a:schemeClr val="bg1"/>
              </a:solidFill>
              <a:latin typeface="Red Hat Display" panose="02010503040201060303" pitchFamily="2" charset="0"/>
            </a:endParaRPr>
          </a:p>
        </p:txBody>
      </p:sp>
      <p:sp>
        <p:nvSpPr>
          <p:cNvPr id="43" name="TextBox 42">
            <a:extLst>
              <a:ext uri="{FF2B5EF4-FFF2-40B4-BE49-F238E27FC236}">
                <a16:creationId xmlns:a16="http://schemas.microsoft.com/office/drawing/2014/main" id="{4F6A51F9-5669-48F4-B61E-BD890B8D359B}"/>
              </a:ext>
            </a:extLst>
          </p:cNvPr>
          <p:cNvSpPr txBox="1"/>
          <p:nvPr/>
        </p:nvSpPr>
        <p:spPr>
          <a:xfrm>
            <a:off x="8990935" y="1298560"/>
            <a:ext cx="1703105" cy="1138773"/>
          </a:xfrm>
          <a:prstGeom prst="rect">
            <a:avLst/>
          </a:prstGeom>
          <a:noFill/>
        </p:spPr>
        <p:txBody>
          <a:bodyPr wrap="square">
            <a:spAutoFit/>
          </a:bodyPr>
          <a:lstStyle/>
          <a:p>
            <a:pPr algn="ctr"/>
            <a:r>
              <a:rPr lang="es-CO" sz="1600" b="1" dirty="0">
                <a:solidFill>
                  <a:srgbClr val="424244"/>
                </a:solidFill>
                <a:latin typeface="Red Hat Display" panose="020B0604020202020204" charset="0"/>
              </a:rPr>
              <a:t>Puntos favorables</a:t>
            </a:r>
          </a:p>
          <a:p>
            <a:pPr algn="ctr"/>
            <a:r>
              <a:rPr lang="es-CO" sz="1200" b="0" i="0" dirty="0" err="1">
                <a:solidFill>
                  <a:srgbClr val="424244"/>
                </a:solidFill>
                <a:effectLst/>
                <a:latin typeface="Red Hat Display" panose="02010503040201060303" pitchFamily="2" charset="0"/>
              </a:rPr>
              <a:t>Lorem</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ipsum</a:t>
            </a:r>
            <a:r>
              <a:rPr lang="es-CO" sz="1200" b="0" i="0" dirty="0">
                <a:solidFill>
                  <a:srgbClr val="424244"/>
                </a:solidFill>
                <a:effectLst/>
                <a:latin typeface="Red Hat Display" panose="02010503040201060303" pitchFamily="2" charset="0"/>
              </a:rPr>
              <a:t> dolor </a:t>
            </a:r>
            <a:r>
              <a:rPr lang="es-CO" sz="1200" b="0" i="0" dirty="0" err="1">
                <a:solidFill>
                  <a:srgbClr val="424244"/>
                </a:solidFill>
                <a:effectLst/>
                <a:latin typeface="Red Hat Display" panose="02010503040201060303" pitchFamily="2" charset="0"/>
              </a:rPr>
              <a:t>sit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amet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consectetur</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adipiscing</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elit</a:t>
            </a:r>
            <a:r>
              <a:rPr lang="es-CO" sz="1200" b="0" i="0" dirty="0">
                <a:solidFill>
                  <a:srgbClr val="424244"/>
                </a:solidFill>
                <a:effectLst/>
                <a:latin typeface="Red Hat Display" panose="02010503040201060303" pitchFamily="2" charset="0"/>
              </a:rPr>
              <a:t>.</a:t>
            </a:r>
            <a:endParaRPr lang="es-CO" sz="1200" b="1" dirty="0">
              <a:solidFill>
                <a:srgbClr val="424244"/>
              </a:solidFill>
              <a:latin typeface="Red Hat Display" panose="02010503040201060303" pitchFamily="2" charset="0"/>
            </a:endParaRPr>
          </a:p>
        </p:txBody>
      </p:sp>
      <p:sp>
        <p:nvSpPr>
          <p:cNvPr id="46" name="TextBox 45">
            <a:extLst>
              <a:ext uri="{FF2B5EF4-FFF2-40B4-BE49-F238E27FC236}">
                <a16:creationId xmlns:a16="http://schemas.microsoft.com/office/drawing/2014/main" id="{934BC709-427D-44C0-96C2-C2B92BFBB346}"/>
              </a:ext>
            </a:extLst>
          </p:cNvPr>
          <p:cNvSpPr txBox="1"/>
          <p:nvPr/>
        </p:nvSpPr>
        <p:spPr>
          <a:xfrm>
            <a:off x="1497765" y="2330747"/>
            <a:ext cx="1703105" cy="892552"/>
          </a:xfrm>
          <a:prstGeom prst="rect">
            <a:avLst/>
          </a:prstGeom>
          <a:noFill/>
        </p:spPr>
        <p:txBody>
          <a:bodyPr wrap="square">
            <a:spAutoFit/>
          </a:bodyPr>
          <a:lstStyle/>
          <a:p>
            <a:pPr algn="ctr"/>
            <a:r>
              <a:rPr lang="es-CO" sz="1600" b="1" dirty="0">
                <a:solidFill>
                  <a:srgbClr val="424244"/>
                </a:solidFill>
                <a:latin typeface="Red Hat Display" panose="020B0604020202020204" charset="0"/>
              </a:rPr>
              <a:t>Retos</a:t>
            </a:r>
          </a:p>
          <a:p>
            <a:pPr algn="ctr"/>
            <a:r>
              <a:rPr lang="es-CO" sz="1200" b="0" i="0" dirty="0" err="1">
                <a:solidFill>
                  <a:srgbClr val="424244"/>
                </a:solidFill>
                <a:effectLst/>
                <a:latin typeface="Red Hat Display" panose="02010503040201060303" pitchFamily="2" charset="0"/>
              </a:rPr>
              <a:t>Lorem</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ipsum</a:t>
            </a:r>
            <a:r>
              <a:rPr lang="es-CO" sz="1200" b="0" i="0" dirty="0">
                <a:solidFill>
                  <a:srgbClr val="424244"/>
                </a:solidFill>
                <a:effectLst/>
                <a:latin typeface="Red Hat Display" panose="02010503040201060303" pitchFamily="2" charset="0"/>
              </a:rPr>
              <a:t> dolor </a:t>
            </a:r>
            <a:r>
              <a:rPr lang="es-CO" sz="1200" b="0" i="0" dirty="0" err="1">
                <a:solidFill>
                  <a:srgbClr val="424244"/>
                </a:solidFill>
                <a:effectLst/>
                <a:latin typeface="Red Hat Display" panose="02010503040201060303" pitchFamily="2" charset="0"/>
              </a:rPr>
              <a:t>sit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amet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consectetur</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adipiscing</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elit</a:t>
            </a:r>
            <a:r>
              <a:rPr lang="es-CO" sz="1200" b="0" i="0" dirty="0">
                <a:solidFill>
                  <a:srgbClr val="424244"/>
                </a:solidFill>
                <a:effectLst/>
                <a:latin typeface="Red Hat Display" panose="02010503040201060303" pitchFamily="2" charset="0"/>
              </a:rPr>
              <a:t>.</a:t>
            </a:r>
            <a:endParaRPr lang="es-CO" sz="1200" b="1" dirty="0">
              <a:solidFill>
                <a:srgbClr val="424244"/>
              </a:solidFill>
              <a:latin typeface="Red Hat Display" panose="02010503040201060303" pitchFamily="2" charset="0"/>
            </a:endParaRPr>
          </a:p>
        </p:txBody>
      </p:sp>
      <p:grpSp>
        <p:nvGrpSpPr>
          <p:cNvPr id="56" name="Group 55">
            <a:extLst>
              <a:ext uri="{FF2B5EF4-FFF2-40B4-BE49-F238E27FC236}">
                <a16:creationId xmlns:a16="http://schemas.microsoft.com/office/drawing/2014/main" id="{DC2A6B78-0FA2-4459-985B-D46AAC0328A3}"/>
              </a:ext>
            </a:extLst>
          </p:cNvPr>
          <p:cNvGrpSpPr/>
          <p:nvPr/>
        </p:nvGrpSpPr>
        <p:grpSpPr>
          <a:xfrm>
            <a:off x="1329523" y="3485905"/>
            <a:ext cx="2045100" cy="2039590"/>
            <a:chOff x="1775079" y="4393634"/>
            <a:chExt cx="2045100" cy="2039590"/>
          </a:xfrm>
        </p:grpSpPr>
        <p:sp>
          <p:nvSpPr>
            <p:cNvPr id="57" name="Oval 56">
              <a:extLst>
                <a:ext uri="{FF2B5EF4-FFF2-40B4-BE49-F238E27FC236}">
                  <a16:creationId xmlns:a16="http://schemas.microsoft.com/office/drawing/2014/main" id="{F0BD2325-29D1-42C7-98FD-72CE8C730A54}"/>
                </a:ext>
              </a:extLst>
            </p:cNvPr>
            <p:cNvSpPr/>
            <p:nvPr/>
          </p:nvSpPr>
          <p:spPr>
            <a:xfrm>
              <a:off x="1780589" y="4393634"/>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latin typeface="Red Hat Display" panose="020B0604020202020204" charset="0"/>
              </a:endParaRPr>
            </a:p>
          </p:txBody>
        </p:sp>
        <p:sp>
          <p:nvSpPr>
            <p:cNvPr id="58" name="TextBox 57">
              <a:extLst>
                <a:ext uri="{FF2B5EF4-FFF2-40B4-BE49-F238E27FC236}">
                  <a16:creationId xmlns:a16="http://schemas.microsoft.com/office/drawing/2014/main" id="{3B1836D0-A063-44C0-A948-6397FC775861}"/>
                </a:ext>
              </a:extLst>
            </p:cNvPr>
            <p:cNvSpPr txBox="1"/>
            <p:nvPr/>
          </p:nvSpPr>
          <p:spPr>
            <a:xfrm>
              <a:off x="1775079" y="5038830"/>
              <a:ext cx="2014148" cy="892552"/>
            </a:xfrm>
            <a:prstGeom prst="rect">
              <a:avLst/>
            </a:prstGeom>
            <a:noFill/>
          </p:spPr>
          <p:txBody>
            <a:bodyPr wrap="square">
              <a:spAutoFit/>
            </a:bodyPr>
            <a:lstStyle/>
            <a:p>
              <a:pPr algn="ctr"/>
              <a:r>
                <a:rPr lang="es-CO" sz="1600" b="1" dirty="0">
                  <a:solidFill>
                    <a:srgbClr val="424244"/>
                  </a:solidFill>
                  <a:latin typeface="Red Hat Display" panose="020B0604020202020204" charset="0"/>
                </a:rPr>
                <a:t>Recomendaciones</a:t>
              </a:r>
            </a:p>
            <a:p>
              <a:pPr algn="ctr"/>
              <a:r>
                <a:rPr lang="es-CO" sz="1200" b="0" i="0" dirty="0" err="1">
                  <a:solidFill>
                    <a:srgbClr val="424244"/>
                  </a:solidFill>
                  <a:effectLst/>
                  <a:latin typeface="Red Hat Display" panose="02010503040201060303" pitchFamily="2" charset="0"/>
                </a:rPr>
                <a:t>Lorem</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ipsum</a:t>
              </a:r>
              <a:r>
                <a:rPr lang="es-CO" sz="1200" b="0" i="0" dirty="0">
                  <a:solidFill>
                    <a:srgbClr val="424244"/>
                  </a:solidFill>
                  <a:effectLst/>
                  <a:latin typeface="Red Hat Display" panose="02010503040201060303" pitchFamily="2" charset="0"/>
                </a:rPr>
                <a:t> dolor </a:t>
              </a:r>
              <a:r>
                <a:rPr lang="es-CO" sz="1200" b="0" i="0" dirty="0" err="1">
                  <a:solidFill>
                    <a:srgbClr val="424244"/>
                  </a:solidFill>
                  <a:effectLst/>
                  <a:latin typeface="Red Hat Display" panose="02010503040201060303" pitchFamily="2" charset="0"/>
                </a:rPr>
                <a:t>sit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amet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consectetur</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adipiscing</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elit</a:t>
              </a:r>
              <a:r>
                <a:rPr lang="es-CO" sz="1200" b="0" i="0" dirty="0">
                  <a:solidFill>
                    <a:srgbClr val="424244"/>
                  </a:solidFill>
                  <a:effectLst/>
                  <a:latin typeface="Red Hat Display" panose="02010503040201060303" pitchFamily="2" charset="0"/>
                </a:rPr>
                <a:t>.</a:t>
              </a:r>
              <a:endParaRPr lang="es-CO" sz="1200" b="1" dirty="0">
                <a:solidFill>
                  <a:srgbClr val="424244"/>
                </a:solidFill>
                <a:latin typeface="Red Hat Display" panose="020B0604020202020204" charset="0"/>
              </a:endParaRPr>
            </a:p>
          </p:txBody>
        </p:sp>
      </p:grpSp>
      <p:grpSp>
        <p:nvGrpSpPr>
          <p:cNvPr id="59" name="Group 58">
            <a:extLst>
              <a:ext uri="{FF2B5EF4-FFF2-40B4-BE49-F238E27FC236}">
                <a16:creationId xmlns:a16="http://schemas.microsoft.com/office/drawing/2014/main" id="{488982F0-7B1F-41D7-B6BA-F177D53DD4F2}"/>
              </a:ext>
            </a:extLst>
          </p:cNvPr>
          <p:cNvGrpSpPr/>
          <p:nvPr/>
        </p:nvGrpSpPr>
        <p:grpSpPr>
          <a:xfrm>
            <a:off x="8841399" y="2667710"/>
            <a:ext cx="2039590" cy="2039590"/>
            <a:chOff x="7476973" y="2007154"/>
            <a:chExt cx="2039590" cy="2039590"/>
          </a:xfrm>
        </p:grpSpPr>
        <p:sp>
          <p:nvSpPr>
            <p:cNvPr id="60" name="Oval 59">
              <a:extLst>
                <a:ext uri="{FF2B5EF4-FFF2-40B4-BE49-F238E27FC236}">
                  <a16:creationId xmlns:a16="http://schemas.microsoft.com/office/drawing/2014/main" id="{6F6E2E9D-94A0-445A-B7A1-41A4836FA244}"/>
                </a:ext>
              </a:extLst>
            </p:cNvPr>
            <p:cNvSpPr/>
            <p:nvPr/>
          </p:nvSpPr>
          <p:spPr>
            <a:xfrm>
              <a:off x="7476973" y="2007154"/>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Red Hat Display" panose="020B0604020202020204" charset="0"/>
              </a:endParaRPr>
            </a:p>
          </p:txBody>
        </p:sp>
        <p:sp>
          <p:nvSpPr>
            <p:cNvPr id="61" name="TextBox 60">
              <a:extLst>
                <a:ext uri="{FF2B5EF4-FFF2-40B4-BE49-F238E27FC236}">
                  <a16:creationId xmlns:a16="http://schemas.microsoft.com/office/drawing/2014/main" id="{E4F200AA-CD3A-4955-98FC-BF144ADF656B}"/>
                </a:ext>
              </a:extLst>
            </p:cNvPr>
            <p:cNvSpPr txBox="1"/>
            <p:nvPr/>
          </p:nvSpPr>
          <p:spPr>
            <a:xfrm>
              <a:off x="7503194" y="2403961"/>
              <a:ext cx="1982418" cy="1138773"/>
            </a:xfrm>
            <a:prstGeom prst="rect">
              <a:avLst/>
            </a:prstGeom>
            <a:noFill/>
          </p:spPr>
          <p:txBody>
            <a:bodyPr wrap="square">
              <a:spAutoFit/>
            </a:bodyPr>
            <a:lstStyle/>
            <a:p>
              <a:pPr algn="ctr"/>
              <a:r>
                <a:rPr lang="es-CO" sz="1600" b="1" dirty="0">
                  <a:solidFill>
                    <a:srgbClr val="424244"/>
                  </a:solidFill>
                  <a:latin typeface="Red Hat Display" panose="020B0604020202020204" charset="0"/>
                </a:rPr>
                <a:t>Aspectos favoritos</a:t>
              </a:r>
            </a:p>
            <a:p>
              <a:pPr algn="ctr"/>
              <a:r>
                <a:rPr lang="es-CO" sz="1200" b="0" i="0" dirty="0" err="1">
                  <a:solidFill>
                    <a:srgbClr val="424244"/>
                  </a:solidFill>
                  <a:effectLst/>
                  <a:latin typeface="Red Hat Display" panose="02010503040201060303" pitchFamily="2" charset="0"/>
                </a:rPr>
                <a:t>Lorem</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ipsum</a:t>
              </a:r>
              <a:r>
                <a:rPr lang="es-CO" sz="1200" b="0" i="0" dirty="0">
                  <a:solidFill>
                    <a:srgbClr val="424244"/>
                  </a:solidFill>
                  <a:effectLst/>
                  <a:latin typeface="Red Hat Display" panose="02010503040201060303" pitchFamily="2" charset="0"/>
                </a:rPr>
                <a:t> dolor </a:t>
              </a:r>
              <a:r>
                <a:rPr lang="es-CO" sz="1200" b="0" i="0" dirty="0" err="1">
                  <a:solidFill>
                    <a:srgbClr val="424244"/>
                  </a:solidFill>
                  <a:effectLst/>
                  <a:latin typeface="Red Hat Display" panose="02010503040201060303" pitchFamily="2" charset="0"/>
                </a:rPr>
                <a:t>sit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amet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consectetur</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adipiscing</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elit</a:t>
              </a:r>
              <a:r>
                <a:rPr lang="es-CO" sz="1200" b="0" i="0" dirty="0">
                  <a:solidFill>
                    <a:srgbClr val="424244"/>
                  </a:solidFill>
                  <a:effectLst/>
                  <a:latin typeface="Red Hat Display" panose="02010503040201060303" pitchFamily="2" charset="0"/>
                </a:rPr>
                <a:t>.</a:t>
              </a:r>
              <a:endParaRPr lang="es-CO" sz="1200" b="1" dirty="0">
                <a:solidFill>
                  <a:srgbClr val="424244"/>
                </a:solidFill>
                <a:latin typeface="Red Hat Display" panose="02010503040201060303" pitchFamily="2" charset="0"/>
              </a:endParaRPr>
            </a:p>
          </p:txBody>
        </p:sp>
      </p:grpSp>
      <p:grpSp>
        <p:nvGrpSpPr>
          <p:cNvPr id="62" name="Group 61">
            <a:extLst>
              <a:ext uri="{FF2B5EF4-FFF2-40B4-BE49-F238E27FC236}">
                <a16:creationId xmlns:a16="http://schemas.microsoft.com/office/drawing/2014/main" id="{600462BE-730E-432F-824E-F076BE9DFC8C}"/>
              </a:ext>
            </a:extLst>
          </p:cNvPr>
          <p:cNvGrpSpPr/>
          <p:nvPr/>
        </p:nvGrpSpPr>
        <p:grpSpPr>
          <a:xfrm>
            <a:off x="8810448" y="4375943"/>
            <a:ext cx="2039590" cy="2039590"/>
            <a:chOff x="8866344" y="4393634"/>
            <a:chExt cx="2039590" cy="2039590"/>
          </a:xfrm>
        </p:grpSpPr>
        <p:sp>
          <p:nvSpPr>
            <p:cNvPr id="63" name="Oval 62">
              <a:extLst>
                <a:ext uri="{FF2B5EF4-FFF2-40B4-BE49-F238E27FC236}">
                  <a16:creationId xmlns:a16="http://schemas.microsoft.com/office/drawing/2014/main" id="{08AA391F-BDFD-405F-B245-EC1F64E6A639}"/>
                </a:ext>
              </a:extLst>
            </p:cNvPr>
            <p:cNvSpPr/>
            <p:nvPr/>
          </p:nvSpPr>
          <p:spPr>
            <a:xfrm>
              <a:off x="8866344" y="4393634"/>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latin typeface="Red Hat Display" panose="020B0604020202020204" charset="0"/>
              </a:endParaRPr>
            </a:p>
          </p:txBody>
        </p:sp>
        <p:sp>
          <p:nvSpPr>
            <p:cNvPr id="64" name="TextBox 63">
              <a:extLst>
                <a:ext uri="{FF2B5EF4-FFF2-40B4-BE49-F238E27FC236}">
                  <a16:creationId xmlns:a16="http://schemas.microsoft.com/office/drawing/2014/main" id="{B28A3853-4135-49D2-86B7-EA58AC9C05D7}"/>
                </a:ext>
              </a:extLst>
            </p:cNvPr>
            <p:cNvSpPr txBox="1"/>
            <p:nvPr/>
          </p:nvSpPr>
          <p:spPr>
            <a:xfrm>
              <a:off x="9034586" y="4982807"/>
              <a:ext cx="1703105" cy="892552"/>
            </a:xfrm>
            <a:prstGeom prst="rect">
              <a:avLst/>
            </a:prstGeom>
            <a:noFill/>
          </p:spPr>
          <p:txBody>
            <a:bodyPr wrap="square">
              <a:spAutoFit/>
            </a:bodyPr>
            <a:lstStyle/>
            <a:p>
              <a:pPr algn="ctr"/>
              <a:r>
                <a:rPr lang="es-CO" sz="1600" b="1" dirty="0">
                  <a:solidFill>
                    <a:srgbClr val="424244"/>
                  </a:solidFill>
                  <a:latin typeface="Red Hat Display" panose="020B0604020202020204" charset="0"/>
                </a:rPr>
                <a:t>Mejoras</a:t>
              </a:r>
            </a:p>
            <a:p>
              <a:pPr algn="ctr"/>
              <a:r>
                <a:rPr lang="es-CO" sz="1200" b="0" i="0" dirty="0" err="1">
                  <a:solidFill>
                    <a:srgbClr val="424244"/>
                  </a:solidFill>
                  <a:effectLst/>
                  <a:latin typeface="Red Hat Display" panose="02010503040201060303" pitchFamily="2" charset="0"/>
                </a:rPr>
                <a:t>Lorem</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ipsum</a:t>
              </a:r>
              <a:r>
                <a:rPr lang="es-CO" sz="1200" b="0" i="0" dirty="0">
                  <a:solidFill>
                    <a:srgbClr val="424244"/>
                  </a:solidFill>
                  <a:effectLst/>
                  <a:latin typeface="Red Hat Display" panose="02010503040201060303" pitchFamily="2" charset="0"/>
                </a:rPr>
                <a:t> dolor </a:t>
              </a:r>
              <a:r>
                <a:rPr lang="es-CO" sz="1200" b="0" i="0" dirty="0" err="1">
                  <a:solidFill>
                    <a:srgbClr val="424244"/>
                  </a:solidFill>
                  <a:effectLst/>
                  <a:latin typeface="Red Hat Display" panose="02010503040201060303" pitchFamily="2" charset="0"/>
                </a:rPr>
                <a:t>sit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amet</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consectetur</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adipiscing</a:t>
              </a:r>
              <a:r>
                <a:rPr lang="es-CO" sz="1200" b="0" i="0" dirty="0">
                  <a:solidFill>
                    <a:srgbClr val="424244"/>
                  </a:solidFill>
                  <a:effectLst/>
                  <a:latin typeface="Red Hat Display" panose="02010503040201060303" pitchFamily="2" charset="0"/>
                </a:rPr>
                <a:t> </a:t>
              </a:r>
              <a:r>
                <a:rPr lang="es-CO" sz="1200" b="0" i="0" dirty="0" err="1">
                  <a:solidFill>
                    <a:srgbClr val="424244"/>
                  </a:solidFill>
                  <a:effectLst/>
                  <a:latin typeface="Red Hat Display" panose="02010503040201060303" pitchFamily="2" charset="0"/>
                </a:rPr>
                <a:t>elit</a:t>
              </a:r>
              <a:r>
                <a:rPr lang="es-CO" sz="1200" b="0" i="0" dirty="0">
                  <a:solidFill>
                    <a:srgbClr val="424244"/>
                  </a:solidFill>
                  <a:effectLst/>
                  <a:latin typeface="Red Hat Display" panose="02010503040201060303" pitchFamily="2" charset="0"/>
                </a:rPr>
                <a:t>.</a:t>
              </a:r>
              <a:endParaRPr lang="es-CO" sz="1200" b="1" dirty="0">
                <a:solidFill>
                  <a:srgbClr val="424244"/>
                </a:solidFill>
                <a:latin typeface="Red Hat Display" panose="02010503040201060303" pitchFamily="2" charset="0"/>
              </a:endParaRPr>
            </a:p>
          </p:txBody>
        </p:sp>
      </p:grpSp>
    </p:spTree>
    <p:extLst>
      <p:ext uri="{BB962C8B-B14F-4D97-AF65-F5344CB8AC3E}">
        <p14:creationId xmlns:p14="http://schemas.microsoft.com/office/powerpoint/2010/main" val="125930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table using a computer  Description automatically generated">
            <a:extLst>
              <a:ext uri="{FF2B5EF4-FFF2-40B4-BE49-F238E27FC236}">
                <a16:creationId xmlns:a16="http://schemas.microsoft.com/office/drawing/2014/main" id="{1D3A9588-8F76-4F70-B8C4-5BC812712F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829" r="18420"/>
          <a:stretch/>
        </p:blipFill>
        <p:spPr>
          <a:xfrm>
            <a:off x="6682019" y="169510"/>
            <a:ext cx="5284354" cy="6434488"/>
          </a:xfrm>
          <a:prstGeom prst="round1Rect">
            <a:avLst>
              <a:gd name="adj" fmla="val 40174"/>
            </a:avLst>
          </a:prstGeom>
        </p:spPr>
      </p:pic>
      <p:sp>
        <p:nvSpPr>
          <p:cNvPr id="2" name="Title 1">
            <a:extLst>
              <a:ext uri="{FF2B5EF4-FFF2-40B4-BE49-F238E27FC236}">
                <a16:creationId xmlns:a16="http://schemas.microsoft.com/office/drawing/2014/main" id="{EFB193F4-819C-4F56-B89E-2E9DC5D4EA5A}"/>
              </a:ext>
            </a:extLst>
          </p:cNvPr>
          <p:cNvSpPr txBox="1">
            <a:spLocks/>
          </p:cNvSpPr>
          <p:nvPr/>
        </p:nvSpPr>
        <p:spPr>
          <a:xfrm>
            <a:off x="695983" y="2976992"/>
            <a:ext cx="3886268" cy="1391971"/>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gn="l" rtl="0">
              <a:lnSpc>
                <a:spcPts val="4300"/>
              </a:lnSpc>
            </a:pPr>
            <a:r>
              <a:rPr lang="es-CO" dirty="0">
                <a:solidFill>
                  <a:srgbClr val="424244"/>
                </a:solidFill>
                <a:latin typeface="Red Hat Display" panose="02010503040201060303"/>
              </a:rPr>
              <a:t>Compromiso </a:t>
            </a:r>
          </a:p>
          <a:p>
            <a:pPr algn="l" rtl="0">
              <a:lnSpc>
                <a:spcPts val="4300"/>
              </a:lnSpc>
            </a:pPr>
            <a:r>
              <a:rPr lang="es-CO" b="0" dirty="0">
                <a:solidFill>
                  <a:srgbClr val="424244"/>
                </a:solidFill>
                <a:latin typeface="Red Hat Display" panose="02010503040201060303"/>
              </a:rPr>
              <a:t>con el servicio</a:t>
            </a:r>
          </a:p>
        </p:txBody>
      </p:sp>
      <p:pic>
        <p:nvPicPr>
          <p:cNvPr id="3" name="Graphic 2">
            <a:extLst>
              <a:ext uri="{FF2B5EF4-FFF2-40B4-BE49-F238E27FC236}">
                <a16:creationId xmlns:a16="http://schemas.microsoft.com/office/drawing/2014/main" id="{AB7BA10A-80B2-41F1-ADC5-11A902B466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 y="-2579"/>
            <a:ext cx="1391970" cy="1391970"/>
          </a:xfrm>
          <a:prstGeom prst="rect">
            <a:avLst/>
          </a:prstGeom>
        </p:spPr>
      </p:pic>
      <p:pic>
        <p:nvPicPr>
          <p:cNvPr id="4" name="Graphic 3">
            <a:extLst>
              <a:ext uri="{FF2B5EF4-FFF2-40B4-BE49-F238E27FC236}">
                <a16:creationId xmlns:a16="http://schemas.microsoft.com/office/drawing/2014/main" id="{7B35AA9E-A8C4-4766-AC55-4AC6A740C9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27126" y="2393126"/>
            <a:ext cx="4464874" cy="4464874"/>
          </a:xfrm>
          <a:prstGeom prst="rect">
            <a:avLst/>
          </a:prstGeom>
        </p:spPr>
      </p:pic>
      <p:pic>
        <p:nvPicPr>
          <p:cNvPr id="10" name="Graphic 9">
            <a:extLst>
              <a:ext uri="{FF2B5EF4-FFF2-40B4-BE49-F238E27FC236}">
                <a16:creationId xmlns:a16="http://schemas.microsoft.com/office/drawing/2014/main" id="{22AAC08E-B7B9-44F7-8653-28A5463AEC9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flipH="1">
            <a:off x="10840260" y="5477886"/>
            <a:ext cx="1126114" cy="1126114"/>
          </a:xfrm>
          <a:prstGeom prst="rect">
            <a:avLst/>
          </a:prstGeom>
        </p:spPr>
      </p:pic>
      <p:pic>
        <p:nvPicPr>
          <p:cNvPr id="5" name="Picture 4">
            <a:extLst>
              <a:ext uri="{FF2B5EF4-FFF2-40B4-BE49-F238E27FC236}">
                <a16:creationId xmlns:a16="http://schemas.microsoft.com/office/drawing/2014/main" id="{41ED28BD-67C3-486D-B42A-15E57A6542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626" y="5662225"/>
            <a:ext cx="2628809" cy="941773"/>
          </a:xfrm>
          <a:prstGeom prst="rect">
            <a:avLst/>
          </a:prstGeom>
        </p:spPr>
      </p:pic>
    </p:spTree>
    <p:extLst>
      <p:ext uri="{BB962C8B-B14F-4D97-AF65-F5344CB8AC3E}">
        <p14:creationId xmlns:p14="http://schemas.microsoft.com/office/powerpoint/2010/main" val="3688009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5" y="498575"/>
            <a:ext cx="10307355"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b="0" dirty="0">
                <a:solidFill>
                  <a:srgbClr val="424244"/>
                </a:solidFill>
                <a:latin typeface="Red Hat Display" panose="02010503040201060303" pitchFamily="2" charset="77"/>
              </a:rPr>
              <a:t>Incentivos del </a:t>
            </a:r>
            <a:r>
              <a:rPr lang="es-CO" sz="4400" dirty="0">
                <a:solidFill>
                  <a:srgbClr val="424244"/>
                </a:solidFill>
                <a:latin typeface="Red Hat Display" panose="02010503040201060303" pitchFamily="2" charset="77"/>
              </a:rPr>
              <a:t>comprador</a:t>
            </a:r>
            <a:endParaRPr kumimoji="0" lang="es-CO" sz="15200" i="0" u="none" strike="noStrike" kern="1200" cap="none" spc="0" normalizeH="0" baseline="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pic>
        <p:nvPicPr>
          <p:cNvPr id="64" name="Graphic 63">
            <a:extLst>
              <a:ext uri="{FF2B5EF4-FFF2-40B4-BE49-F238E27FC236}">
                <a16:creationId xmlns:a16="http://schemas.microsoft.com/office/drawing/2014/main" id="{C0F25749-B063-4C16-AF54-FC93BF1860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21" name="Rectangle: Single Corner Rounded 20">
            <a:extLst>
              <a:ext uri="{FF2B5EF4-FFF2-40B4-BE49-F238E27FC236}">
                <a16:creationId xmlns:a16="http://schemas.microsoft.com/office/drawing/2014/main" id="{3755667B-A382-428E-B903-F9885014FCB4}"/>
              </a:ext>
            </a:extLst>
          </p:cNvPr>
          <p:cNvSpPr/>
          <p:nvPr/>
        </p:nvSpPr>
        <p:spPr>
          <a:xfrm rot="10800000" flipH="1">
            <a:off x="436847" y="2498166"/>
            <a:ext cx="3156906"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2" name="Rectangle 21">
            <a:extLst>
              <a:ext uri="{FF2B5EF4-FFF2-40B4-BE49-F238E27FC236}">
                <a16:creationId xmlns:a16="http://schemas.microsoft.com/office/drawing/2014/main" id="{EB690201-4768-442F-A664-C5D61ED3B52E}"/>
              </a:ext>
            </a:extLst>
          </p:cNvPr>
          <p:cNvSpPr/>
          <p:nvPr/>
        </p:nvSpPr>
        <p:spPr>
          <a:xfrm>
            <a:off x="436846" y="2498167"/>
            <a:ext cx="3156907"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4" name="Rectangle: Single Corner Rounded 23">
            <a:extLst>
              <a:ext uri="{FF2B5EF4-FFF2-40B4-BE49-F238E27FC236}">
                <a16:creationId xmlns:a16="http://schemas.microsoft.com/office/drawing/2014/main" id="{0B930B7B-38AC-4CAE-9B6E-00FA465AA927}"/>
              </a:ext>
            </a:extLst>
          </p:cNvPr>
          <p:cNvSpPr/>
          <p:nvPr/>
        </p:nvSpPr>
        <p:spPr>
          <a:xfrm rot="10800000" flipH="1">
            <a:off x="4012070" y="2498166"/>
            <a:ext cx="3156906"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25" name="Rectangle 24">
            <a:extLst>
              <a:ext uri="{FF2B5EF4-FFF2-40B4-BE49-F238E27FC236}">
                <a16:creationId xmlns:a16="http://schemas.microsoft.com/office/drawing/2014/main" id="{BE922191-EBFE-4910-829D-CEFAED21EDE3}"/>
              </a:ext>
            </a:extLst>
          </p:cNvPr>
          <p:cNvSpPr/>
          <p:nvPr/>
        </p:nvSpPr>
        <p:spPr>
          <a:xfrm>
            <a:off x="4012069" y="2498167"/>
            <a:ext cx="3156907"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nvGrpSpPr>
          <p:cNvPr id="2" name="Group 1">
            <a:extLst>
              <a:ext uri="{FF2B5EF4-FFF2-40B4-BE49-F238E27FC236}">
                <a16:creationId xmlns:a16="http://schemas.microsoft.com/office/drawing/2014/main" id="{C0765295-3263-4348-824A-EA76B0678EFF}"/>
              </a:ext>
            </a:extLst>
          </p:cNvPr>
          <p:cNvGrpSpPr/>
          <p:nvPr/>
        </p:nvGrpSpPr>
        <p:grpSpPr>
          <a:xfrm>
            <a:off x="7587293" y="2498165"/>
            <a:ext cx="3156907" cy="1861669"/>
            <a:chOff x="436846" y="4026818"/>
            <a:chExt cx="2287666" cy="1861669"/>
          </a:xfrm>
        </p:grpSpPr>
        <p:sp>
          <p:nvSpPr>
            <p:cNvPr id="27" name="Rectangle: Single Corner Rounded 26">
              <a:extLst>
                <a:ext uri="{FF2B5EF4-FFF2-40B4-BE49-F238E27FC236}">
                  <a16:creationId xmlns:a16="http://schemas.microsoft.com/office/drawing/2014/main" id="{296969ED-B04D-40CC-857D-4B1ADDFA6FEA}"/>
                </a:ext>
              </a:extLst>
            </p:cNvPr>
            <p:cNvSpPr/>
            <p:nvPr/>
          </p:nvSpPr>
          <p:spPr>
            <a:xfrm rot="10800000" flipH="1">
              <a:off x="436847" y="4026818"/>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latin typeface="Red Hat Display" panose="02010503040201060303" pitchFamily="2" charset="0"/>
              </a:endParaRPr>
            </a:p>
          </p:txBody>
        </p:sp>
        <p:sp>
          <p:nvSpPr>
            <p:cNvPr id="28" name="Rectangle 27">
              <a:extLst>
                <a:ext uri="{FF2B5EF4-FFF2-40B4-BE49-F238E27FC236}">
                  <a16:creationId xmlns:a16="http://schemas.microsoft.com/office/drawing/2014/main" id="{516EC567-BBD3-494C-81CD-5031B0D578EA}"/>
                </a:ext>
              </a:extLst>
            </p:cNvPr>
            <p:cNvSpPr/>
            <p:nvPr/>
          </p:nvSpPr>
          <p:spPr>
            <a:xfrm>
              <a:off x="436846" y="4026819"/>
              <a:ext cx="2287666"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424244"/>
                </a:solidFill>
                <a:latin typeface="Red Hat Display" panose="02010503040201060303" pitchFamily="2" charset="0"/>
              </a:endParaRPr>
            </a:p>
          </p:txBody>
        </p:sp>
      </p:grpSp>
      <p:grpSp>
        <p:nvGrpSpPr>
          <p:cNvPr id="3" name="Group 2">
            <a:extLst>
              <a:ext uri="{FF2B5EF4-FFF2-40B4-BE49-F238E27FC236}">
                <a16:creationId xmlns:a16="http://schemas.microsoft.com/office/drawing/2014/main" id="{3E5FD205-08D4-4036-BBD8-7FFFED258D29}"/>
              </a:ext>
            </a:extLst>
          </p:cNvPr>
          <p:cNvGrpSpPr/>
          <p:nvPr/>
        </p:nvGrpSpPr>
        <p:grpSpPr>
          <a:xfrm>
            <a:off x="-25190" y="4385733"/>
            <a:ext cx="12329512" cy="2915741"/>
            <a:chOff x="-25190" y="4385733"/>
            <a:chExt cx="12329512" cy="2915741"/>
          </a:xfrm>
        </p:grpSpPr>
        <p:grpSp>
          <p:nvGrpSpPr>
            <p:cNvPr id="19" name="Group 18">
              <a:extLst>
                <a:ext uri="{FF2B5EF4-FFF2-40B4-BE49-F238E27FC236}">
                  <a16:creationId xmlns:a16="http://schemas.microsoft.com/office/drawing/2014/main" id="{FFAB53D6-03FA-47EF-A639-EAF3D2E584F0}"/>
                </a:ext>
              </a:extLst>
            </p:cNvPr>
            <p:cNvGrpSpPr/>
            <p:nvPr/>
          </p:nvGrpSpPr>
          <p:grpSpPr>
            <a:xfrm rot="16200000">
              <a:off x="10216197" y="5213350"/>
              <a:ext cx="2088125" cy="2088124"/>
              <a:chOff x="1104852" y="996739"/>
              <a:chExt cx="2195135" cy="2195135"/>
            </a:xfrm>
          </p:grpSpPr>
          <p:grpSp>
            <p:nvGrpSpPr>
              <p:cNvPr id="20" name="Group 19">
                <a:extLst>
                  <a:ext uri="{FF2B5EF4-FFF2-40B4-BE49-F238E27FC236}">
                    <a16:creationId xmlns:a16="http://schemas.microsoft.com/office/drawing/2014/main" id="{0E15AC40-1311-427B-BA99-5684032C53F6}"/>
                  </a:ext>
                </a:extLst>
              </p:cNvPr>
              <p:cNvGrpSpPr/>
              <p:nvPr/>
            </p:nvGrpSpPr>
            <p:grpSpPr>
              <a:xfrm>
                <a:off x="1104852" y="996740"/>
                <a:ext cx="2195135" cy="2195134"/>
                <a:chOff x="1104852" y="996740"/>
                <a:chExt cx="2195135" cy="2195134"/>
              </a:xfrm>
            </p:grpSpPr>
            <p:sp>
              <p:nvSpPr>
                <p:cNvPr id="34" name="Arc 33">
                  <a:extLst>
                    <a:ext uri="{FF2B5EF4-FFF2-40B4-BE49-F238E27FC236}">
                      <a16:creationId xmlns:a16="http://schemas.microsoft.com/office/drawing/2014/main" id="{DB496073-0092-495B-BCA1-1B6F88168BD6}"/>
                    </a:ext>
                  </a:extLst>
                </p:cNvPr>
                <p:cNvSpPr/>
                <p:nvPr/>
              </p:nvSpPr>
              <p:spPr>
                <a:xfrm>
                  <a:off x="1104852" y="996740"/>
                  <a:ext cx="2195134" cy="2195134"/>
                </a:xfrm>
                <a:prstGeom prst="arc">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latin typeface="Red Hat Display" panose="02010503040201060303" pitchFamily="2" charset="0"/>
                  </a:endParaRPr>
                </a:p>
              </p:txBody>
            </p:sp>
            <p:cxnSp>
              <p:nvCxnSpPr>
                <p:cNvPr id="35" name="Straight Connector 34">
                  <a:extLst>
                    <a:ext uri="{FF2B5EF4-FFF2-40B4-BE49-F238E27FC236}">
                      <a16:creationId xmlns:a16="http://schemas.microsoft.com/office/drawing/2014/main" id="{2621F56B-C8AB-4FD0-A634-6A4E35891817}"/>
                    </a:ext>
                  </a:extLst>
                </p:cNvPr>
                <p:cNvCxnSpPr>
                  <a:cxnSpLocks/>
                </p:cNvCxnSpPr>
                <p:nvPr/>
              </p:nvCxnSpPr>
              <p:spPr>
                <a:xfrm>
                  <a:off x="3299987" y="2090074"/>
                  <a:ext cx="0" cy="98684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9D1F83C1-C49C-40C2-885D-7A0F8F31D893}"/>
                  </a:ext>
                </a:extLst>
              </p:cNvPr>
              <p:cNvCxnSpPr>
                <a:cxnSpLocks/>
                <a:stCxn id="34" idx="0"/>
              </p:cNvCxnSpPr>
              <p:nvPr/>
            </p:nvCxnSpPr>
            <p:spPr>
              <a:xfrm rot="5400000">
                <a:off x="1886733" y="681056"/>
                <a:ext cx="2" cy="631368"/>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0E080021-8E0D-46FB-9E17-3B3FE6B16396}"/>
                </a:ext>
              </a:extLst>
            </p:cNvPr>
            <p:cNvCxnSpPr>
              <a:cxnSpLocks/>
            </p:cNvCxnSpPr>
            <p:nvPr/>
          </p:nvCxnSpPr>
          <p:spPr>
            <a:xfrm flipH="1">
              <a:off x="8337142" y="5961421"/>
              <a:ext cx="3857834" cy="21860"/>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48B30B-DB3A-4A6A-9285-4B6B8062FA81}"/>
                </a:ext>
              </a:extLst>
            </p:cNvPr>
            <p:cNvCxnSpPr>
              <a:cxnSpLocks/>
            </p:cNvCxnSpPr>
            <p:nvPr/>
          </p:nvCxnSpPr>
          <p:spPr>
            <a:xfrm flipV="1">
              <a:off x="2083991" y="6079067"/>
              <a:ext cx="0" cy="77893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72DFBEF-ED48-4BDA-9D03-9FEB500D0EDE}"/>
                </a:ext>
              </a:extLst>
            </p:cNvPr>
            <p:cNvCxnSpPr>
              <a:cxnSpLocks/>
            </p:cNvCxnSpPr>
            <p:nvPr/>
          </p:nvCxnSpPr>
          <p:spPr>
            <a:xfrm flipV="1">
              <a:off x="9326530" y="5630333"/>
              <a:ext cx="0" cy="1227667"/>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D47E42-957A-4629-9FC4-DF9763E3909E}"/>
                </a:ext>
              </a:extLst>
            </p:cNvPr>
            <p:cNvCxnSpPr>
              <a:cxnSpLocks/>
            </p:cNvCxnSpPr>
            <p:nvPr/>
          </p:nvCxnSpPr>
          <p:spPr>
            <a:xfrm flipV="1">
              <a:off x="563530" y="5630333"/>
              <a:ext cx="0" cy="1227666"/>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E11ED2-0305-418A-B45B-AA7A04E15E4C}"/>
                </a:ext>
              </a:extLst>
            </p:cNvPr>
            <p:cNvCxnSpPr>
              <a:cxnSpLocks/>
            </p:cNvCxnSpPr>
            <p:nvPr/>
          </p:nvCxnSpPr>
          <p:spPr>
            <a:xfrm flipH="1">
              <a:off x="-25190" y="6508178"/>
              <a:ext cx="12217190" cy="2863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35CC42-0C84-47F2-AA14-73317B553F79}"/>
                </a:ext>
              </a:extLst>
            </p:cNvPr>
            <p:cNvCxnSpPr>
              <a:cxnSpLocks/>
            </p:cNvCxnSpPr>
            <p:nvPr/>
          </p:nvCxnSpPr>
          <p:spPr>
            <a:xfrm flipV="1">
              <a:off x="3040725" y="6508178"/>
              <a:ext cx="0" cy="349825"/>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D7E7EA2-C186-42A7-95B8-DA78A128A043}"/>
                </a:ext>
              </a:extLst>
            </p:cNvPr>
            <p:cNvCxnSpPr>
              <a:cxnSpLocks/>
            </p:cNvCxnSpPr>
            <p:nvPr/>
          </p:nvCxnSpPr>
          <p:spPr>
            <a:xfrm flipV="1">
              <a:off x="11443197" y="4385733"/>
              <a:ext cx="0" cy="2472268"/>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A24A677B-7E9E-46FC-A11F-1AC28A0F95E9}"/>
              </a:ext>
            </a:extLst>
          </p:cNvPr>
          <p:cNvSpPr txBox="1"/>
          <p:nvPr/>
        </p:nvSpPr>
        <p:spPr>
          <a:xfrm>
            <a:off x="469060" y="3059668"/>
            <a:ext cx="3092480" cy="646331"/>
          </a:xfrm>
          <a:prstGeom prst="rect">
            <a:avLst/>
          </a:prstGeom>
          <a:noFill/>
        </p:spPr>
        <p:txBody>
          <a:bodyPr wrap="square">
            <a:spAutoFit/>
          </a:bodyPr>
          <a:lstStyle/>
          <a:p>
            <a:pPr algn="ctr"/>
            <a:r>
              <a:rPr lang="en-US" b="1" dirty="0">
                <a:solidFill>
                  <a:srgbClr val="424244"/>
                </a:solidFill>
                <a:latin typeface="Red Hat Display" panose="020B0604020202020204" charset="0"/>
              </a:rPr>
              <a:t>AARP® Real Estate Benefits from Realogy*</a:t>
            </a:r>
          </a:p>
        </p:txBody>
      </p:sp>
      <p:sp>
        <p:nvSpPr>
          <p:cNvPr id="5" name="TextBox 4">
            <a:extLst>
              <a:ext uri="{FF2B5EF4-FFF2-40B4-BE49-F238E27FC236}">
                <a16:creationId xmlns:a16="http://schemas.microsoft.com/office/drawing/2014/main" id="{206B0221-1C2D-4B9C-8813-3E4751A4CCA3}"/>
              </a:ext>
            </a:extLst>
          </p:cNvPr>
          <p:cNvSpPr txBox="1"/>
          <p:nvPr/>
        </p:nvSpPr>
        <p:spPr>
          <a:xfrm>
            <a:off x="4533527" y="3062922"/>
            <a:ext cx="2175613" cy="646331"/>
          </a:xfrm>
          <a:prstGeom prst="rect">
            <a:avLst/>
          </a:prstGeom>
          <a:noFill/>
        </p:spPr>
        <p:txBody>
          <a:bodyPr wrap="square">
            <a:spAutoFit/>
          </a:bodyPr>
          <a:lstStyle/>
          <a:p>
            <a:pPr algn="ctr"/>
            <a:r>
              <a:rPr lang="en-US" b="1" dirty="0">
                <a:solidFill>
                  <a:srgbClr val="424244"/>
                </a:solidFill>
                <a:latin typeface="Red Hat Display" panose="020B0604020202020204" charset="0"/>
              </a:rPr>
              <a:t>Realogy Military Rewards*</a:t>
            </a:r>
          </a:p>
        </p:txBody>
      </p:sp>
      <p:sp>
        <p:nvSpPr>
          <p:cNvPr id="7" name="TextBox 6">
            <a:extLst>
              <a:ext uri="{FF2B5EF4-FFF2-40B4-BE49-F238E27FC236}">
                <a16:creationId xmlns:a16="http://schemas.microsoft.com/office/drawing/2014/main" id="{87F295E0-7A35-486F-A752-2916A0A970CB}"/>
              </a:ext>
            </a:extLst>
          </p:cNvPr>
          <p:cNvSpPr txBox="1"/>
          <p:nvPr/>
        </p:nvSpPr>
        <p:spPr>
          <a:xfrm>
            <a:off x="8037822" y="3150726"/>
            <a:ext cx="2255848" cy="369332"/>
          </a:xfrm>
          <a:prstGeom prst="rect">
            <a:avLst/>
          </a:prstGeom>
          <a:noFill/>
        </p:spPr>
        <p:txBody>
          <a:bodyPr wrap="square">
            <a:spAutoFit/>
          </a:bodyPr>
          <a:lstStyle/>
          <a:p>
            <a:pPr algn="ctr"/>
            <a:r>
              <a:rPr lang="en-US" b="1" dirty="0" err="1">
                <a:solidFill>
                  <a:srgbClr val="424244"/>
                </a:solidFill>
                <a:latin typeface="Red Hat Display" panose="020B0604020202020204" charset="0"/>
              </a:rPr>
              <a:t>Nextdoor</a:t>
            </a:r>
            <a:r>
              <a:rPr lang="en-US" b="1" dirty="0">
                <a:solidFill>
                  <a:srgbClr val="424244"/>
                </a:solidFill>
                <a:latin typeface="Red Hat Display" panose="020B0604020202020204" charset="0"/>
              </a:rPr>
              <a:t> Heroes* </a:t>
            </a:r>
          </a:p>
        </p:txBody>
      </p:sp>
    </p:spTree>
    <p:extLst>
      <p:ext uri="{BB962C8B-B14F-4D97-AF65-F5344CB8AC3E}">
        <p14:creationId xmlns:p14="http://schemas.microsoft.com/office/powerpoint/2010/main" val="39878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smiling for the camera  Description automatically generated">
            <a:extLst>
              <a:ext uri="{FF2B5EF4-FFF2-40B4-BE49-F238E27FC236}">
                <a16:creationId xmlns:a16="http://schemas.microsoft.com/office/drawing/2014/main" id="{9AD362B4-5E07-4BE4-9C33-7B1C496259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803" r="17333"/>
          <a:stretch/>
        </p:blipFill>
        <p:spPr>
          <a:xfrm>
            <a:off x="225626" y="179631"/>
            <a:ext cx="5284354" cy="6424370"/>
          </a:xfrm>
          <a:prstGeom prst="round1Rect">
            <a:avLst>
              <a:gd name="adj" fmla="val 39031"/>
            </a:avLst>
          </a:prstGeom>
        </p:spPr>
      </p:pic>
      <p:pic>
        <p:nvPicPr>
          <p:cNvPr id="14" name="Graphic 13">
            <a:extLst>
              <a:ext uri="{FF2B5EF4-FFF2-40B4-BE49-F238E27FC236}">
                <a16:creationId xmlns:a16="http://schemas.microsoft.com/office/drawing/2014/main" id="{4CD65FD2-8FB9-4463-B496-34843BB70F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 y="-2579"/>
            <a:ext cx="1391970" cy="1391970"/>
          </a:xfrm>
          <a:prstGeom prst="rect">
            <a:avLst/>
          </a:prstGeom>
        </p:spPr>
      </p:pic>
      <p:sp>
        <p:nvSpPr>
          <p:cNvPr id="13" name="Rectangle 12">
            <a:extLst>
              <a:ext uri="{FF2B5EF4-FFF2-40B4-BE49-F238E27FC236}">
                <a16:creationId xmlns:a16="http://schemas.microsoft.com/office/drawing/2014/main" id="{49BE1D31-69C4-4979-879F-50BBBBC02043}"/>
              </a:ext>
            </a:extLst>
          </p:cNvPr>
          <p:cNvSpPr/>
          <p:nvPr/>
        </p:nvSpPr>
        <p:spPr>
          <a:xfrm>
            <a:off x="6095999" y="3023331"/>
            <a:ext cx="5046922" cy="619657"/>
          </a:xfrm>
          <a:prstGeom prst="rect">
            <a:avLst/>
          </a:prstGeom>
        </p:spPr>
        <p:txBody>
          <a:bodyPr wrap="square">
            <a:spAutoFit/>
          </a:bodyPr>
          <a:lstStyle/>
          <a:p>
            <a:pPr algn="l" rtl="0">
              <a:lnSpc>
                <a:spcPct val="150000"/>
              </a:lnSpc>
            </a:pPr>
            <a:r>
              <a:rPr lang="en-US" sz="1200" dirty="0">
                <a:solidFill>
                  <a:srgbClr val="424244"/>
                </a:solidFill>
                <a:latin typeface="Red Hat Display" panose="02010503040201060303" pitchFamily="2" charset="0"/>
                <a:cs typeface="Arial" panose="020B0604020202020204" pitchFamily="34" charset="0"/>
              </a:rPr>
              <a:t>Miembros de AARP,</a:t>
            </a:r>
          </a:p>
          <a:p>
            <a:pPr algn="l" rtl="0">
              <a:lnSpc>
                <a:spcPct val="150000"/>
              </a:lnSpc>
            </a:pPr>
            <a:r>
              <a:rPr lang="en-US" sz="1200" dirty="0">
                <a:solidFill>
                  <a:srgbClr val="424244"/>
                </a:solidFill>
                <a:latin typeface="Red Hat Display" panose="02010503040201060303" pitchFamily="2" charset="0"/>
                <a:cs typeface="Arial" panose="020B0604020202020204" pitchFamily="34" charset="0"/>
              </a:rPr>
              <a:t>Gane entre $300 y $5,500 cuando compre o venda una casa conmigo.*</a:t>
            </a:r>
            <a:endParaRPr lang="en-US" sz="1100" dirty="0">
              <a:solidFill>
                <a:srgbClr val="424244"/>
              </a:solidFill>
              <a:latin typeface="Red Hat Display" panose="020B0604020202020204" charset="0"/>
            </a:endParaRPr>
          </a:p>
        </p:txBody>
      </p:sp>
      <p:sp>
        <p:nvSpPr>
          <p:cNvPr id="19" name="Rectangle 18">
            <a:extLst>
              <a:ext uri="{FF2B5EF4-FFF2-40B4-BE49-F238E27FC236}">
                <a16:creationId xmlns:a16="http://schemas.microsoft.com/office/drawing/2014/main" id="{7B811882-071B-4CD2-AA1A-8F83EBB2E616}"/>
              </a:ext>
            </a:extLst>
          </p:cNvPr>
          <p:cNvSpPr/>
          <p:nvPr/>
        </p:nvSpPr>
        <p:spPr>
          <a:xfrm>
            <a:off x="5735608" y="3792394"/>
            <a:ext cx="6325739" cy="2677656"/>
          </a:xfrm>
          <a:prstGeom prst="rect">
            <a:avLst/>
          </a:prstGeom>
        </p:spPr>
        <p:txBody>
          <a:bodyPr wrap="square">
            <a:spAutoFit/>
          </a:bodyPr>
          <a:lstStyle/>
          <a:p>
            <a:pPr algn="just" rtl="0"/>
            <a:r>
              <a:rPr lang="es-CO" sz="800" dirty="0">
                <a:solidFill>
                  <a:srgbClr val="424244"/>
                </a:solidFill>
                <a:latin typeface="Red Hat Display" panose="02010503040201060303" pitchFamily="2" charset="0"/>
              </a:rPr>
              <a:t>* El bono de devolución de efectivo se ofrece en la mayoría de los estados. En algunos estados, se puede proporcionar una tarjeta de regalo o una reducción de la comisión al cierre en lugar del bono de devolución de efectivo. El programa no está disponible para traslados o transacciones patrocinadas por empleadores en Iowa o fuera de los Estados Unidos. El bono de devolución de efectivo no está disponible en Alaska, Luisiana y Oklahoma. En Kansas y Tennessee, se emitirá una tarjeta de regalo MasterCard MAX. En Mississippi, Nueva Jersey y </a:t>
            </a:r>
            <a:r>
              <a:rPr lang="es-CO" sz="800" dirty="0" err="1">
                <a:solidFill>
                  <a:srgbClr val="424244"/>
                </a:solidFill>
                <a:latin typeface="Red Hat Display" panose="02010503040201060303" pitchFamily="2" charset="0"/>
              </a:rPr>
              <a:t>Oregon</a:t>
            </a:r>
            <a:r>
              <a:rPr lang="es-CO" sz="800" dirty="0">
                <a:solidFill>
                  <a:srgbClr val="424244"/>
                </a:solidFill>
                <a:latin typeface="Red Hat Display" panose="02010503040201060303" pitchFamily="2" charset="0"/>
              </a:rPr>
              <a:t>, es posible que haya disponible una reducción de comisión al cierre. El bono de devolución de efectivo solo está disponible con la compra y / o venta de su casa mediante el uso de un agente de bienes raíces del programa participante. La cantidad real que recibe se basa en el precio de compra y / o venta de su casa. Los agentes inmobiliarios participantes del programa están afiliados a las marcas inmobiliarias participantes: Coldwell </a:t>
            </a:r>
            <a:r>
              <a:rPr lang="es-CO" sz="800" dirty="0" err="1">
                <a:solidFill>
                  <a:srgbClr val="424244"/>
                </a:solidFill>
                <a:latin typeface="Red Hat Display" panose="02010503040201060303" pitchFamily="2" charset="0"/>
              </a:rPr>
              <a:t>Banker</a:t>
            </a:r>
            <a:r>
              <a:rPr lang="es-CO" sz="800" dirty="0">
                <a:solidFill>
                  <a:srgbClr val="424244"/>
                </a:solidFill>
                <a:latin typeface="Red Hat Display" panose="02010503040201060303" pitchFamily="2" charset="0"/>
              </a:rPr>
              <a:t>, Century 21, ERA, </a:t>
            </a:r>
            <a:r>
              <a:rPr lang="es-CO" sz="800" dirty="0" err="1">
                <a:solidFill>
                  <a:srgbClr val="424244"/>
                </a:solidFill>
                <a:latin typeface="Red Hat Display" panose="02010503040201060303" pitchFamily="2" charset="0"/>
              </a:rPr>
              <a:t>Better</a:t>
            </a:r>
            <a:r>
              <a:rPr lang="es-CO" sz="800" dirty="0">
                <a:solidFill>
                  <a:srgbClr val="424244"/>
                </a:solidFill>
                <a:latin typeface="Red Hat Display" panose="02010503040201060303" pitchFamily="2" charset="0"/>
              </a:rPr>
              <a:t> </a:t>
            </a:r>
            <a:r>
              <a:rPr lang="es-CO" sz="800" dirty="0" err="1">
                <a:solidFill>
                  <a:srgbClr val="424244"/>
                </a:solidFill>
                <a:latin typeface="Red Hat Display" panose="02010503040201060303" pitchFamily="2" charset="0"/>
              </a:rPr>
              <a:t>Homes</a:t>
            </a:r>
            <a:r>
              <a:rPr lang="es-CO" sz="800" dirty="0">
                <a:solidFill>
                  <a:srgbClr val="424244"/>
                </a:solidFill>
                <a:latin typeface="Red Hat Display" panose="02010503040201060303" pitchFamily="2" charset="0"/>
              </a:rPr>
              <a:t> and </a:t>
            </a:r>
            <a:r>
              <a:rPr lang="es-CO" sz="800" dirty="0" err="1">
                <a:solidFill>
                  <a:srgbClr val="424244"/>
                </a:solidFill>
                <a:latin typeface="Red Hat Display" panose="02010503040201060303" pitchFamily="2" charset="0"/>
              </a:rPr>
              <a:t>Gardens</a:t>
            </a:r>
            <a:r>
              <a:rPr lang="es-CO" sz="800" dirty="0">
                <a:solidFill>
                  <a:srgbClr val="424244"/>
                </a:solidFill>
                <a:latin typeface="Red Hat Display" panose="02010503040201060303" pitchFamily="2" charset="0"/>
              </a:rPr>
              <a:t> Real Estate, </a:t>
            </a:r>
            <a:r>
              <a:rPr lang="es-CO" sz="800" dirty="0" err="1">
                <a:solidFill>
                  <a:srgbClr val="424244"/>
                </a:solidFill>
                <a:latin typeface="Red Hat Display" panose="02010503040201060303" pitchFamily="2" charset="0"/>
              </a:rPr>
              <a:t>Sotheby's</a:t>
            </a:r>
            <a:r>
              <a:rPr lang="es-CO" sz="800" dirty="0">
                <a:solidFill>
                  <a:srgbClr val="424244"/>
                </a:solidFill>
                <a:latin typeface="Red Hat Display" panose="02010503040201060303" pitchFamily="2" charset="0"/>
              </a:rPr>
              <a:t> International </a:t>
            </a:r>
            <a:r>
              <a:rPr lang="es-CO" sz="800" dirty="0" err="1">
                <a:solidFill>
                  <a:srgbClr val="424244"/>
                </a:solidFill>
                <a:latin typeface="Red Hat Display" panose="02010503040201060303" pitchFamily="2" charset="0"/>
              </a:rPr>
              <a:t>Realty</a:t>
            </a:r>
            <a:r>
              <a:rPr lang="es-CO" sz="800" dirty="0">
                <a:solidFill>
                  <a:srgbClr val="424244"/>
                </a:solidFill>
                <a:latin typeface="Red Hat Display" panose="02010503040201060303" pitchFamily="2" charset="0"/>
              </a:rPr>
              <a:t> y Corcoran </a:t>
            </a:r>
            <a:r>
              <a:rPr lang="es-CO" sz="800" dirty="0" err="1">
                <a:solidFill>
                  <a:srgbClr val="424244"/>
                </a:solidFill>
                <a:latin typeface="Red Hat Display" panose="02010503040201060303" pitchFamily="2" charset="0"/>
              </a:rPr>
              <a:t>Group</a:t>
            </a:r>
            <a:r>
              <a:rPr lang="es-CO" sz="800" dirty="0">
                <a:solidFill>
                  <a:srgbClr val="424244"/>
                </a:solidFill>
                <a:latin typeface="Red Hat Display" panose="02010503040201060303" pitchFamily="2" charset="0"/>
              </a:rPr>
              <a:t>, y todos los logotipos relacionados son marcas comerciales propiedad o con licencia de </a:t>
            </a:r>
            <a:r>
              <a:rPr lang="es-CO" sz="800" dirty="0" err="1">
                <a:solidFill>
                  <a:srgbClr val="424244"/>
                </a:solidFill>
                <a:latin typeface="Red Hat Display" panose="02010503040201060303" pitchFamily="2" charset="0"/>
              </a:rPr>
              <a:t>Realogy</a:t>
            </a:r>
            <a:r>
              <a:rPr lang="es-CO" sz="800" dirty="0">
                <a:solidFill>
                  <a:srgbClr val="424244"/>
                </a:solidFill>
                <a:latin typeface="Red Hat Display" panose="02010503040201060303" pitchFamily="2" charset="0"/>
              </a:rPr>
              <a:t> </a:t>
            </a:r>
            <a:r>
              <a:rPr lang="es-CO" sz="800" dirty="0" err="1">
                <a:solidFill>
                  <a:srgbClr val="424244"/>
                </a:solidFill>
                <a:latin typeface="Red Hat Display" panose="02010503040201060303" pitchFamily="2" charset="0"/>
              </a:rPr>
              <a:t>Services</a:t>
            </a:r>
            <a:r>
              <a:rPr lang="es-CO" sz="800" dirty="0">
                <a:solidFill>
                  <a:srgbClr val="424244"/>
                </a:solidFill>
                <a:latin typeface="Red Hat Display" panose="02010503040201060303" pitchFamily="2" charset="0"/>
              </a:rPr>
              <a:t> </a:t>
            </a:r>
            <a:r>
              <a:rPr lang="es-CO" sz="800" dirty="0" err="1">
                <a:solidFill>
                  <a:srgbClr val="424244"/>
                </a:solidFill>
                <a:latin typeface="Red Hat Display" panose="02010503040201060303" pitchFamily="2" charset="0"/>
              </a:rPr>
              <a:t>Group</a:t>
            </a:r>
            <a:r>
              <a:rPr lang="es-CO" sz="800" dirty="0">
                <a:solidFill>
                  <a:srgbClr val="424244"/>
                </a:solidFill>
                <a:latin typeface="Red Hat Display" panose="02010503040201060303" pitchFamily="2" charset="0"/>
              </a:rPr>
              <a:t> LLC. o sus empresas afiliadas. Todas las comisiones inmobiliarias son negociables. Pueden aplicarse otros términos y condiciones. Esta no es una solicitud si ya está representado por un corredor de bienes raíces. Consulte con un defensor del programa para obtener más detalles. Los términos y condiciones del programa están sujetos a cambios en cualquier momento sin previo aviso. Se aplican términos, condiciones y restricciones adicionales. </a:t>
            </a:r>
            <a:r>
              <a:rPr lang="es-CO" sz="800" dirty="0" err="1">
                <a:solidFill>
                  <a:srgbClr val="424244"/>
                </a:solidFill>
                <a:latin typeface="Red Hat Display" panose="02010503040201060303" pitchFamily="2" charset="0"/>
              </a:rPr>
              <a:t>Realogy</a:t>
            </a:r>
            <a:r>
              <a:rPr lang="es-CO" sz="800" dirty="0">
                <a:solidFill>
                  <a:srgbClr val="424244"/>
                </a:solidFill>
                <a:latin typeface="Red Hat Display" panose="02010503040201060303" pitchFamily="2" charset="0"/>
              </a:rPr>
              <a:t> </a:t>
            </a:r>
            <a:r>
              <a:rPr lang="es-CO" sz="800" dirty="0" err="1">
                <a:solidFill>
                  <a:srgbClr val="424244"/>
                </a:solidFill>
                <a:latin typeface="Red Hat Display" panose="02010503040201060303" pitchFamily="2" charset="0"/>
              </a:rPr>
              <a:t>Services</a:t>
            </a:r>
            <a:r>
              <a:rPr lang="es-CO" sz="800" dirty="0">
                <a:solidFill>
                  <a:srgbClr val="424244"/>
                </a:solidFill>
                <a:latin typeface="Red Hat Display" panose="02010503040201060303" pitchFamily="2" charset="0"/>
              </a:rPr>
              <a:t> </a:t>
            </a:r>
            <a:r>
              <a:rPr lang="es-CO" sz="800" dirty="0" err="1">
                <a:solidFill>
                  <a:srgbClr val="424244"/>
                </a:solidFill>
                <a:latin typeface="Red Hat Display" panose="02010503040201060303" pitchFamily="2" charset="0"/>
              </a:rPr>
              <a:t>Group</a:t>
            </a:r>
            <a:r>
              <a:rPr lang="es-CO" sz="800" dirty="0">
                <a:solidFill>
                  <a:srgbClr val="424244"/>
                </a:solidFill>
                <a:latin typeface="Red Hat Display" panose="02010503040201060303" pitchFamily="2" charset="0"/>
              </a:rPr>
              <a:t> LLC y sus empresas afiliadas apoyan plenamente los principios de la Ley de Vivienda Justa y la Ley de Igualdad de Oportunidades. Cada oficina de corretaje de franquicias es de propiedad y operación independientes.</a:t>
            </a:r>
          </a:p>
          <a:p>
            <a:pPr algn="just" rtl="0"/>
            <a:endParaRPr lang="es-CO" sz="800" dirty="0">
              <a:solidFill>
                <a:srgbClr val="424244"/>
              </a:solidFill>
              <a:latin typeface="Red Hat Display" panose="02010503040201060303" pitchFamily="2" charset="0"/>
            </a:endParaRPr>
          </a:p>
          <a:p>
            <a:pPr algn="just" rtl="0"/>
            <a:r>
              <a:rPr lang="es-CO" sz="800" dirty="0">
                <a:solidFill>
                  <a:srgbClr val="424244"/>
                </a:solidFill>
                <a:latin typeface="Red Hat Display" panose="02010503040201060303" pitchFamily="2" charset="0"/>
              </a:rPr>
              <a:t>Los beneficios para miembros de </a:t>
            </a:r>
            <a:r>
              <a:rPr lang="es-CO" sz="800" dirty="0" err="1">
                <a:solidFill>
                  <a:srgbClr val="424244"/>
                </a:solidFill>
                <a:latin typeface="Red Hat Display" panose="02010503040201060303" pitchFamily="2" charset="0"/>
              </a:rPr>
              <a:t>AARP</a:t>
            </a:r>
            <a:r>
              <a:rPr lang="es-CO" sz="800" dirty="0">
                <a:solidFill>
                  <a:srgbClr val="424244"/>
                </a:solidFill>
                <a:latin typeface="Red Hat Display" panose="02010503040201060303" pitchFamily="2" charset="0"/>
              </a:rPr>
              <a:t> son proporcionados por terceros, no por </a:t>
            </a:r>
            <a:r>
              <a:rPr lang="es-CO" sz="800" dirty="0" err="1">
                <a:solidFill>
                  <a:srgbClr val="424244"/>
                </a:solidFill>
                <a:latin typeface="Red Hat Display" panose="02010503040201060303" pitchFamily="2" charset="0"/>
              </a:rPr>
              <a:t>AARP</a:t>
            </a:r>
            <a:r>
              <a:rPr lang="es-CO" sz="800" dirty="0">
                <a:solidFill>
                  <a:srgbClr val="424244"/>
                </a:solidFill>
                <a:latin typeface="Red Hat Display" panose="02010503040201060303" pitchFamily="2" charset="0"/>
              </a:rPr>
              <a:t> o sus afiliadas. </a:t>
            </a:r>
            <a:r>
              <a:rPr lang="es-CO" sz="800" dirty="0" err="1">
                <a:solidFill>
                  <a:srgbClr val="424244"/>
                </a:solidFill>
                <a:latin typeface="Red Hat Display" panose="02010503040201060303" pitchFamily="2" charset="0"/>
              </a:rPr>
              <a:t>Realogy</a:t>
            </a:r>
            <a:r>
              <a:rPr lang="es-CO" sz="800" dirty="0">
                <a:solidFill>
                  <a:srgbClr val="424244"/>
                </a:solidFill>
                <a:latin typeface="Red Hat Display" panose="02010503040201060303" pitchFamily="2" charset="0"/>
              </a:rPr>
              <a:t> paga regalías a </a:t>
            </a:r>
            <a:r>
              <a:rPr lang="es-CO" sz="800" dirty="0" err="1">
                <a:solidFill>
                  <a:srgbClr val="424244"/>
                </a:solidFill>
                <a:latin typeface="Red Hat Display" panose="02010503040201060303" pitchFamily="2" charset="0"/>
              </a:rPr>
              <a:t>AARP</a:t>
            </a:r>
            <a:r>
              <a:rPr lang="es-CO" sz="800" dirty="0">
                <a:solidFill>
                  <a:srgbClr val="424244"/>
                </a:solidFill>
                <a:latin typeface="Red Hat Display" panose="02010503040201060303" pitchFamily="2" charset="0"/>
              </a:rPr>
              <a:t> por el uso de su propiedad intelectual. Estas tarifas se utilizan para los fines generales de </a:t>
            </a:r>
            <a:r>
              <a:rPr lang="es-CO" sz="800" dirty="0" err="1">
                <a:solidFill>
                  <a:srgbClr val="424244"/>
                </a:solidFill>
                <a:latin typeface="Red Hat Display" panose="02010503040201060303" pitchFamily="2" charset="0"/>
              </a:rPr>
              <a:t>AARP</a:t>
            </a:r>
            <a:r>
              <a:rPr lang="es-CO" sz="800" dirty="0">
                <a:solidFill>
                  <a:srgbClr val="424244"/>
                </a:solidFill>
                <a:latin typeface="Red Hat Display" panose="02010503040201060303" pitchFamily="2" charset="0"/>
              </a:rPr>
              <a:t>. </a:t>
            </a:r>
            <a:r>
              <a:rPr lang="es-CO" sz="800" dirty="0" err="1">
                <a:solidFill>
                  <a:srgbClr val="424244"/>
                </a:solidFill>
                <a:latin typeface="Red Hat Display" panose="02010503040201060303" pitchFamily="2" charset="0"/>
              </a:rPr>
              <a:t>AARP</a:t>
            </a:r>
            <a:r>
              <a:rPr lang="es-CO" sz="800" dirty="0">
                <a:solidFill>
                  <a:srgbClr val="424244"/>
                </a:solidFill>
                <a:latin typeface="Red Hat Display" panose="02010503040201060303" pitchFamily="2" charset="0"/>
              </a:rPr>
              <a:t> y sus afiliadas no emplean ni respaldan a agentes o corredores de bienes raíces. Ni </a:t>
            </a:r>
            <a:r>
              <a:rPr lang="es-CO" sz="800" dirty="0" err="1">
                <a:solidFill>
                  <a:srgbClr val="424244"/>
                </a:solidFill>
                <a:latin typeface="Red Hat Display" panose="02010503040201060303" pitchFamily="2" charset="0"/>
              </a:rPr>
              <a:t>AARP</a:t>
            </a:r>
            <a:r>
              <a:rPr lang="es-CO" sz="800" dirty="0">
                <a:solidFill>
                  <a:srgbClr val="424244"/>
                </a:solidFill>
                <a:latin typeface="Red Hat Display" panose="02010503040201060303" pitchFamily="2" charset="0"/>
              </a:rPr>
              <a:t> ni sus afiliadas brindan ningún servicio de corretaje de bienes raíces. Algunas ofertas de proveedores están sujetas a cambios y pueden tener restricciones. Comuníquese directamente con el proveedor para obtener más detalles.</a:t>
            </a:r>
          </a:p>
        </p:txBody>
      </p:sp>
      <p:sp>
        <p:nvSpPr>
          <p:cNvPr id="2" name="Title 1">
            <a:extLst>
              <a:ext uri="{FF2B5EF4-FFF2-40B4-BE49-F238E27FC236}">
                <a16:creationId xmlns:a16="http://schemas.microsoft.com/office/drawing/2014/main" id="{76A3371B-9FB1-42BF-86AA-FAC779E2C9EE}"/>
              </a:ext>
            </a:extLst>
          </p:cNvPr>
          <p:cNvSpPr txBox="1">
            <a:spLocks/>
          </p:cNvSpPr>
          <p:nvPr/>
        </p:nvSpPr>
        <p:spPr>
          <a:xfrm>
            <a:off x="6021572" y="1333793"/>
            <a:ext cx="4497835" cy="1745138"/>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lvl="0" defTabSz="1360314">
              <a:lnSpc>
                <a:spcPct val="80000"/>
              </a:lnSpc>
              <a:spcBef>
                <a:spcPts val="0"/>
              </a:spcBef>
              <a:buSzPct val="100000"/>
              <a:defRPr/>
            </a:pPr>
            <a:r>
              <a:rPr lang="en-US" dirty="0">
                <a:solidFill>
                  <a:srgbClr val="424244"/>
                </a:solidFill>
                <a:latin typeface="Red Hat Display" panose="02010503040201060303" pitchFamily="2" charset="77"/>
              </a:rPr>
              <a:t>AARP® Real </a:t>
            </a:r>
          </a:p>
          <a:p>
            <a:pPr lvl="0" defTabSz="1360314">
              <a:lnSpc>
                <a:spcPct val="80000"/>
              </a:lnSpc>
              <a:spcBef>
                <a:spcPts val="0"/>
              </a:spcBef>
              <a:buSzPct val="100000"/>
              <a:defRPr/>
            </a:pPr>
            <a:r>
              <a:rPr lang="en-US" dirty="0">
                <a:solidFill>
                  <a:srgbClr val="424244"/>
                </a:solidFill>
                <a:latin typeface="Red Hat Display" panose="02010503040201060303" pitchFamily="2" charset="77"/>
              </a:rPr>
              <a:t>Estate Benefits </a:t>
            </a:r>
          </a:p>
          <a:p>
            <a:pPr>
              <a:lnSpc>
                <a:spcPct val="70000"/>
              </a:lnSpc>
            </a:pPr>
            <a:r>
              <a:rPr lang="en-US" b="0" dirty="0">
                <a:solidFill>
                  <a:srgbClr val="424244"/>
                </a:solidFill>
                <a:latin typeface="Red Hat Display" panose="02010503040201060303" pitchFamily="2" charset="77"/>
              </a:rPr>
              <a:t>from Realogy</a:t>
            </a:r>
            <a:endParaRPr lang="en-US" sz="15200" b="0" dirty="0">
              <a:solidFill>
                <a:srgbClr val="424244"/>
              </a:solidFill>
              <a:latin typeface="Red Hat Display" panose="02010503040201060303" pitchFamily="2" charset="77"/>
            </a:endParaRPr>
          </a:p>
          <a:p>
            <a:pPr>
              <a:lnSpc>
                <a:spcPct val="70000"/>
              </a:lnSpc>
            </a:pPr>
            <a:r>
              <a:rPr lang="en-US" b="0" dirty="0">
                <a:latin typeface="Red Hat Display" panose="02010503040201060303"/>
              </a:rPr>
              <a:t> </a:t>
            </a:r>
            <a:endParaRPr lang="en-US" b="0" dirty="0"/>
          </a:p>
        </p:txBody>
      </p:sp>
    </p:spTree>
    <p:extLst>
      <p:ext uri="{BB962C8B-B14F-4D97-AF65-F5344CB8AC3E}">
        <p14:creationId xmlns:p14="http://schemas.microsoft.com/office/powerpoint/2010/main" val="428576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uniform  Description automatically generated">
            <a:extLst>
              <a:ext uri="{FF2B5EF4-FFF2-40B4-BE49-F238E27FC236}">
                <a16:creationId xmlns:a16="http://schemas.microsoft.com/office/drawing/2014/main" id="{8F7CD39F-64E8-48A7-B177-A7E433CAA0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349" r="24527"/>
          <a:stretch/>
        </p:blipFill>
        <p:spPr>
          <a:xfrm>
            <a:off x="5713946" y="192500"/>
            <a:ext cx="6285553" cy="6434488"/>
          </a:xfrm>
          <a:prstGeom prst="round1Rect">
            <a:avLst>
              <a:gd name="adj" fmla="val 34371"/>
            </a:avLst>
          </a:prstGeom>
        </p:spPr>
      </p:pic>
      <p:sp>
        <p:nvSpPr>
          <p:cNvPr id="6" name="Rectangle 5">
            <a:extLst>
              <a:ext uri="{FF2B5EF4-FFF2-40B4-BE49-F238E27FC236}">
                <a16:creationId xmlns:a16="http://schemas.microsoft.com/office/drawing/2014/main" id="{D0BB20C6-8853-4A7B-9383-F923D370D46F}"/>
              </a:ext>
            </a:extLst>
          </p:cNvPr>
          <p:cNvSpPr/>
          <p:nvPr/>
        </p:nvSpPr>
        <p:spPr>
          <a:xfrm>
            <a:off x="697252" y="3023331"/>
            <a:ext cx="3212018" cy="1083566"/>
          </a:xfrm>
          <a:prstGeom prst="rect">
            <a:avLst/>
          </a:prstGeom>
        </p:spPr>
        <p:txBody>
          <a:bodyPr wrap="square">
            <a:spAutoFit/>
          </a:bodyPr>
          <a:lstStyle/>
          <a:p>
            <a:pPr algn="l" rtl="0">
              <a:lnSpc>
                <a:spcPct val="150000"/>
              </a:lnSpc>
            </a:pPr>
            <a:r>
              <a:rPr lang="es-CO" sz="1100" dirty="0" err="1">
                <a:solidFill>
                  <a:srgbClr val="424244"/>
                </a:solidFill>
                <a:latin typeface="Red Hat Display" panose="02010503040201060303" pitchFamily="2" charset="0"/>
                <a:cs typeface="Arial" panose="020B0604020202020204" pitchFamily="34" charset="0"/>
              </a:rPr>
              <a:t>Realogy</a:t>
            </a:r>
            <a:r>
              <a:rPr lang="es-CO" sz="1100" dirty="0">
                <a:solidFill>
                  <a:srgbClr val="424244"/>
                </a:solidFill>
                <a:latin typeface="Red Hat Display" panose="02010503040201060303" pitchFamily="2" charset="0"/>
                <a:cs typeface="Arial" panose="020B0604020202020204" pitchFamily="34" charset="0"/>
              </a:rPr>
              <a:t> </a:t>
            </a:r>
            <a:r>
              <a:rPr lang="es-CO" sz="1100" dirty="0" err="1">
                <a:solidFill>
                  <a:srgbClr val="424244"/>
                </a:solidFill>
                <a:latin typeface="Red Hat Display" panose="02010503040201060303" pitchFamily="2" charset="0"/>
                <a:cs typeface="Arial" panose="020B0604020202020204" pitchFamily="34" charset="0"/>
              </a:rPr>
              <a:t>Military</a:t>
            </a:r>
            <a:r>
              <a:rPr lang="es-CO" sz="1100" dirty="0">
                <a:solidFill>
                  <a:srgbClr val="424244"/>
                </a:solidFill>
                <a:latin typeface="Red Hat Display" panose="02010503040201060303" pitchFamily="2" charset="0"/>
                <a:cs typeface="Arial" panose="020B0604020202020204" pitchFamily="34" charset="0"/>
              </a:rPr>
              <a:t> </a:t>
            </a:r>
            <a:r>
              <a:rPr lang="es-CO" sz="1100" dirty="0" err="1">
                <a:solidFill>
                  <a:srgbClr val="424244"/>
                </a:solidFill>
                <a:latin typeface="Red Hat Display" panose="02010503040201060303" pitchFamily="2" charset="0"/>
                <a:cs typeface="Arial" panose="020B0604020202020204" pitchFamily="34" charset="0"/>
              </a:rPr>
              <a:t>Rewards</a:t>
            </a:r>
            <a:r>
              <a:rPr lang="es-CO" sz="1100" dirty="0">
                <a:solidFill>
                  <a:srgbClr val="424244"/>
                </a:solidFill>
                <a:latin typeface="Red Hat Display" panose="02010503040201060303" pitchFamily="2" charset="0"/>
                <a:cs typeface="Arial" panose="020B0604020202020204" pitchFamily="34" charset="0"/>
              </a:rPr>
              <a:t> se enorgullece de</a:t>
            </a:r>
            <a:r>
              <a:rPr lang="es-CO" sz="1100" dirty="0">
                <a:solidFill>
                  <a:srgbClr val="424244"/>
                </a:solidFill>
                <a:latin typeface="Red Hat Display" panose="020B0604020202020204" charset="0"/>
              </a:rPr>
              <a:t> apoyar a familias de militares y veteranos. Devolvemos entre $350 y $7,500* a familias de militares que vendan o compren una casa.</a:t>
            </a:r>
          </a:p>
        </p:txBody>
      </p:sp>
      <p:pic>
        <p:nvPicPr>
          <p:cNvPr id="7" name="Graphic 6">
            <a:extLst>
              <a:ext uri="{FF2B5EF4-FFF2-40B4-BE49-F238E27FC236}">
                <a16:creationId xmlns:a16="http://schemas.microsoft.com/office/drawing/2014/main" id="{6FB2C432-19D9-4CE7-855A-0F41AD6FFD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 y="-2579"/>
            <a:ext cx="1391970" cy="1391970"/>
          </a:xfrm>
          <a:prstGeom prst="rect">
            <a:avLst/>
          </a:prstGeom>
        </p:spPr>
      </p:pic>
      <p:pic>
        <p:nvPicPr>
          <p:cNvPr id="8" name="Graphic 7">
            <a:extLst>
              <a:ext uri="{FF2B5EF4-FFF2-40B4-BE49-F238E27FC236}">
                <a16:creationId xmlns:a16="http://schemas.microsoft.com/office/drawing/2014/main" id="{46F1CBDD-A774-459E-B0F4-68777084E2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27126" y="2393126"/>
            <a:ext cx="4464874" cy="4464874"/>
          </a:xfrm>
          <a:prstGeom prst="rect">
            <a:avLst/>
          </a:prstGeom>
        </p:spPr>
      </p:pic>
      <p:sp>
        <p:nvSpPr>
          <p:cNvPr id="9" name="Rectangle 8">
            <a:extLst>
              <a:ext uri="{FF2B5EF4-FFF2-40B4-BE49-F238E27FC236}">
                <a16:creationId xmlns:a16="http://schemas.microsoft.com/office/drawing/2014/main" id="{F63CC055-547A-4CE6-AF2F-1244988F9367}"/>
              </a:ext>
            </a:extLst>
          </p:cNvPr>
          <p:cNvSpPr/>
          <p:nvPr/>
        </p:nvSpPr>
        <p:spPr>
          <a:xfrm>
            <a:off x="207727" y="4740492"/>
            <a:ext cx="5328946" cy="1323439"/>
          </a:xfrm>
          <a:prstGeom prst="rect">
            <a:avLst/>
          </a:prstGeom>
        </p:spPr>
        <p:txBody>
          <a:bodyPr wrap="square">
            <a:spAutoFit/>
          </a:bodyPr>
          <a:lstStyle/>
          <a:p>
            <a:pPr algn="l" rtl="0"/>
            <a:r>
              <a:rPr lang="en-US" sz="800" dirty="0">
                <a:solidFill>
                  <a:srgbClr val="424244"/>
                </a:solidFill>
                <a:latin typeface="Red Hat Display" panose="02010503040201060303" pitchFamily="2" charset="0"/>
              </a:rPr>
              <a:t>* El bono de devolución de efectivo se ofrece en la mayoría de los estados. En algunos estados, se puede proporcionar una tarjeta de regalo o una reducción de la comisión al cierre en lugar del bono de devolución de efectivo. El programa no está disponible para traslados o transacciones patrocinadas por empleadores en Iowa o fuera de los Estados Unidos. El bono de devolución de efectivo no está disponible en Alaska, Luisiana y Oklahoma. En Kansas y Tennessee, se emitirá una tarjeta de regalo MasterCard MAX. En Mississippi, Nueva Jersey y Oregon, es posible que haya disponible una reducción de comisión al cierre. El bono de devolución de efectivo solo está disponible con la compra y / o venta de su casa a través del uso de un agente de bienes raíces introducido en el programa. La cantidad real que recibe se basa en el precio de compra y / o venta de su casa. Todas las comisiones inmobiliarias son negociables. Pueden aplicarse otros términos y condiciones. Esta no es una solicitud si ya está representado por un corredor de bienes raíces. Consulte con un coordinador del programa para obtener más detalles. Los términos y condiciones del programa están sujetos a cambios en cualquier momento sin previo aviso. Se aplican términos, condiciones y restricciones adicionales.</a:t>
            </a:r>
          </a:p>
        </p:txBody>
      </p:sp>
      <p:pic>
        <p:nvPicPr>
          <p:cNvPr id="15" name="Graphic 14">
            <a:extLst>
              <a:ext uri="{FF2B5EF4-FFF2-40B4-BE49-F238E27FC236}">
                <a16:creationId xmlns:a16="http://schemas.microsoft.com/office/drawing/2014/main" id="{9DE9F07B-9068-408D-BF99-32488F591915}"/>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flipH="1">
            <a:off x="10873386" y="5500874"/>
            <a:ext cx="1126114" cy="1126114"/>
          </a:xfrm>
          <a:prstGeom prst="rect">
            <a:avLst/>
          </a:prstGeom>
        </p:spPr>
      </p:pic>
      <p:sp>
        <p:nvSpPr>
          <p:cNvPr id="3" name="Title 1">
            <a:extLst>
              <a:ext uri="{FF2B5EF4-FFF2-40B4-BE49-F238E27FC236}">
                <a16:creationId xmlns:a16="http://schemas.microsoft.com/office/drawing/2014/main" id="{B2E0B078-8CCB-4CB1-A260-2728AAF5CCB1}"/>
              </a:ext>
            </a:extLst>
          </p:cNvPr>
          <p:cNvSpPr txBox="1">
            <a:spLocks/>
          </p:cNvSpPr>
          <p:nvPr/>
        </p:nvSpPr>
        <p:spPr>
          <a:xfrm>
            <a:off x="673188" y="1969974"/>
            <a:ext cx="4662148" cy="1053357"/>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lvl="0" defTabSz="1360314">
              <a:lnSpc>
                <a:spcPct val="80000"/>
              </a:lnSpc>
              <a:spcBef>
                <a:spcPts val="0"/>
              </a:spcBef>
              <a:buSzPct val="100000"/>
              <a:defRPr/>
            </a:pPr>
            <a:r>
              <a:rPr lang="en-US" dirty="0">
                <a:solidFill>
                  <a:srgbClr val="424244"/>
                </a:solidFill>
                <a:latin typeface="Red Hat Display" panose="02010503040201060303" pitchFamily="2" charset="77"/>
              </a:rPr>
              <a:t>Realogy Military</a:t>
            </a:r>
          </a:p>
          <a:p>
            <a:pPr>
              <a:lnSpc>
                <a:spcPct val="70000"/>
              </a:lnSpc>
            </a:pPr>
            <a:r>
              <a:rPr lang="en-US" b="0" dirty="0">
                <a:solidFill>
                  <a:srgbClr val="424244"/>
                </a:solidFill>
                <a:latin typeface="Red Hat Display" panose="02010503040201060303" pitchFamily="2" charset="77"/>
              </a:rPr>
              <a:t>Rewards</a:t>
            </a:r>
          </a:p>
          <a:p>
            <a:pPr>
              <a:lnSpc>
                <a:spcPct val="70000"/>
              </a:lnSpc>
            </a:pPr>
            <a:r>
              <a:rPr lang="en-US" b="0" dirty="0">
                <a:latin typeface="Red Hat Display" panose="02010503040201060303"/>
              </a:rPr>
              <a:t> </a:t>
            </a:r>
            <a:endParaRPr lang="en-US" b="0" dirty="0"/>
          </a:p>
        </p:txBody>
      </p:sp>
      <p:pic>
        <p:nvPicPr>
          <p:cNvPr id="2" name="Picture 1">
            <a:extLst>
              <a:ext uri="{FF2B5EF4-FFF2-40B4-BE49-F238E27FC236}">
                <a16:creationId xmlns:a16="http://schemas.microsoft.com/office/drawing/2014/main" id="{6973B03F-0331-4F84-804F-8C77E581D0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235" y="794069"/>
            <a:ext cx="2628809" cy="941773"/>
          </a:xfrm>
          <a:prstGeom prst="rect">
            <a:avLst/>
          </a:prstGeom>
        </p:spPr>
      </p:pic>
    </p:spTree>
    <p:extLst>
      <p:ext uri="{BB962C8B-B14F-4D97-AF65-F5344CB8AC3E}">
        <p14:creationId xmlns:p14="http://schemas.microsoft.com/office/powerpoint/2010/main" val="391704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outdoor, person  Description automatically generated">
            <a:extLst>
              <a:ext uri="{FF2B5EF4-FFF2-40B4-BE49-F238E27FC236}">
                <a16:creationId xmlns:a16="http://schemas.microsoft.com/office/drawing/2014/main" id="{C9C31BA2-BDC4-4136-A92D-10C7E35D9F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324" r="26709"/>
          <a:stretch/>
        </p:blipFill>
        <p:spPr>
          <a:xfrm>
            <a:off x="206335" y="208684"/>
            <a:ext cx="4964765" cy="6494090"/>
          </a:xfrm>
          <a:prstGeom prst="round1Rect">
            <a:avLst>
              <a:gd name="adj" fmla="val 31957"/>
            </a:avLst>
          </a:prstGeom>
        </p:spPr>
      </p:pic>
      <p:sp>
        <p:nvSpPr>
          <p:cNvPr id="7" name="Rectangle 6">
            <a:extLst>
              <a:ext uri="{FF2B5EF4-FFF2-40B4-BE49-F238E27FC236}">
                <a16:creationId xmlns:a16="http://schemas.microsoft.com/office/drawing/2014/main" id="{D92DA414-B247-4107-8397-0731297B61D1}"/>
              </a:ext>
            </a:extLst>
          </p:cNvPr>
          <p:cNvSpPr/>
          <p:nvPr/>
        </p:nvSpPr>
        <p:spPr>
          <a:xfrm>
            <a:off x="5851879" y="2082347"/>
            <a:ext cx="3840761" cy="2835648"/>
          </a:xfrm>
          <a:prstGeom prst="rect">
            <a:avLst/>
          </a:prstGeom>
        </p:spPr>
        <p:txBody>
          <a:bodyPr wrap="square">
            <a:spAutoFit/>
          </a:bodyPr>
          <a:lstStyle/>
          <a:p>
            <a:pPr algn="l" rtl="0">
              <a:lnSpc>
                <a:spcPct val="150000"/>
              </a:lnSpc>
            </a:pPr>
            <a:r>
              <a:rPr lang="es-CO" sz="1200" dirty="0">
                <a:solidFill>
                  <a:srgbClr val="424244"/>
                </a:solidFill>
                <a:latin typeface="Red Hat Display" panose="02010503040201060303" pitchFamily="2" charset="0"/>
                <a:cs typeface="Arial" panose="020B0604020202020204" pitchFamily="34" charset="0"/>
              </a:rPr>
              <a:t>Para mostrar nuestro apoyo a héroes locales como usted, ERA Real Estate se enorgullece de presentar #NextdoorHeroes, un nuevo programa para trabajadores esenciales. Cuando compre o venda una casa conmigo, recibirá una tarjeta de regalo para </a:t>
            </a:r>
            <a:r>
              <a:rPr lang="es-CO" sz="1200" dirty="0" err="1">
                <a:solidFill>
                  <a:srgbClr val="424244"/>
                </a:solidFill>
                <a:latin typeface="Red Hat Display" panose="02010503040201060303" pitchFamily="2" charset="0"/>
                <a:cs typeface="Arial" panose="020B0604020202020204" pitchFamily="34" charset="0"/>
              </a:rPr>
              <a:t>The</a:t>
            </a:r>
            <a:r>
              <a:rPr lang="es-CO" sz="1200" dirty="0">
                <a:solidFill>
                  <a:srgbClr val="424244"/>
                </a:solidFill>
                <a:latin typeface="Red Hat Display" panose="02010503040201060303" pitchFamily="2" charset="0"/>
                <a:cs typeface="Arial" panose="020B0604020202020204" pitchFamily="34" charset="0"/>
              </a:rPr>
              <a:t> Home </a:t>
            </a:r>
            <a:r>
              <a:rPr lang="es-CO" sz="1200" dirty="0" err="1">
                <a:solidFill>
                  <a:srgbClr val="424244"/>
                </a:solidFill>
                <a:latin typeface="Red Hat Display" panose="02010503040201060303" pitchFamily="2" charset="0"/>
                <a:cs typeface="Arial" panose="020B0604020202020204" pitchFamily="34" charset="0"/>
              </a:rPr>
              <a:t>Depot</a:t>
            </a:r>
            <a:r>
              <a:rPr lang="es-CO" sz="1200" dirty="0">
                <a:solidFill>
                  <a:srgbClr val="424244"/>
                </a:solidFill>
                <a:latin typeface="Red Hat Display" panose="02010503040201060303" pitchFamily="2" charset="0"/>
                <a:cs typeface="Arial" panose="020B0604020202020204" pitchFamily="34" charset="0"/>
              </a:rPr>
              <a:t>® por $200 hasta $1,000 según el precio de venta o compra de su casa. Usted nos ayudo mientras estábamos en casa. Ahora queremos ayudarle cuando regrese a  su hogar.</a:t>
            </a:r>
          </a:p>
          <a:p>
            <a:pPr algn="l" rtl="0">
              <a:lnSpc>
                <a:spcPct val="150000"/>
              </a:lnSpc>
            </a:pPr>
            <a:endParaRPr lang="en-US" sz="1200" dirty="0">
              <a:solidFill>
                <a:srgbClr val="424244"/>
              </a:solidFill>
              <a:latin typeface="Red Hat Display" panose="02010503040201060303" pitchFamily="2" charset="0"/>
              <a:cs typeface="Arial" panose="020B0604020202020204" pitchFamily="34" charset="0"/>
            </a:endParaRPr>
          </a:p>
        </p:txBody>
      </p:sp>
      <p:pic>
        <p:nvPicPr>
          <p:cNvPr id="8" name="Graphic 7">
            <a:extLst>
              <a:ext uri="{FF2B5EF4-FFF2-40B4-BE49-F238E27FC236}">
                <a16:creationId xmlns:a16="http://schemas.microsoft.com/office/drawing/2014/main" id="{DB2813B0-D947-4281-B5F0-015421BECF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 y="-2579"/>
            <a:ext cx="1391970" cy="1391970"/>
          </a:xfrm>
          <a:prstGeom prst="rect">
            <a:avLst/>
          </a:prstGeom>
        </p:spPr>
      </p:pic>
      <p:sp>
        <p:nvSpPr>
          <p:cNvPr id="9" name="Rectangle 8">
            <a:extLst>
              <a:ext uri="{FF2B5EF4-FFF2-40B4-BE49-F238E27FC236}">
                <a16:creationId xmlns:a16="http://schemas.microsoft.com/office/drawing/2014/main" id="{8F5C3C5E-CA87-4341-AE89-629F5280472F}"/>
              </a:ext>
            </a:extLst>
          </p:cNvPr>
          <p:cNvSpPr/>
          <p:nvPr/>
        </p:nvSpPr>
        <p:spPr>
          <a:xfrm>
            <a:off x="5293528" y="4917995"/>
            <a:ext cx="6692137" cy="1692771"/>
          </a:xfrm>
          <a:prstGeom prst="rect">
            <a:avLst/>
          </a:prstGeom>
        </p:spPr>
        <p:txBody>
          <a:bodyPr wrap="square">
            <a:spAutoFit/>
          </a:bodyPr>
          <a:lstStyle/>
          <a:p>
            <a:pPr algn="l" rtl="0">
              <a:defRPr/>
            </a:pPr>
            <a:r>
              <a:rPr lang="es-CO" sz="800" dirty="0">
                <a:solidFill>
                  <a:schemeClr val="bg1">
                    <a:lumMod val="65000"/>
                  </a:schemeClr>
                </a:solidFill>
              </a:rPr>
              <a:t>* El programa #NextdoorHeroes no está disponible para reubicaciones o transacciones patrocinadas por empleadores en Alabama, Alaska, Iowa, </a:t>
            </a:r>
            <a:r>
              <a:rPr lang="es-CO" sz="800" dirty="0" err="1">
                <a:solidFill>
                  <a:schemeClr val="bg1">
                    <a:lumMod val="65000"/>
                  </a:schemeClr>
                </a:solidFill>
              </a:rPr>
              <a:t>Louisiana</a:t>
            </a:r>
            <a:r>
              <a:rPr lang="es-CO" sz="800" dirty="0">
                <a:solidFill>
                  <a:schemeClr val="bg1">
                    <a:lumMod val="65000"/>
                  </a:schemeClr>
                </a:solidFill>
              </a:rPr>
              <a:t>, Mississippi, Nueva Jersey, Oklahoma, Oregón o fuera de los Estados Unidos. La tarjeta de regalo electrónica solo está disponible con la compra y / o venta de una casa mediante un agente de bienes raíces del programa participante de una de nuestras franquicias independientes o de propiedad de la empresa. La cantidad real que puede recibir se basa en el precio de compra y / o venta de su casa. Todas las comisiones inmobiliarias son negociables. Esta no es una solicitud si ya está representado por un corredor de bienes raíces. Los términos y condiciones del programa están sujetos a cambios en cualquier momento sin previo aviso. 2020 ERA </a:t>
            </a:r>
            <a:r>
              <a:rPr lang="es-CO" sz="800" dirty="0" err="1">
                <a:solidFill>
                  <a:schemeClr val="bg1">
                    <a:lumMod val="65000"/>
                  </a:schemeClr>
                </a:solidFill>
              </a:rPr>
              <a:t>Franchise</a:t>
            </a:r>
            <a:r>
              <a:rPr lang="es-CO" sz="800" dirty="0">
                <a:solidFill>
                  <a:schemeClr val="bg1">
                    <a:lumMod val="65000"/>
                  </a:schemeClr>
                </a:solidFill>
              </a:rPr>
              <a:t> </a:t>
            </a:r>
            <a:r>
              <a:rPr lang="es-CO" sz="800" dirty="0" err="1">
                <a:solidFill>
                  <a:schemeClr val="bg1">
                    <a:lumMod val="65000"/>
                  </a:schemeClr>
                </a:solidFill>
              </a:rPr>
              <a:t>Systems</a:t>
            </a:r>
            <a:r>
              <a:rPr lang="es-CO" sz="800" dirty="0">
                <a:solidFill>
                  <a:schemeClr val="bg1">
                    <a:lumMod val="65000"/>
                  </a:schemeClr>
                </a:solidFill>
              </a:rPr>
              <a:t> LLC. Todos los derechos reservados. ERA </a:t>
            </a:r>
            <a:r>
              <a:rPr lang="es-CO" sz="800" dirty="0" err="1">
                <a:solidFill>
                  <a:schemeClr val="bg1">
                    <a:lumMod val="65000"/>
                  </a:schemeClr>
                </a:solidFill>
              </a:rPr>
              <a:t>POWERED</a:t>
            </a:r>
            <a:r>
              <a:rPr lang="es-CO" sz="800" dirty="0">
                <a:solidFill>
                  <a:schemeClr val="bg1">
                    <a:lumMod val="65000"/>
                  </a:schemeClr>
                </a:solidFill>
              </a:rPr>
              <a:t> y el logotipo de ERA </a:t>
            </a:r>
            <a:r>
              <a:rPr lang="es-CO" sz="800" dirty="0" err="1">
                <a:solidFill>
                  <a:schemeClr val="bg1">
                    <a:lumMod val="65000"/>
                  </a:schemeClr>
                </a:solidFill>
              </a:rPr>
              <a:t>Powered</a:t>
            </a:r>
            <a:r>
              <a:rPr lang="es-CO" sz="800" dirty="0">
                <a:solidFill>
                  <a:schemeClr val="bg1">
                    <a:lumMod val="65000"/>
                  </a:schemeClr>
                </a:solidFill>
              </a:rPr>
              <a:t> son marcas de servicio registradas de ERA </a:t>
            </a:r>
            <a:r>
              <a:rPr lang="es-CO" sz="800" dirty="0" err="1">
                <a:solidFill>
                  <a:schemeClr val="bg1">
                    <a:lumMod val="65000"/>
                  </a:schemeClr>
                </a:solidFill>
              </a:rPr>
              <a:t>Franchise</a:t>
            </a:r>
            <a:r>
              <a:rPr lang="es-CO" sz="800" dirty="0">
                <a:solidFill>
                  <a:schemeClr val="bg1">
                    <a:lumMod val="65000"/>
                  </a:schemeClr>
                </a:solidFill>
              </a:rPr>
              <a:t> </a:t>
            </a:r>
            <a:r>
              <a:rPr lang="es-CO" sz="800" dirty="0" err="1">
                <a:solidFill>
                  <a:schemeClr val="bg1">
                    <a:lumMod val="65000"/>
                  </a:schemeClr>
                </a:solidFill>
              </a:rPr>
              <a:t>Systems</a:t>
            </a:r>
            <a:r>
              <a:rPr lang="es-CO" sz="800" dirty="0">
                <a:solidFill>
                  <a:schemeClr val="bg1">
                    <a:lumMod val="65000"/>
                  </a:schemeClr>
                </a:solidFill>
              </a:rPr>
              <a:t> LLC. ERA </a:t>
            </a:r>
            <a:r>
              <a:rPr lang="es-CO" sz="800" dirty="0" err="1">
                <a:solidFill>
                  <a:schemeClr val="bg1">
                    <a:lumMod val="65000"/>
                  </a:schemeClr>
                </a:solidFill>
              </a:rPr>
              <a:t>Franchise</a:t>
            </a:r>
            <a:r>
              <a:rPr lang="es-CO" sz="800" dirty="0">
                <a:solidFill>
                  <a:schemeClr val="bg1">
                    <a:lumMod val="65000"/>
                  </a:schemeClr>
                </a:solidFill>
              </a:rPr>
              <a:t> </a:t>
            </a:r>
            <a:r>
              <a:rPr lang="es-CO" sz="800" dirty="0" err="1">
                <a:solidFill>
                  <a:schemeClr val="bg1">
                    <a:lumMod val="65000"/>
                  </a:schemeClr>
                </a:solidFill>
              </a:rPr>
              <a:t>Systems</a:t>
            </a:r>
            <a:r>
              <a:rPr lang="es-CO" sz="800" dirty="0">
                <a:solidFill>
                  <a:schemeClr val="bg1">
                    <a:lumMod val="65000"/>
                  </a:schemeClr>
                </a:solidFill>
              </a:rPr>
              <a:t> LLC apoya plenamente los principios de la Ley de Vivienda Justa y la Ley de Igualdad de Oportunidades. Cada oficina impulsada por ERA es de propiedad y operación independientes. Nada en este documento tiene la intención de crear una relación laboral. Cualquier afiliación suya con ERA </a:t>
            </a:r>
            <a:r>
              <a:rPr lang="es-CO" sz="800" dirty="0" err="1">
                <a:solidFill>
                  <a:schemeClr val="bg1">
                    <a:lumMod val="65000"/>
                  </a:schemeClr>
                </a:solidFill>
              </a:rPr>
              <a:t>Franchise</a:t>
            </a:r>
            <a:r>
              <a:rPr lang="es-CO" sz="800" dirty="0">
                <a:solidFill>
                  <a:schemeClr val="bg1">
                    <a:lumMod val="65000"/>
                  </a:schemeClr>
                </a:solidFill>
              </a:rPr>
              <a:t> </a:t>
            </a:r>
            <a:r>
              <a:rPr lang="es-CO" sz="800" dirty="0" err="1">
                <a:solidFill>
                  <a:schemeClr val="bg1">
                    <a:lumMod val="65000"/>
                  </a:schemeClr>
                </a:solidFill>
              </a:rPr>
              <a:t>Systems</a:t>
            </a:r>
            <a:r>
              <a:rPr lang="es-CO" sz="800" dirty="0">
                <a:solidFill>
                  <a:schemeClr val="bg1">
                    <a:lumMod val="65000"/>
                  </a:schemeClr>
                </a:solidFill>
              </a:rPr>
              <a:t> LLC está destinada a ser la de un agente contratista independiente o asociado de ventas.</a:t>
            </a:r>
          </a:p>
          <a:p>
            <a:pPr algn="l" rtl="0">
              <a:defRPr/>
            </a:pPr>
            <a:r>
              <a:rPr lang="es-CO" sz="800" dirty="0">
                <a:solidFill>
                  <a:schemeClr val="bg1">
                    <a:lumMod val="65000"/>
                  </a:schemeClr>
                </a:solidFill>
              </a:rPr>
              <a:t>ERA Real Estate no está afiliado a </a:t>
            </a:r>
            <a:r>
              <a:rPr lang="es-CO" sz="800" dirty="0" err="1">
                <a:solidFill>
                  <a:schemeClr val="bg1">
                    <a:lumMod val="65000"/>
                  </a:schemeClr>
                </a:solidFill>
              </a:rPr>
              <a:t>The</a:t>
            </a:r>
            <a:r>
              <a:rPr lang="es-CO" sz="800" dirty="0">
                <a:solidFill>
                  <a:schemeClr val="bg1">
                    <a:lumMod val="65000"/>
                  </a:schemeClr>
                </a:solidFill>
              </a:rPr>
              <a:t> Home </a:t>
            </a:r>
            <a:r>
              <a:rPr lang="es-CO" sz="800" dirty="0" err="1">
                <a:solidFill>
                  <a:schemeClr val="bg1">
                    <a:lumMod val="65000"/>
                  </a:schemeClr>
                </a:solidFill>
              </a:rPr>
              <a:t>Depot</a:t>
            </a:r>
            <a:r>
              <a:rPr lang="es-CO" sz="800" dirty="0">
                <a:solidFill>
                  <a:schemeClr val="bg1">
                    <a:lumMod val="65000"/>
                  </a:schemeClr>
                </a:solidFill>
              </a:rPr>
              <a:t>®. </a:t>
            </a:r>
            <a:r>
              <a:rPr lang="es-CO" sz="800" dirty="0" err="1">
                <a:solidFill>
                  <a:schemeClr val="bg1">
                    <a:lumMod val="65000"/>
                  </a:schemeClr>
                </a:solidFill>
              </a:rPr>
              <a:t>The</a:t>
            </a:r>
            <a:r>
              <a:rPr lang="es-CO" sz="800" dirty="0">
                <a:solidFill>
                  <a:schemeClr val="bg1">
                    <a:lumMod val="65000"/>
                  </a:schemeClr>
                </a:solidFill>
              </a:rPr>
              <a:t> Home </a:t>
            </a:r>
            <a:r>
              <a:rPr lang="es-CO" sz="800" dirty="0" err="1">
                <a:solidFill>
                  <a:schemeClr val="bg1">
                    <a:lumMod val="65000"/>
                  </a:schemeClr>
                </a:solidFill>
              </a:rPr>
              <a:t>Depot</a:t>
            </a:r>
            <a:r>
              <a:rPr lang="es-CO" sz="800" dirty="0">
                <a:solidFill>
                  <a:schemeClr val="bg1">
                    <a:lumMod val="65000"/>
                  </a:schemeClr>
                </a:solidFill>
              </a:rPr>
              <a:t> no es patrocinador de esta promoción. </a:t>
            </a:r>
            <a:r>
              <a:rPr lang="es-CO" sz="800" dirty="0" err="1">
                <a:solidFill>
                  <a:schemeClr val="bg1">
                    <a:lumMod val="65000"/>
                  </a:schemeClr>
                </a:solidFill>
              </a:rPr>
              <a:t>The</a:t>
            </a:r>
            <a:r>
              <a:rPr lang="es-CO" sz="800" dirty="0">
                <a:solidFill>
                  <a:schemeClr val="bg1">
                    <a:lumMod val="65000"/>
                  </a:schemeClr>
                </a:solidFill>
              </a:rPr>
              <a:t> Home </a:t>
            </a:r>
            <a:r>
              <a:rPr lang="es-CO" sz="800" dirty="0" err="1">
                <a:solidFill>
                  <a:schemeClr val="bg1">
                    <a:lumMod val="65000"/>
                  </a:schemeClr>
                </a:solidFill>
              </a:rPr>
              <a:t>Depot</a:t>
            </a:r>
            <a:r>
              <a:rPr lang="es-CO" sz="800" dirty="0">
                <a:solidFill>
                  <a:schemeClr val="bg1">
                    <a:lumMod val="65000"/>
                  </a:schemeClr>
                </a:solidFill>
              </a:rPr>
              <a:t> es una marca registrada de Home </a:t>
            </a:r>
            <a:r>
              <a:rPr lang="es-CO" sz="800" dirty="0" err="1">
                <a:solidFill>
                  <a:schemeClr val="bg1">
                    <a:lumMod val="65000"/>
                  </a:schemeClr>
                </a:solidFill>
              </a:rPr>
              <a:t>Depot</a:t>
            </a:r>
            <a:r>
              <a:rPr lang="es-CO" sz="800" dirty="0">
                <a:solidFill>
                  <a:schemeClr val="bg1">
                    <a:lumMod val="65000"/>
                  </a:schemeClr>
                </a:solidFill>
              </a:rPr>
              <a:t> </a:t>
            </a:r>
            <a:r>
              <a:rPr lang="es-CO" sz="800" dirty="0" err="1">
                <a:solidFill>
                  <a:schemeClr val="bg1">
                    <a:lumMod val="65000"/>
                  </a:schemeClr>
                </a:solidFill>
              </a:rPr>
              <a:t>Product</a:t>
            </a:r>
            <a:r>
              <a:rPr lang="es-CO" sz="800" dirty="0">
                <a:solidFill>
                  <a:schemeClr val="bg1">
                    <a:lumMod val="65000"/>
                  </a:schemeClr>
                </a:solidFill>
              </a:rPr>
              <a:t> </a:t>
            </a:r>
            <a:r>
              <a:rPr lang="es-CO" sz="800" dirty="0" err="1">
                <a:solidFill>
                  <a:schemeClr val="bg1">
                    <a:lumMod val="65000"/>
                  </a:schemeClr>
                </a:solidFill>
              </a:rPr>
              <a:t>Authority</a:t>
            </a:r>
            <a:r>
              <a:rPr lang="es-CO" sz="800" dirty="0">
                <a:solidFill>
                  <a:schemeClr val="bg1">
                    <a:lumMod val="65000"/>
                  </a:schemeClr>
                </a:solidFill>
              </a:rPr>
              <a:t>, LLC.</a:t>
            </a:r>
          </a:p>
        </p:txBody>
      </p:sp>
      <p:pic>
        <p:nvPicPr>
          <p:cNvPr id="15" name="Graphic 14">
            <a:extLst>
              <a:ext uri="{FF2B5EF4-FFF2-40B4-BE49-F238E27FC236}">
                <a16:creationId xmlns:a16="http://schemas.microsoft.com/office/drawing/2014/main" id="{533AC3B0-4FD9-4120-8E55-2D0C661FE1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9516174" y="-2581"/>
            <a:ext cx="2675826" cy="2675826"/>
          </a:xfrm>
          <a:prstGeom prst="rect">
            <a:avLst/>
          </a:prstGeom>
        </p:spPr>
      </p:pic>
      <p:pic>
        <p:nvPicPr>
          <p:cNvPr id="10" name="Picture 12" descr="A close up of a logo  Description automatically generated">
            <a:extLst>
              <a:ext uri="{FF2B5EF4-FFF2-40B4-BE49-F238E27FC236}">
                <a16:creationId xmlns:a16="http://schemas.microsoft.com/office/drawing/2014/main" id="{ED8BE7B2-B3D8-4D19-B75A-8F295A94798C}"/>
              </a:ext>
            </a:extLst>
          </p:cNvPr>
          <p:cNvPicPr>
            <a:picLocks noChangeAspect="1" noChangeArrowheads="1"/>
          </p:cNvPicPr>
          <p:nvPr/>
        </p:nvPicPr>
        <p:blipFill>
          <a:blip r:embed="rId8">
            <a:extLst>
              <a:ext uri="{28A0092B-C50C-407E-A947-70E740481C1C}">
                <a14:useLocalDpi xmlns:a14="http://schemas.microsoft.com/office/drawing/2010/main"/>
              </a:ext>
            </a:extLst>
          </a:blip>
          <a:srcRect l="43498" t="40810" r="45593" b="49638"/>
          <a:stretch>
            <a:fillRect/>
          </a:stretch>
        </p:blipFill>
        <p:spPr bwMode="auto">
          <a:xfrm>
            <a:off x="9072659" y="5707123"/>
            <a:ext cx="3032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8952ABC-12F4-451B-B19F-8A609CB15784}"/>
              </a:ext>
            </a:extLst>
          </p:cNvPr>
          <p:cNvSpPr txBox="1">
            <a:spLocks/>
          </p:cNvSpPr>
          <p:nvPr/>
        </p:nvSpPr>
        <p:spPr>
          <a:xfrm>
            <a:off x="5851879" y="1053266"/>
            <a:ext cx="3437778" cy="1029081"/>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lvl="0" defTabSz="1360314">
              <a:lnSpc>
                <a:spcPct val="80000"/>
              </a:lnSpc>
              <a:spcBef>
                <a:spcPts val="0"/>
              </a:spcBef>
              <a:buSzPct val="100000"/>
              <a:defRPr/>
            </a:pPr>
            <a:r>
              <a:rPr lang="en-US" dirty="0" err="1">
                <a:solidFill>
                  <a:srgbClr val="424244"/>
                </a:solidFill>
                <a:latin typeface="Red Hat Display" panose="02010503040201060303" pitchFamily="2" charset="77"/>
              </a:rPr>
              <a:t>Nextdoor</a:t>
            </a:r>
            <a:endParaRPr lang="en-US" dirty="0">
              <a:solidFill>
                <a:srgbClr val="424244"/>
              </a:solidFill>
              <a:latin typeface="Red Hat Display" panose="02010503040201060303" pitchFamily="2" charset="77"/>
            </a:endParaRPr>
          </a:p>
          <a:p>
            <a:pPr>
              <a:lnSpc>
                <a:spcPct val="70000"/>
              </a:lnSpc>
            </a:pPr>
            <a:r>
              <a:rPr lang="en-US" b="0" dirty="0">
                <a:solidFill>
                  <a:srgbClr val="424244"/>
                </a:solidFill>
                <a:latin typeface="Red Hat Display" panose="02010503040201060303" pitchFamily="2" charset="77"/>
              </a:rPr>
              <a:t>Heroes</a:t>
            </a:r>
            <a:endParaRPr lang="en-US" sz="15200" b="0" dirty="0">
              <a:solidFill>
                <a:srgbClr val="424244"/>
              </a:solidFill>
              <a:latin typeface="Red Hat Display" panose="02010503040201060303" pitchFamily="2" charset="77"/>
            </a:endParaRPr>
          </a:p>
          <a:p>
            <a:pPr>
              <a:lnSpc>
                <a:spcPct val="70000"/>
              </a:lnSpc>
            </a:pPr>
            <a:r>
              <a:rPr lang="en-US" b="0" dirty="0">
                <a:latin typeface="Red Hat Display" panose="02010503040201060303"/>
              </a:rPr>
              <a:t> </a:t>
            </a:r>
            <a:endParaRPr lang="en-US" b="0" dirty="0"/>
          </a:p>
        </p:txBody>
      </p:sp>
    </p:spTree>
    <p:extLst>
      <p:ext uri="{BB962C8B-B14F-4D97-AF65-F5344CB8AC3E}">
        <p14:creationId xmlns:p14="http://schemas.microsoft.com/office/powerpoint/2010/main" val="90251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pic>
        <p:nvPicPr>
          <p:cNvPr id="4" name="Picture 3" descr="A person using a computer sitting on top of a table  Description automatically generated">
            <a:extLst>
              <a:ext uri="{FF2B5EF4-FFF2-40B4-BE49-F238E27FC236}">
                <a16:creationId xmlns:a16="http://schemas.microsoft.com/office/drawing/2014/main" id="{015609B8-4662-42A3-B865-4898F2F261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097" r="25290"/>
          <a:stretch/>
        </p:blipFill>
        <p:spPr>
          <a:xfrm>
            <a:off x="6265341" y="0"/>
            <a:ext cx="5926659" cy="6858000"/>
          </a:xfrm>
          <a:prstGeom prst="rect">
            <a:avLst/>
          </a:prstGeom>
        </p:spPr>
      </p:pic>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n-US"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Virtualmente </a:t>
            </a:r>
          </a:p>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n-US" sz="44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y en persona</a:t>
            </a:r>
            <a:endParaRPr kumimoji="0" lang="en-US"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169340" y="169340"/>
            <a:ext cx="383346" cy="383346"/>
          </a:xfrm>
          <a:prstGeom prst="rect">
            <a:avLst/>
          </a:prstGeom>
        </p:spPr>
      </p:pic>
      <p:sp>
        <p:nvSpPr>
          <p:cNvPr id="3" name="Rectangle: Single Corner Rounded 2">
            <a:extLst>
              <a:ext uri="{FF2B5EF4-FFF2-40B4-BE49-F238E27FC236}">
                <a16:creationId xmlns:a16="http://schemas.microsoft.com/office/drawing/2014/main" id="{23C2747F-AB28-43DA-BD71-04E9DB75427A}"/>
              </a:ext>
            </a:extLst>
          </p:cNvPr>
          <p:cNvSpPr/>
          <p:nvPr/>
        </p:nvSpPr>
        <p:spPr>
          <a:xfrm rot="10800000" flipH="1">
            <a:off x="436847" y="2207458"/>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5" name="Rectangle 4">
            <a:extLst>
              <a:ext uri="{FF2B5EF4-FFF2-40B4-BE49-F238E27FC236}">
                <a16:creationId xmlns:a16="http://schemas.microsoft.com/office/drawing/2014/main" id="{44D42730-80DA-4AC5-A75C-6B57E461A789}"/>
              </a:ext>
            </a:extLst>
          </p:cNvPr>
          <p:cNvSpPr/>
          <p:nvPr/>
        </p:nvSpPr>
        <p:spPr>
          <a:xfrm>
            <a:off x="436846" y="2207459"/>
            <a:ext cx="2287666"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10" name="TextBox 9">
            <a:extLst>
              <a:ext uri="{FF2B5EF4-FFF2-40B4-BE49-F238E27FC236}">
                <a16:creationId xmlns:a16="http://schemas.microsoft.com/office/drawing/2014/main" id="{C43B2FE8-7CF4-4204-9065-A3F19BC3C5D3}"/>
              </a:ext>
            </a:extLst>
          </p:cNvPr>
          <p:cNvSpPr txBox="1"/>
          <p:nvPr/>
        </p:nvSpPr>
        <p:spPr>
          <a:xfrm>
            <a:off x="436693" y="2906768"/>
            <a:ext cx="2287972" cy="369332"/>
          </a:xfrm>
          <a:prstGeom prst="rect">
            <a:avLst/>
          </a:prstGeom>
          <a:noFill/>
        </p:spPr>
        <p:txBody>
          <a:bodyPr wrap="square">
            <a:spAutoFit/>
          </a:bodyPr>
          <a:lstStyle/>
          <a:p>
            <a:pPr algn="ctr" rtl="0"/>
            <a:r>
              <a:rPr lang="en-US" b="1" dirty="0">
                <a:solidFill>
                  <a:srgbClr val="424244"/>
                </a:solidFill>
                <a:latin typeface="Red Hat Display" panose="020B0604020202020204" charset="0"/>
              </a:rPr>
              <a:t>Comunicación</a:t>
            </a:r>
          </a:p>
        </p:txBody>
      </p:sp>
      <p:sp>
        <p:nvSpPr>
          <p:cNvPr id="42" name="Rectangle: Single Corner Rounded 41">
            <a:extLst>
              <a:ext uri="{FF2B5EF4-FFF2-40B4-BE49-F238E27FC236}">
                <a16:creationId xmlns:a16="http://schemas.microsoft.com/office/drawing/2014/main" id="{4E09857F-F7EF-44CD-B399-0394EF3A939A}"/>
              </a:ext>
            </a:extLst>
          </p:cNvPr>
          <p:cNvSpPr/>
          <p:nvPr/>
        </p:nvSpPr>
        <p:spPr>
          <a:xfrm rot="10800000" flipH="1">
            <a:off x="3027647" y="2207458"/>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3" name="Rectangle 42">
            <a:extLst>
              <a:ext uri="{FF2B5EF4-FFF2-40B4-BE49-F238E27FC236}">
                <a16:creationId xmlns:a16="http://schemas.microsoft.com/office/drawing/2014/main" id="{375866D1-1787-4031-B39F-DCB936172942}"/>
              </a:ext>
            </a:extLst>
          </p:cNvPr>
          <p:cNvSpPr/>
          <p:nvPr/>
        </p:nvSpPr>
        <p:spPr>
          <a:xfrm>
            <a:off x="3027646" y="2207459"/>
            <a:ext cx="2287666"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4" name="TextBox 43">
            <a:extLst>
              <a:ext uri="{FF2B5EF4-FFF2-40B4-BE49-F238E27FC236}">
                <a16:creationId xmlns:a16="http://schemas.microsoft.com/office/drawing/2014/main" id="{00923A7A-0771-44A4-A4C9-340716146C94}"/>
              </a:ext>
            </a:extLst>
          </p:cNvPr>
          <p:cNvSpPr txBox="1"/>
          <p:nvPr/>
        </p:nvSpPr>
        <p:spPr>
          <a:xfrm>
            <a:off x="3027646" y="2906768"/>
            <a:ext cx="2287664" cy="369332"/>
          </a:xfrm>
          <a:prstGeom prst="rect">
            <a:avLst/>
          </a:prstGeom>
          <a:noFill/>
        </p:spPr>
        <p:txBody>
          <a:bodyPr wrap="square">
            <a:spAutoFit/>
          </a:bodyPr>
          <a:lstStyle/>
          <a:p>
            <a:pPr algn="ctr" rtl="0"/>
            <a:r>
              <a:rPr lang="es-CO" b="1" dirty="0">
                <a:solidFill>
                  <a:srgbClr val="424244"/>
                </a:solidFill>
                <a:latin typeface="Red Hat Display" panose="020B0604020202020204" charset="0"/>
              </a:rPr>
              <a:t>Mercadeo</a:t>
            </a:r>
          </a:p>
        </p:txBody>
      </p:sp>
      <p:sp>
        <p:nvSpPr>
          <p:cNvPr id="45" name="Rectangle: Single Corner Rounded 44">
            <a:extLst>
              <a:ext uri="{FF2B5EF4-FFF2-40B4-BE49-F238E27FC236}">
                <a16:creationId xmlns:a16="http://schemas.microsoft.com/office/drawing/2014/main" id="{68B4FB8F-936E-4189-BE38-68412C09C407}"/>
              </a:ext>
            </a:extLst>
          </p:cNvPr>
          <p:cNvSpPr/>
          <p:nvPr/>
        </p:nvSpPr>
        <p:spPr>
          <a:xfrm rot="10800000" flipH="1">
            <a:off x="436847" y="4298725"/>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6" name="Rectangle 45">
            <a:extLst>
              <a:ext uri="{FF2B5EF4-FFF2-40B4-BE49-F238E27FC236}">
                <a16:creationId xmlns:a16="http://schemas.microsoft.com/office/drawing/2014/main" id="{1DE9FE58-31F5-4991-B3F4-3089007743F5}"/>
              </a:ext>
            </a:extLst>
          </p:cNvPr>
          <p:cNvSpPr/>
          <p:nvPr/>
        </p:nvSpPr>
        <p:spPr>
          <a:xfrm>
            <a:off x="436846" y="4298726"/>
            <a:ext cx="2287666" cy="1058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7" name="TextBox 46">
            <a:extLst>
              <a:ext uri="{FF2B5EF4-FFF2-40B4-BE49-F238E27FC236}">
                <a16:creationId xmlns:a16="http://schemas.microsoft.com/office/drawing/2014/main" id="{EF9FE3AD-4860-4570-AB4E-4C10981A6DB8}"/>
              </a:ext>
            </a:extLst>
          </p:cNvPr>
          <p:cNvSpPr txBox="1"/>
          <p:nvPr/>
        </p:nvSpPr>
        <p:spPr>
          <a:xfrm>
            <a:off x="303092" y="4951286"/>
            <a:ext cx="2555173" cy="646331"/>
          </a:xfrm>
          <a:prstGeom prst="rect">
            <a:avLst/>
          </a:prstGeom>
          <a:noFill/>
        </p:spPr>
        <p:txBody>
          <a:bodyPr wrap="square">
            <a:spAutoFit/>
          </a:bodyPr>
          <a:lstStyle/>
          <a:p>
            <a:pPr algn="ctr"/>
            <a:r>
              <a:rPr lang="es-CO" b="1" dirty="0">
                <a:solidFill>
                  <a:srgbClr val="424244"/>
                </a:solidFill>
                <a:latin typeface="Red Hat Display" panose="020B0604020202020204" charset="0"/>
              </a:rPr>
              <a:t>Aspectos legales y financieros </a:t>
            </a:r>
            <a:endParaRPr lang="es-CO" sz="1100" b="1" dirty="0">
              <a:solidFill>
                <a:srgbClr val="424244"/>
              </a:solidFill>
              <a:latin typeface="Red Hat Display" panose="020B0604020202020204" charset="0"/>
            </a:endParaRPr>
          </a:p>
        </p:txBody>
      </p:sp>
      <p:sp>
        <p:nvSpPr>
          <p:cNvPr id="48" name="Rectangle: Single Corner Rounded 47">
            <a:extLst>
              <a:ext uri="{FF2B5EF4-FFF2-40B4-BE49-F238E27FC236}">
                <a16:creationId xmlns:a16="http://schemas.microsoft.com/office/drawing/2014/main" id="{6B641E21-0966-4D49-87C7-C976BA821613}"/>
              </a:ext>
            </a:extLst>
          </p:cNvPr>
          <p:cNvSpPr/>
          <p:nvPr/>
        </p:nvSpPr>
        <p:spPr>
          <a:xfrm rot="10800000" flipH="1">
            <a:off x="3027647" y="4298725"/>
            <a:ext cx="2287665" cy="1861669"/>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9" name="Rectangle 48">
            <a:extLst>
              <a:ext uri="{FF2B5EF4-FFF2-40B4-BE49-F238E27FC236}">
                <a16:creationId xmlns:a16="http://schemas.microsoft.com/office/drawing/2014/main" id="{E519118C-C912-4B1F-A5F9-097D01D6CD94}"/>
              </a:ext>
            </a:extLst>
          </p:cNvPr>
          <p:cNvSpPr/>
          <p:nvPr/>
        </p:nvSpPr>
        <p:spPr>
          <a:xfrm>
            <a:off x="3027646" y="4298726"/>
            <a:ext cx="2287666" cy="105833"/>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50" name="TextBox 49">
            <a:extLst>
              <a:ext uri="{FF2B5EF4-FFF2-40B4-BE49-F238E27FC236}">
                <a16:creationId xmlns:a16="http://schemas.microsoft.com/office/drawing/2014/main" id="{FD7C5073-C0D6-4A48-B9D2-395AA30638BC}"/>
              </a:ext>
            </a:extLst>
          </p:cNvPr>
          <p:cNvSpPr txBox="1"/>
          <p:nvPr/>
        </p:nvSpPr>
        <p:spPr>
          <a:xfrm>
            <a:off x="3027647" y="4951286"/>
            <a:ext cx="2287664" cy="646331"/>
          </a:xfrm>
          <a:prstGeom prst="rect">
            <a:avLst/>
          </a:prstGeom>
          <a:noFill/>
        </p:spPr>
        <p:txBody>
          <a:bodyPr wrap="square">
            <a:spAutoFit/>
          </a:bodyPr>
          <a:lstStyle/>
          <a:p>
            <a:pPr algn="ctr" rtl="0"/>
            <a:r>
              <a:rPr lang="en-US" b="1" dirty="0">
                <a:solidFill>
                  <a:srgbClr val="424244"/>
                </a:solidFill>
                <a:latin typeface="Red Hat Display" panose="020B0604020202020204" charset="0"/>
              </a:rPr>
              <a:t>Finalización de la transacción</a:t>
            </a:r>
            <a:endParaRPr lang="en-US" sz="1100" b="1" dirty="0">
              <a:solidFill>
                <a:srgbClr val="424244"/>
              </a:solidFill>
              <a:latin typeface="Red Hat Display" panose="020B0604020202020204" charset="0"/>
            </a:endParaRPr>
          </a:p>
        </p:txBody>
      </p:sp>
      <p:pic>
        <p:nvPicPr>
          <p:cNvPr id="54" name="Graphic 53">
            <a:extLst>
              <a:ext uri="{FF2B5EF4-FFF2-40B4-BE49-F238E27FC236}">
                <a16:creationId xmlns:a16="http://schemas.microsoft.com/office/drawing/2014/main" id="{2483B89F-CB56-4306-ABD1-3105737E20F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10330331" y="4992940"/>
            <a:ext cx="1861669" cy="1861669"/>
          </a:xfrm>
          <a:prstGeom prst="rect">
            <a:avLst/>
          </a:prstGeom>
        </p:spPr>
      </p:pic>
      <p:sp>
        <p:nvSpPr>
          <p:cNvPr id="18" name="Rectangle 17">
            <a:extLst>
              <a:ext uri="{FF2B5EF4-FFF2-40B4-BE49-F238E27FC236}">
                <a16:creationId xmlns:a16="http://schemas.microsoft.com/office/drawing/2014/main" id="{EB89575E-C7D7-4426-8406-49A7C02E55EA}"/>
              </a:ext>
            </a:extLst>
          </p:cNvPr>
          <p:cNvSpPr/>
          <p:nvPr/>
        </p:nvSpPr>
        <p:spPr>
          <a:xfrm>
            <a:off x="-2446038" y="2286949"/>
            <a:ext cx="205415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latin typeface="Red Hat Display" panose="02010503040201060303" pitchFamily="2" charset="0"/>
              </a:rPr>
              <a:t>Haga clic en cada forma o copie para personalizar. </a:t>
            </a:r>
          </a:p>
        </p:txBody>
      </p:sp>
    </p:spTree>
    <p:extLst>
      <p:ext uri="{BB962C8B-B14F-4D97-AF65-F5344CB8AC3E}">
        <p14:creationId xmlns:p14="http://schemas.microsoft.com/office/powerpoint/2010/main" val="129207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Nombre del agente </a:t>
            </a:r>
            <a:endParaRPr lang="es-CO" sz="4400" dirty="0">
              <a:solidFill>
                <a:srgbClr val="424244"/>
              </a:solidFill>
              <a:latin typeface="Red Hat Display" panose="02010503040201060303" pitchFamily="2" charset="77"/>
            </a:endParaRPr>
          </a:p>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b="0" dirty="0">
                <a:solidFill>
                  <a:srgbClr val="424244"/>
                </a:solidFill>
                <a:latin typeface="Red Hat Display" panose="02010503040201060303" pitchFamily="2" charset="77"/>
              </a:rPr>
              <a:t>In </a:t>
            </a:r>
            <a:r>
              <a:rPr lang="es-CO" sz="4400" b="0" dirty="0" err="1">
                <a:solidFill>
                  <a:srgbClr val="424244"/>
                </a:solidFill>
                <a:latin typeface="Red Hat Display" panose="02010503040201060303" pitchFamily="2" charset="77"/>
              </a:rPr>
              <a:t>your</a:t>
            </a:r>
            <a:r>
              <a:rPr lang="es-CO" sz="4400" b="0" dirty="0">
                <a:solidFill>
                  <a:srgbClr val="424244"/>
                </a:solidFill>
                <a:latin typeface="Red Hat Display" panose="02010503040201060303" pitchFamily="2" charset="77"/>
              </a:rPr>
              <a:t> </a:t>
            </a:r>
            <a:r>
              <a:rPr lang="es-CO" sz="4400" b="0" dirty="0" err="1">
                <a:solidFill>
                  <a:srgbClr val="424244"/>
                </a:solidFill>
                <a:latin typeface="Red Hat Display" panose="02010503040201060303" pitchFamily="2" charset="77"/>
              </a:rPr>
              <a:t>corner</a:t>
            </a:r>
            <a:endParaRPr kumimoji="0" lang="es-CO" sz="15200" b="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6" name="Rectangle 5">
            <a:extLst>
              <a:ext uri="{FF2B5EF4-FFF2-40B4-BE49-F238E27FC236}">
                <a16:creationId xmlns:a16="http://schemas.microsoft.com/office/drawing/2014/main" id="{1F427364-8330-49D4-9ABD-692F8BA301BC}"/>
              </a:ext>
            </a:extLst>
          </p:cNvPr>
          <p:cNvSpPr/>
          <p:nvPr/>
        </p:nvSpPr>
        <p:spPr>
          <a:xfrm>
            <a:off x="4514067" y="2075110"/>
            <a:ext cx="6493108" cy="3970318"/>
          </a:xfrm>
          <a:prstGeom prst="rect">
            <a:avLst/>
          </a:prstGeom>
        </p:spPr>
        <p:txBody>
          <a:bodyPr wrap="square">
            <a:spAutoFit/>
          </a:bodyPr>
          <a:lstStyle/>
          <a:p>
            <a:pPr marL="0" lvl="1" algn="l" rtl="0"/>
            <a:r>
              <a:rPr lang="es-CO" b="1" dirty="0">
                <a:solidFill>
                  <a:srgbClr val="424244"/>
                </a:solidFill>
                <a:latin typeface="Red Hat Display" panose="02010503040201060303" pitchFamily="2" charset="0"/>
              </a:rPr>
              <a:t>Esta es una biografía de agente personalizable. Asegúrese de incluir sus años de experiencia, experiencia en este mercado, participación comunitaria, lo que le hace estar excepcionalmente calificado(a).</a:t>
            </a:r>
          </a:p>
          <a:p>
            <a:pPr marL="0" lvl="1" algn="l" rtl="0"/>
            <a:endParaRPr lang="es-CO" b="1" dirty="0">
              <a:solidFill>
                <a:srgbClr val="424244"/>
              </a:solidFill>
              <a:latin typeface="Red Hat Display" panose="02010503040201060303" pitchFamily="2" charset="0"/>
            </a:endParaRPr>
          </a:p>
          <a:p>
            <a:pPr marL="0" lvl="1" algn="l" rtl="0"/>
            <a:r>
              <a:rPr lang="es-CO" sz="1400" b="1" dirty="0">
                <a:solidFill>
                  <a:srgbClr val="424244"/>
                </a:solidFill>
                <a:latin typeface="Red Hat Display" panose="02010503040201060303" pitchFamily="2" charset="0"/>
              </a:rPr>
              <a:t>Estadísticas convincentes</a:t>
            </a: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a:p>
            <a:pPr marL="0" lvl="1" algn="l" rtl="0"/>
            <a:endParaRPr lang="es-CO" sz="1400" dirty="0">
              <a:solidFill>
                <a:srgbClr val="424244"/>
              </a:solidFill>
              <a:latin typeface="Red Hat Display" panose="02010503040201060303" pitchFamily="2" charset="0"/>
            </a:endParaRPr>
          </a:p>
          <a:p>
            <a:pPr algn="l" rtl="0"/>
            <a:r>
              <a:rPr lang="es-CO" sz="1400" b="1" dirty="0">
                <a:solidFill>
                  <a:srgbClr val="424244"/>
                </a:solidFill>
                <a:latin typeface="Red Hat Display" panose="02010503040201060303" pitchFamily="2" charset="0"/>
              </a:rPr>
              <a:t>Aspectos destacados de equipo</a:t>
            </a:r>
          </a:p>
          <a:p>
            <a:pPr marL="173038" lvl="1" indent="-173038" algn="l" rtl="0">
              <a:buFont typeface="Arial" panose="020B0604020202020204" pitchFamily="34" charset="0"/>
              <a:buChar char="•"/>
            </a:pPr>
            <a:r>
              <a:rPr lang="es-CO" sz="1200" dirty="0">
                <a:solidFill>
                  <a:srgbClr val="424244"/>
                </a:solidFill>
                <a:latin typeface="Red Hat Display" panose="02010503040201060303" pitchFamily="2" charset="0"/>
              </a:rPr>
              <a:t>Que te hace diferente</a:t>
            </a: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a:p>
            <a:pPr marL="173038" lvl="1" indent="-173038" algn="l" rtl="0">
              <a:buFont typeface="Arial" panose="020B0604020202020204" pitchFamily="34" charset="0"/>
              <a:buChar char="•"/>
            </a:pPr>
            <a:r>
              <a:rPr lang="es-CO" sz="1200" dirty="0" err="1">
                <a:solidFill>
                  <a:srgbClr val="424244"/>
                </a:solidFill>
                <a:latin typeface="Red Hat Display" panose="02010503040201060303" pitchFamily="2" charset="0"/>
              </a:rPr>
              <a:t>TBD</a:t>
            </a:r>
            <a:endParaRPr lang="es-CO" sz="1200" dirty="0">
              <a:solidFill>
                <a:srgbClr val="424244"/>
              </a:solidFill>
              <a:latin typeface="Red Hat Display" panose="02010503040201060303" pitchFamily="2" charset="0"/>
            </a:endParaRPr>
          </a:p>
        </p:txBody>
      </p:sp>
      <p:pic>
        <p:nvPicPr>
          <p:cNvPr id="8" name="Graphic 7">
            <a:extLst>
              <a:ext uri="{FF2B5EF4-FFF2-40B4-BE49-F238E27FC236}">
                <a16:creationId xmlns:a16="http://schemas.microsoft.com/office/drawing/2014/main" id="{B1C7053A-5022-4C3D-8AF6-30E346C3B42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382349" y="5318608"/>
            <a:ext cx="1168408" cy="1168408"/>
          </a:xfrm>
          <a:prstGeom prst="rect">
            <a:avLst/>
          </a:prstGeom>
        </p:spPr>
      </p:pic>
      <p:pic>
        <p:nvPicPr>
          <p:cNvPr id="63" name="Picture 62" descr="A person posing for the camera  Description automatically generated">
            <a:extLst>
              <a:ext uri="{FF2B5EF4-FFF2-40B4-BE49-F238E27FC236}">
                <a16:creationId xmlns:a16="http://schemas.microsoft.com/office/drawing/2014/main" id="{AC6CA2A9-2EF1-43C3-AC3C-83799B28BAED}"/>
              </a:ext>
            </a:extLst>
          </p:cNvPr>
          <p:cNvPicPr>
            <a:picLocks noChangeAspect="1"/>
          </p:cNvPicPr>
          <p:nvPr/>
        </p:nvPicPr>
        <p:blipFill rotWithShape="1">
          <a:blip r:embed="rId7" cstate="print">
            <a:alphaModFix amt="0"/>
            <a:extLst>
              <a:ext uri="{28A0092B-C50C-407E-A947-70E740481C1C}">
                <a14:useLocalDpi xmlns:a14="http://schemas.microsoft.com/office/drawing/2010/main"/>
              </a:ext>
            </a:extLst>
          </a:blip>
          <a:srcRect l="16718" t="9316" r="17218" b="38223"/>
          <a:stretch/>
        </p:blipFill>
        <p:spPr>
          <a:xfrm flipH="1">
            <a:off x="551688" y="2125133"/>
            <a:ext cx="3519797" cy="4192544"/>
          </a:xfrm>
          <a:prstGeom prst="rect">
            <a:avLst/>
          </a:prstGeom>
          <a:solidFill>
            <a:schemeClr val="bg1">
              <a:lumMod val="85000"/>
            </a:schemeClr>
          </a:solidFill>
        </p:spPr>
      </p:pic>
      <p:sp>
        <p:nvSpPr>
          <p:cNvPr id="15" name="Rectangle 14">
            <a:extLst>
              <a:ext uri="{FF2B5EF4-FFF2-40B4-BE49-F238E27FC236}">
                <a16:creationId xmlns:a16="http://schemas.microsoft.com/office/drawing/2014/main" id="{25C5865B-3924-4662-AE1B-A4327B4B1237}"/>
              </a:ext>
            </a:extLst>
          </p:cNvPr>
          <p:cNvSpPr/>
          <p:nvPr/>
        </p:nvSpPr>
        <p:spPr>
          <a:xfrm>
            <a:off x="-2983067" y="2181116"/>
            <a:ext cx="260816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200" dirty="0">
                <a:latin typeface="Red Hat Display" panose="02010503040201060303" pitchFamily="2" charset="0"/>
              </a:rPr>
              <a:t>Actualice el nombre en la parte superior.</a:t>
            </a:r>
          </a:p>
          <a:p>
            <a:pPr algn="ctr" rtl="0"/>
            <a:endParaRPr lang="es-CO" sz="1200" dirty="0">
              <a:latin typeface="Red Hat Display" panose="02010503040201060303" pitchFamily="2" charset="0"/>
            </a:endParaRPr>
          </a:p>
          <a:p>
            <a:pPr algn="ctr" rtl="0"/>
            <a:r>
              <a:rPr lang="es-CO" sz="1200" dirty="0">
                <a:latin typeface="Red Hat Display" panose="02010503040201060303" pitchFamily="2" charset="0"/>
              </a:rPr>
              <a:t>Para insertar la foto de su agente: </a:t>
            </a:r>
          </a:p>
          <a:p>
            <a:pPr algn="ctr" rtl="0"/>
            <a:r>
              <a:rPr lang="es-CO" sz="1200" dirty="0">
                <a:latin typeface="Red Hat Display" panose="02010503040201060303" pitchFamily="2" charset="0"/>
              </a:rPr>
              <a:t>Haga clic con el botón derecho en la imagen del marcador de posición, seleccione “Change Picture" desde un archivo y busque su foto.</a:t>
            </a:r>
          </a:p>
          <a:p>
            <a:pPr algn="ctr" rtl="0"/>
            <a:endParaRPr lang="en-US" sz="1400" dirty="0">
              <a:latin typeface="Red Hat Display" panose="02010503040201060303" pitchFamily="2" charset="0"/>
            </a:endParaRPr>
          </a:p>
        </p:txBody>
      </p:sp>
      <p:sp>
        <p:nvSpPr>
          <p:cNvPr id="2" name="TextBox 1">
            <a:extLst>
              <a:ext uri="{FF2B5EF4-FFF2-40B4-BE49-F238E27FC236}">
                <a16:creationId xmlns:a16="http://schemas.microsoft.com/office/drawing/2014/main" id="{18D30B79-0B30-40AC-B3D9-951E1611E120}"/>
              </a:ext>
            </a:extLst>
          </p:cNvPr>
          <p:cNvSpPr txBox="1"/>
          <p:nvPr/>
        </p:nvSpPr>
        <p:spPr>
          <a:xfrm>
            <a:off x="1280408" y="3628270"/>
            <a:ext cx="2035747" cy="1384995"/>
          </a:xfrm>
          <a:prstGeom prst="rect">
            <a:avLst/>
          </a:prstGeom>
          <a:noFill/>
        </p:spPr>
        <p:txBody>
          <a:bodyPr wrap="square" rtlCol="0">
            <a:spAutoFit/>
          </a:bodyPr>
          <a:lstStyle/>
          <a:p>
            <a:pPr algn="ctr" rtl="0"/>
            <a:r>
              <a:rPr lang="en-US" sz="2800" b="1" dirty="0">
                <a:solidFill>
                  <a:schemeClr val="bg1"/>
                </a:solidFill>
              </a:rPr>
              <a:t>Insertar foto de rostro</a:t>
            </a:r>
          </a:p>
        </p:txBody>
      </p:sp>
      <p:grpSp>
        <p:nvGrpSpPr>
          <p:cNvPr id="17" name="Group 16">
            <a:extLst>
              <a:ext uri="{FF2B5EF4-FFF2-40B4-BE49-F238E27FC236}">
                <a16:creationId xmlns:a16="http://schemas.microsoft.com/office/drawing/2014/main" id="{71F0A91C-3AFF-484F-B461-BD7AC6D931F8}"/>
              </a:ext>
            </a:extLst>
          </p:cNvPr>
          <p:cNvGrpSpPr/>
          <p:nvPr/>
        </p:nvGrpSpPr>
        <p:grpSpPr>
          <a:xfrm>
            <a:off x="9065323" y="-735758"/>
            <a:ext cx="3126677" cy="3512825"/>
            <a:chOff x="9065323" y="-735758"/>
            <a:chExt cx="3126677" cy="3512825"/>
          </a:xfrm>
        </p:grpSpPr>
        <p:grpSp>
          <p:nvGrpSpPr>
            <p:cNvPr id="18" name="Group 17">
              <a:extLst>
                <a:ext uri="{FF2B5EF4-FFF2-40B4-BE49-F238E27FC236}">
                  <a16:creationId xmlns:a16="http://schemas.microsoft.com/office/drawing/2014/main" id="{FBBBB84F-2277-4F9A-8F73-FF954DA93388}"/>
                </a:ext>
              </a:extLst>
            </p:cNvPr>
            <p:cNvGrpSpPr/>
            <p:nvPr/>
          </p:nvGrpSpPr>
          <p:grpSpPr>
            <a:xfrm rot="10800000">
              <a:off x="9708569" y="-735758"/>
              <a:ext cx="2483431" cy="2088123"/>
              <a:chOff x="1679007" y="996740"/>
              <a:chExt cx="2610700" cy="2195134"/>
            </a:xfrm>
          </p:grpSpPr>
          <p:grpSp>
            <p:nvGrpSpPr>
              <p:cNvPr id="22" name="Group 21">
                <a:extLst>
                  <a:ext uri="{FF2B5EF4-FFF2-40B4-BE49-F238E27FC236}">
                    <a16:creationId xmlns:a16="http://schemas.microsoft.com/office/drawing/2014/main" id="{5B074847-BC91-4A98-9D6D-0800EEFCE629}"/>
                  </a:ext>
                </a:extLst>
              </p:cNvPr>
              <p:cNvGrpSpPr/>
              <p:nvPr/>
            </p:nvGrpSpPr>
            <p:grpSpPr>
              <a:xfrm>
                <a:off x="2094573" y="996740"/>
                <a:ext cx="2195134" cy="2195134"/>
                <a:chOff x="2094573" y="996740"/>
                <a:chExt cx="2195134" cy="2195134"/>
              </a:xfrm>
            </p:grpSpPr>
            <p:sp>
              <p:nvSpPr>
                <p:cNvPr id="24" name="Arc 23">
                  <a:extLst>
                    <a:ext uri="{FF2B5EF4-FFF2-40B4-BE49-F238E27FC236}">
                      <a16:creationId xmlns:a16="http://schemas.microsoft.com/office/drawing/2014/main" id="{F4D976A6-748D-4AC0-BBBB-7331EBE75134}"/>
                    </a:ext>
                  </a:extLst>
                </p:cNvPr>
                <p:cNvSpPr/>
                <p:nvPr/>
              </p:nvSpPr>
              <p:spPr>
                <a:xfrm>
                  <a:off x="2094573" y="996740"/>
                  <a:ext cx="2195134" cy="2195134"/>
                </a:xfrm>
                <a:prstGeom prst="arc">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25" name="Straight Connector 24">
                  <a:extLst>
                    <a:ext uri="{FF2B5EF4-FFF2-40B4-BE49-F238E27FC236}">
                      <a16:creationId xmlns:a16="http://schemas.microsoft.com/office/drawing/2014/main" id="{CEF06D31-536B-4F47-B4CA-0AD8A1CEED0F}"/>
                    </a:ext>
                  </a:extLst>
                </p:cNvPr>
                <p:cNvCxnSpPr>
                  <a:cxnSpLocks/>
                </p:cNvCxnSpPr>
                <p:nvPr/>
              </p:nvCxnSpPr>
              <p:spPr>
                <a:xfrm rot="10800000" flipH="1" flipV="1">
                  <a:off x="4289706" y="2090074"/>
                  <a:ext cx="1" cy="3402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5FDECB8F-7042-4ECA-89BB-F8BD0F657F38}"/>
                  </a:ext>
                </a:extLst>
              </p:cNvPr>
              <p:cNvCxnSpPr>
                <a:cxnSpLocks/>
                <a:stCxn id="24" idx="0"/>
              </p:cNvCxnSpPr>
              <p:nvPr/>
            </p:nvCxnSpPr>
            <p:spPr>
              <a:xfrm rot="10800000">
                <a:off x="1679007" y="996740"/>
                <a:ext cx="15131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B8D37A0E-AFD6-4779-B430-7962FD33C048}"/>
                </a:ext>
              </a:extLst>
            </p:cNvPr>
            <p:cNvCxnSpPr>
              <a:cxnSpLocks/>
            </p:cNvCxnSpPr>
            <p:nvPr/>
          </p:nvCxnSpPr>
          <p:spPr>
            <a:xfrm flipV="1">
              <a:off x="10970955" y="-11297"/>
              <a:ext cx="0" cy="199249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7B8DC6-4A09-4358-BF87-D123CDF6D46C}"/>
                </a:ext>
              </a:extLst>
            </p:cNvPr>
            <p:cNvCxnSpPr>
              <a:cxnSpLocks/>
            </p:cNvCxnSpPr>
            <p:nvPr/>
          </p:nvCxnSpPr>
          <p:spPr>
            <a:xfrm>
              <a:off x="9065323" y="805654"/>
              <a:ext cx="31266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0E40AA-74F1-4654-B98B-32234B524E35}"/>
                </a:ext>
              </a:extLst>
            </p:cNvPr>
            <p:cNvCxnSpPr>
              <a:cxnSpLocks/>
            </p:cNvCxnSpPr>
            <p:nvPr/>
          </p:nvCxnSpPr>
          <p:spPr>
            <a:xfrm flipV="1">
              <a:off x="11512822" y="-11298"/>
              <a:ext cx="0" cy="27883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305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Conocer al equipo</a:t>
            </a:r>
            <a:endParaRPr lang="es-CO" sz="4400" dirty="0">
              <a:solidFill>
                <a:srgbClr val="424244"/>
              </a:solidFill>
              <a:latin typeface="Red Hat Display" panose="02010503040201060303" pitchFamily="2" charset="77"/>
            </a:endParaRPr>
          </a:p>
          <a:p>
            <a:pPr marL="0" marR="0" lvl="0" indent="0" algn="l" defTabSz="1360314" rtl="0" eaLnBrk="1" fontAlgn="auto" latinLnBrk="0" hangingPunct="1">
              <a:lnSpc>
                <a:spcPct val="80000"/>
              </a:lnSpc>
              <a:spcBef>
                <a:spcPts val="0"/>
              </a:spcBef>
              <a:spcAft>
                <a:spcPts val="0"/>
              </a:spcAft>
              <a:buClrTx/>
              <a:buSzPct val="100000"/>
              <a:buFontTx/>
              <a:buNone/>
              <a:tabLst/>
              <a:defRPr/>
            </a:pPr>
            <a:r>
              <a:rPr lang="es-CO" sz="4400" b="0" dirty="0">
                <a:solidFill>
                  <a:srgbClr val="424244"/>
                </a:solidFill>
                <a:latin typeface="Red Hat Display" panose="02010503040201060303" pitchFamily="2" charset="77"/>
              </a:rPr>
              <a:t>In </a:t>
            </a:r>
            <a:r>
              <a:rPr lang="es-CO" sz="4400" b="0" dirty="0" err="1">
                <a:solidFill>
                  <a:srgbClr val="424244"/>
                </a:solidFill>
                <a:latin typeface="Red Hat Display" panose="02010503040201060303" pitchFamily="2" charset="77"/>
              </a:rPr>
              <a:t>your</a:t>
            </a:r>
            <a:r>
              <a:rPr lang="es-CO" sz="4400" b="0" dirty="0">
                <a:solidFill>
                  <a:srgbClr val="424244"/>
                </a:solidFill>
                <a:latin typeface="Red Hat Display" panose="02010503040201060303" pitchFamily="2" charset="77"/>
              </a:rPr>
              <a:t> </a:t>
            </a:r>
            <a:r>
              <a:rPr lang="es-CO" sz="4400" b="0" dirty="0" err="1">
                <a:solidFill>
                  <a:srgbClr val="424244"/>
                </a:solidFill>
                <a:latin typeface="Red Hat Display" panose="02010503040201060303" pitchFamily="2" charset="77"/>
              </a:rPr>
              <a:t>corner</a:t>
            </a:r>
            <a:endParaRPr kumimoji="0" lang="es-CO"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sp>
        <p:nvSpPr>
          <p:cNvPr id="6" name="Rectangle 5">
            <a:extLst>
              <a:ext uri="{FF2B5EF4-FFF2-40B4-BE49-F238E27FC236}">
                <a16:creationId xmlns:a16="http://schemas.microsoft.com/office/drawing/2014/main" id="{1F427364-8330-49D4-9ABD-692F8BA301BC}"/>
              </a:ext>
            </a:extLst>
          </p:cNvPr>
          <p:cNvSpPr/>
          <p:nvPr/>
        </p:nvSpPr>
        <p:spPr>
          <a:xfrm>
            <a:off x="4679650" y="1863138"/>
            <a:ext cx="5275741" cy="4693593"/>
          </a:xfrm>
          <a:prstGeom prst="rect">
            <a:avLst/>
          </a:prstGeom>
        </p:spPr>
        <p:txBody>
          <a:bodyPr wrap="square">
            <a:spAutoFit/>
          </a:bodyPr>
          <a:lstStyle/>
          <a:p>
            <a:pPr marL="0" lvl="1" algn="l" rtl="0"/>
            <a:r>
              <a:rPr lang="es-CO" sz="1300" b="1" dirty="0">
                <a:solidFill>
                  <a:srgbClr val="424244"/>
                </a:solidFill>
                <a:latin typeface="Red Hat Display" panose="02010503040201060303" pitchFamily="2" charset="0"/>
              </a:rPr>
              <a:t>Coordinadora de transacciones - Janet Harris</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Fotógrafo - John Smith</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Camarógrafo - Jan Davis</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Representante de título - Bob Holmes</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Administrador - Janet Harris</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Asesor- John Smith</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Agente de compras - Jan Davis</a:t>
            </a:r>
          </a:p>
          <a:p>
            <a:pPr marL="0" lvl="1" algn="l" rtl="0"/>
            <a:r>
              <a:rPr lang="es-CO" sz="1300" b="1" dirty="0">
                <a:solidFill>
                  <a:srgbClr val="424244"/>
                </a:solidFill>
                <a:latin typeface="Red Hat Display" panose="02010503040201060303" pitchFamily="2" charset="0"/>
              </a:rPr>
              <a:t> </a:t>
            </a:r>
          </a:p>
          <a:p>
            <a:pPr marL="0" lvl="1" algn="l" rtl="0"/>
            <a:r>
              <a:rPr lang="es-CO" sz="1300" b="1" dirty="0">
                <a:solidFill>
                  <a:srgbClr val="424244"/>
                </a:solidFill>
                <a:latin typeface="Red Hat Display" panose="02010503040201060303" pitchFamily="2" charset="0"/>
              </a:rPr>
              <a:t>Depositario - Bob Holmes</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Titular - Janet Harris</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Dos prestamistas: John Smith, Jan Davis</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Garantía de la propiedad - Janet Harris</a:t>
            </a:r>
          </a:p>
          <a:p>
            <a:pPr marL="0" lvl="1" algn="l" rtl="0"/>
            <a:endParaRPr lang="es-CO" sz="1300" b="1" dirty="0">
              <a:solidFill>
                <a:srgbClr val="424244"/>
              </a:solidFill>
              <a:latin typeface="Red Hat Display" panose="02010503040201060303" pitchFamily="2" charset="0"/>
            </a:endParaRPr>
          </a:p>
          <a:p>
            <a:pPr marL="0" lvl="1" algn="l" rtl="0"/>
            <a:r>
              <a:rPr lang="es-CO" sz="1300" b="1" dirty="0">
                <a:solidFill>
                  <a:srgbClr val="424244"/>
                </a:solidFill>
                <a:latin typeface="Red Hat Display" panose="02010503040201060303" pitchFamily="2" charset="0"/>
              </a:rPr>
              <a:t>Mercadeo en redes sociales - Bob Holmes</a:t>
            </a:r>
          </a:p>
        </p:txBody>
      </p:sp>
      <p:pic>
        <p:nvPicPr>
          <p:cNvPr id="8" name="Graphic 7">
            <a:extLst>
              <a:ext uri="{FF2B5EF4-FFF2-40B4-BE49-F238E27FC236}">
                <a16:creationId xmlns:a16="http://schemas.microsoft.com/office/drawing/2014/main" id="{B1C7053A-5022-4C3D-8AF6-30E346C3B42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382349" y="5318608"/>
            <a:ext cx="1168408" cy="1168408"/>
          </a:xfrm>
          <a:prstGeom prst="rect">
            <a:avLst/>
          </a:prstGeom>
        </p:spPr>
      </p:pic>
      <p:grpSp>
        <p:nvGrpSpPr>
          <p:cNvPr id="2" name="Group 1">
            <a:extLst>
              <a:ext uri="{FF2B5EF4-FFF2-40B4-BE49-F238E27FC236}">
                <a16:creationId xmlns:a16="http://schemas.microsoft.com/office/drawing/2014/main" id="{BD33BB4D-E38E-4FE1-BA6C-92AE8F942B22}"/>
              </a:ext>
            </a:extLst>
          </p:cNvPr>
          <p:cNvGrpSpPr/>
          <p:nvPr/>
        </p:nvGrpSpPr>
        <p:grpSpPr>
          <a:xfrm>
            <a:off x="9065323" y="-735758"/>
            <a:ext cx="3126677" cy="3512825"/>
            <a:chOff x="9065323" y="-735758"/>
            <a:chExt cx="3126677" cy="3512825"/>
          </a:xfrm>
        </p:grpSpPr>
        <p:grpSp>
          <p:nvGrpSpPr>
            <p:cNvPr id="31" name="Group 30">
              <a:extLst>
                <a:ext uri="{FF2B5EF4-FFF2-40B4-BE49-F238E27FC236}">
                  <a16:creationId xmlns:a16="http://schemas.microsoft.com/office/drawing/2014/main" id="{F19614E6-6FF0-49C0-9DF1-1E94C455A676}"/>
                </a:ext>
              </a:extLst>
            </p:cNvPr>
            <p:cNvGrpSpPr/>
            <p:nvPr/>
          </p:nvGrpSpPr>
          <p:grpSpPr>
            <a:xfrm rot="10800000">
              <a:off x="9708569" y="-735758"/>
              <a:ext cx="2483431" cy="2088123"/>
              <a:chOff x="1679007" y="996740"/>
              <a:chExt cx="2610700" cy="2195134"/>
            </a:xfrm>
          </p:grpSpPr>
          <p:grpSp>
            <p:nvGrpSpPr>
              <p:cNvPr id="32" name="Group 31">
                <a:extLst>
                  <a:ext uri="{FF2B5EF4-FFF2-40B4-BE49-F238E27FC236}">
                    <a16:creationId xmlns:a16="http://schemas.microsoft.com/office/drawing/2014/main" id="{CD65BA68-4B0F-4CC6-8787-6C2E10E4E571}"/>
                  </a:ext>
                </a:extLst>
              </p:cNvPr>
              <p:cNvGrpSpPr/>
              <p:nvPr/>
            </p:nvGrpSpPr>
            <p:grpSpPr>
              <a:xfrm>
                <a:off x="2094573" y="996740"/>
                <a:ext cx="2195134" cy="2195134"/>
                <a:chOff x="2094573" y="996740"/>
                <a:chExt cx="2195134" cy="2195134"/>
              </a:xfrm>
            </p:grpSpPr>
            <p:sp>
              <p:nvSpPr>
                <p:cNvPr id="34" name="Arc 33">
                  <a:extLst>
                    <a:ext uri="{FF2B5EF4-FFF2-40B4-BE49-F238E27FC236}">
                      <a16:creationId xmlns:a16="http://schemas.microsoft.com/office/drawing/2014/main" id="{BEEDECCD-33FC-4C14-BAB6-6D1E179B2881}"/>
                    </a:ext>
                  </a:extLst>
                </p:cNvPr>
                <p:cNvSpPr/>
                <p:nvPr/>
              </p:nvSpPr>
              <p:spPr>
                <a:xfrm>
                  <a:off x="2094573" y="996740"/>
                  <a:ext cx="2195134" cy="2195134"/>
                </a:xfrm>
                <a:prstGeom prst="arc">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cxnSp>
              <p:nvCxnSpPr>
                <p:cNvPr id="35" name="Straight Connector 34">
                  <a:extLst>
                    <a:ext uri="{FF2B5EF4-FFF2-40B4-BE49-F238E27FC236}">
                      <a16:creationId xmlns:a16="http://schemas.microsoft.com/office/drawing/2014/main" id="{0FBC7B82-85F0-4603-85B2-594B437A75AC}"/>
                    </a:ext>
                  </a:extLst>
                </p:cNvPr>
                <p:cNvCxnSpPr>
                  <a:cxnSpLocks/>
                </p:cNvCxnSpPr>
                <p:nvPr/>
              </p:nvCxnSpPr>
              <p:spPr>
                <a:xfrm rot="10800000" flipH="1" flipV="1">
                  <a:off x="4289706" y="2090074"/>
                  <a:ext cx="1" cy="34021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EE9BED51-02D4-438E-A74B-25C26986DA4E}"/>
                  </a:ext>
                </a:extLst>
              </p:cNvPr>
              <p:cNvCxnSpPr>
                <a:cxnSpLocks/>
                <a:stCxn id="34" idx="0"/>
              </p:cNvCxnSpPr>
              <p:nvPr/>
            </p:nvCxnSpPr>
            <p:spPr>
              <a:xfrm rot="10800000">
                <a:off x="1679007" y="996740"/>
                <a:ext cx="15131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6BE2188D-F9AD-429E-8765-0D6DFE1822A3}"/>
                </a:ext>
              </a:extLst>
            </p:cNvPr>
            <p:cNvCxnSpPr>
              <a:cxnSpLocks/>
            </p:cNvCxnSpPr>
            <p:nvPr/>
          </p:nvCxnSpPr>
          <p:spPr>
            <a:xfrm flipV="1">
              <a:off x="10970955" y="-11297"/>
              <a:ext cx="0" cy="199249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B506F1-A8ED-4ED7-8ABB-81AC5E5C8640}"/>
                </a:ext>
              </a:extLst>
            </p:cNvPr>
            <p:cNvCxnSpPr>
              <a:cxnSpLocks/>
            </p:cNvCxnSpPr>
            <p:nvPr/>
          </p:nvCxnSpPr>
          <p:spPr>
            <a:xfrm>
              <a:off x="9065323" y="805654"/>
              <a:ext cx="31266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1CDF9F-93A1-4C25-9415-9A8619043EC7}"/>
                </a:ext>
              </a:extLst>
            </p:cNvPr>
            <p:cNvCxnSpPr>
              <a:cxnSpLocks/>
            </p:cNvCxnSpPr>
            <p:nvPr/>
          </p:nvCxnSpPr>
          <p:spPr>
            <a:xfrm flipV="1">
              <a:off x="11512822" y="-11298"/>
              <a:ext cx="0" cy="27883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3" name="Picture 62" descr="A person posing for the camera  Description automatically generated">
            <a:extLst>
              <a:ext uri="{FF2B5EF4-FFF2-40B4-BE49-F238E27FC236}">
                <a16:creationId xmlns:a16="http://schemas.microsoft.com/office/drawing/2014/main" id="{AC6CA2A9-2EF1-43C3-AC3C-83799B28BAE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6718" t="9316" r="17218" b="38223"/>
          <a:stretch/>
        </p:blipFill>
        <p:spPr>
          <a:xfrm flipH="1">
            <a:off x="551688" y="1929157"/>
            <a:ext cx="1168407" cy="1391728"/>
          </a:xfrm>
          <a:prstGeom prst="rect">
            <a:avLst/>
          </a:prstGeom>
        </p:spPr>
      </p:pic>
      <p:sp>
        <p:nvSpPr>
          <p:cNvPr id="15" name="Rectangle 14">
            <a:extLst>
              <a:ext uri="{FF2B5EF4-FFF2-40B4-BE49-F238E27FC236}">
                <a16:creationId xmlns:a16="http://schemas.microsoft.com/office/drawing/2014/main" id="{25C5865B-3924-4662-AE1B-A4327B4B1237}"/>
              </a:ext>
            </a:extLst>
          </p:cNvPr>
          <p:cNvSpPr/>
          <p:nvPr/>
        </p:nvSpPr>
        <p:spPr>
          <a:xfrm>
            <a:off x="-2983067" y="1981200"/>
            <a:ext cx="2608163" cy="2029866"/>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CO" sz="1200" dirty="0">
                <a:latin typeface="Red Hat Display" panose="02010503040201060303" pitchFamily="2" charset="0"/>
              </a:rPr>
              <a:t>Para insertar fotos de los miembros del equipo: </a:t>
            </a:r>
          </a:p>
          <a:p>
            <a:pPr algn="ctr" rtl="0"/>
            <a:r>
              <a:rPr lang="es-CO" sz="1200" dirty="0">
                <a:latin typeface="Red Hat Display" panose="02010503040201060303" pitchFamily="2" charset="0"/>
              </a:rPr>
              <a:t>Haga clic con el botón derecho en la imagen del marcador de posición, seleccione “Change Picture" desde un archivo y busque su foto.</a:t>
            </a:r>
            <a:br>
              <a:rPr lang="es-CO" sz="1200" dirty="0">
                <a:latin typeface="Red Hat Display" panose="02010503040201060303" pitchFamily="2" charset="0"/>
              </a:rPr>
            </a:br>
            <a:br>
              <a:rPr lang="es-CO" sz="1200" dirty="0">
                <a:latin typeface="Red Hat Display" panose="02010503040201060303" pitchFamily="2" charset="0"/>
              </a:rPr>
            </a:br>
            <a:r>
              <a:rPr lang="es-CO" sz="1200" dirty="0">
                <a:latin typeface="Red Hat Display" panose="02010503040201060303" pitchFamily="2" charset="0"/>
              </a:rPr>
              <a:t>Actualizar los nombres y títulos de los miembros del equipo</a:t>
            </a:r>
          </a:p>
          <a:p>
            <a:pPr algn="ctr" rtl="0"/>
            <a:endParaRPr lang="en-US" sz="1400" dirty="0"/>
          </a:p>
        </p:txBody>
      </p:sp>
      <p:pic>
        <p:nvPicPr>
          <p:cNvPr id="23" name="Picture 22" descr="A person posing for the camera  Description automatically generated">
            <a:extLst>
              <a:ext uri="{FF2B5EF4-FFF2-40B4-BE49-F238E27FC236}">
                <a16:creationId xmlns:a16="http://schemas.microsoft.com/office/drawing/2014/main" id="{D40EDFD7-AACF-478E-8428-1B0A7ABAA4C6}"/>
              </a:ext>
            </a:extLst>
          </p:cNvPr>
          <p:cNvPicPr>
            <a:picLocks noChangeAspect="1"/>
          </p:cNvPicPr>
          <p:nvPr/>
        </p:nvPicPr>
        <p:blipFill rotWithShape="1">
          <a:blip r:embed="rId8" cstate="print">
            <a:alphaModFix amt="0"/>
            <a:extLst>
              <a:ext uri="{28A0092B-C50C-407E-A947-70E740481C1C}">
                <a14:useLocalDpi xmlns:a14="http://schemas.microsoft.com/office/drawing/2010/main"/>
              </a:ext>
            </a:extLst>
          </a:blip>
          <a:srcRect l="16718" t="9316" r="17218" b="38223"/>
          <a:stretch/>
        </p:blipFill>
        <p:spPr>
          <a:xfrm flipH="1">
            <a:off x="551687" y="1914793"/>
            <a:ext cx="1198352" cy="1427396"/>
          </a:xfrm>
          <a:prstGeom prst="rect">
            <a:avLst/>
          </a:prstGeom>
          <a:solidFill>
            <a:schemeClr val="bg1">
              <a:lumMod val="85000"/>
            </a:schemeClr>
          </a:solidFill>
        </p:spPr>
      </p:pic>
      <p:sp>
        <p:nvSpPr>
          <p:cNvPr id="24" name="TextBox 23">
            <a:extLst>
              <a:ext uri="{FF2B5EF4-FFF2-40B4-BE49-F238E27FC236}">
                <a16:creationId xmlns:a16="http://schemas.microsoft.com/office/drawing/2014/main" id="{CEC634D5-9736-445D-8D8C-B0035C6E11A5}"/>
              </a:ext>
            </a:extLst>
          </p:cNvPr>
          <p:cNvSpPr txBox="1"/>
          <p:nvPr/>
        </p:nvSpPr>
        <p:spPr>
          <a:xfrm>
            <a:off x="696598" y="2394188"/>
            <a:ext cx="938314" cy="646331"/>
          </a:xfrm>
          <a:prstGeom prst="rect">
            <a:avLst/>
          </a:prstGeom>
          <a:noFill/>
        </p:spPr>
        <p:txBody>
          <a:bodyPr wrap="square" rtlCol="0">
            <a:spAutoFit/>
          </a:bodyPr>
          <a:lstStyle/>
          <a:p>
            <a:pPr algn="ctr" rtl="0"/>
            <a:r>
              <a:rPr lang="es-CO" sz="1200" b="1" dirty="0">
                <a:solidFill>
                  <a:schemeClr val="bg1"/>
                </a:solidFill>
                <a:latin typeface="Red Hat Display" panose="02010503040201060303" pitchFamily="2" charset="0"/>
              </a:rPr>
              <a:t>Insertar foto del rostro </a:t>
            </a:r>
          </a:p>
        </p:txBody>
      </p:sp>
      <p:pic>
        <p:nvPicPr>
          <p:cNvPr id="26" name="Picture 25" descr="A person posing for the camera  Description automatically generated">
            <a:extLst>
              <a:ext uri="{FF2B5EF4-FFF2-40B4-BE49-F238E27FC236}">
                <a16:creationId xmlns:a16="http://schemas.microsoft.com/office/drawing/2014/main" id="{0785A69B-A279-4112-926E-7B3F95D8EB42}"/>
              </a:ext>
            </a:extLst>
          </p:cNvPr>
          <p:cNvPicPr>
            <a:picLocks noChangeAspect="1"/>
          </p:cNvPicPr>
          <p:nvPr/>
        </p:nvPicPr>
        <p:blipFill rotWithShape="1">
          <a:blip r:embed="rId9" cstate="print">
            <a:alphaModFix amt="0"/>
            <a:extLst>
              <a:ext uri="{28A0092B-C50C-407E-A947-70E740481C1C}">
                <a14:useLocalDpi xmlns:a14="http://schemas.microsoft.com/office/drawing/2010/main"/>
              </a:ext>
            </a:extLst>
          </a:blip>
          <a:srcRect l="16718" t="9316" r="17218" b="38223"/>
          <a:stretch/>
        </p:blipFill>
        <p:spPr>
          <a:xfrm flipH="1">
            <a:off x="1859983" y="1922198"/>
            <a:ext cx="1198352" cy="1439494"/>
          </a:xfrm>
          <a:prstGeom prst="rect">
            <a:avLst/>
          </a:prstGeom>
          <a:solidFill>
            <a:schemeClr val="bg1">
              <a:lumMod val="85000"/>
            </a:schemeClr>
          </a:solidFill>
        </p:spPr>
      </p:pic>
      <p:sp>
        <p:nvSpPr>
          <p:cNvPr id="27" name="TextBox 26">
            <a:extLst>
              <a:ext uri="{FF2B5EF4-FFF2-40B4-BE49-F238E27FC236}">
                <a16:creationId xmlns:a16="http://schemas.microsoft.com/office/drawing/2014/main" id="{70D134C8-6EAD-4F19-BC94-F2F79A8E8102}"/>
              </a:ext>
            </a:extLst>
          </p:cNvPr>
          <p:cNvSpPr txBox="1"/>
          <p:nvPr/>
        </p:nvSpPr>
        <p:spPr>
          <a:xfrm>
            <a:off x="2004894" y="2401593"/>
            <a:ext cx="938314" cy="646331"/>
          </a:xfrm>
          <a:prstGeom prst="rect">
            <a:avLst/>
          </a:prstGeom>
          <a:noFill/>
        </p:spPr>
        <p:txBody>
          <a:bodyPr wrap="square" rtlCol="0">
            <a:spAutoFit/>
          </a:bodyPr>
          <a:lstStyle/>
          <a:p>
            <a:pPr algn="ctr" rtl="0"/>
            <a:r>
              <a:rPr lang="es-CO" sz="1200" b="1" dirty="0">
                <a:solidFill>
                  <a:schemeClr val="bg1"/>
                </a:solidFill>
                <a:latin typeface="Red Hat Display" panose="02010503040201060303" pitchFamily="2" charset="0"/>
              </a:rPr>
              <a:t>Insertar foto del rostro </a:t>
            </a:r>
          </a:p>
        </p:txBody>
      </p:sp>
      <p:pic>
        <p:nvPicPr>
          <p:cNvPr id="28" name="Picture 27" descr="A person posing for the camera  Description automatically generated">
            <a:extLst>
              <a:ext uri="{FF2B5EF4-FFF2-40B4-BE49-F238E27FC236}">
                <a16:creationId xmlns:a16="http://schemas.microsoft.com/office/drawing/2014/main" id="{A134B634-9313-4811-9E19-FF3A63E437C8}"/>
              </a:ext>
            </a:extLst>
          </p:cNvPr>
          <p:cNvPicPr>
            <a:picLocks noChangeAspect="1"/>
          </p:cNvPicPr>
          <p:nvPr/>
        </p:nvPicPr>
        <p:blipFill rotWithShape="1">
          <a:blip r:embed="rId10" cstate="print">
            <a:alphaModFix amt="0"/>
            <a:extLst>
              <a:ext uri="{28A0092B-C50C-407E-A947-70E740481C1C}">
                <a14:useLocalDpi xmlns:a14="http://schemas.microsoft.com/office/drawing/2010/main"/>
              </a:ext>
            </a:extLst>
          </a:blip>
          <a:srcRect l="16718" t="9316" r="17218" b="38223"/>
          <a:stretch/>
        </p:blipFill>
        <p:spPr>
          <a:xfrm flipH="1">
            <a:off x="3182186" y="1922198"/>
            <a:ext cx="1208509" cy="1439494"/>
          </a:xfrm>
          <a:prstGeom prst="rect">
            <a:avLst/>
          </a:prstGeom>
          <a:solidFill>
            <a:schemeClr val="bg1">
              <a:lumMod val="85000"/>
            </a:schemeClr>
          </a:solidFill>
        </p:spPr>
      </p:pic>
      <p:sp>
        <p:nvSpPr>
          <p:cNvPr id="29" name="TextBox 28">
            <a:extLst>
              <a:ext uri="{FF2B5EF4-FFF2-40B4-BE49-F238E27FC236}">
                <a16:creationId xmlns:a16="http://schemas.microsoft.com/office/drawing/2014/main" id="{0020135B-159F-40B2-9D16-FCFF066327ED}"/>
              </a:ext>
            </a:extLst>
          </p:cNvPr>
          <p:cNvSpPr txBox="1"/>
          <p:nvPr/>
        </p:nvSpPr>
        <p:spPr>
          <a:xfrm>
            <a:off x="3337254" y="2401593"/>
            <a:ext cx="938314" cy="646331"/>
          </a:xfrm>
          <a:prstGeom prst="rect">
            <a:avLst/>
          </a:prstGeom>
          <a:noFill/>
        </p:spPr>
        <p:txBody>
          <a:bodyPr wrap="square" rtlCol="0">
            <a:spAutoFit/>
          </a:bodyPr>
          <a:lstStyle/>
          <a:p>
            <a:pPr algn="ctr" rtl="0"/>
            <a:r>
              <a:rPr lang="es-CO" sz="1200" b="1" dirty="0">
                <a:solidFill>
                  <a:schemeClr val="bg1"/>
                </a:solidFill>
                <a:latin typeface="Red Hat Display" panose="02010503040201060303" pitchFamily="2" charset="0"/>
              </a:rPr>
              <a:t>Insertar foto del rostro </a:t>
            </a:r>
          </a:p>
        </p:txBody>
      </p:sp>
      <p:pic>
        <p:nvPicPr>
          <p:cNvPr id="30" name="Picture 29" descr="A person posing for the camera  Description automatically generated">
            <a:extLst>
              <a:ext uri="{FF2B5EF4-FFF2-40B4-BE49-F238E27FC236}">
                <a16:creationId xmlns:a16="http://schemas.microsoft.com/office/drawing/2014/main" id="{CE23E857-CA57-4E59-9908-04FAC96EB5FD}"/>
              </a:ext>
            </a:extLst>
          </p:cNvPr>
          <p:cNvPicPr>
            <a:picLocks noChangeAspect="1"/>
          </p:cNvPicPr>
          <p:nvPr/>
        </p:nvPicPr>
        <p:blipFill rotWithShape="1">
          <a:blip r:embed="rId8" cstate="print">
            <a:alphaModFix amt="0"/>
            <a:extLst>
              <a:ext uri="{28A0092B-C50C-407E-A947-70E740481C1C}">
                <a14:useLocalDpi xmlns:a14="http://schemas.microsoft.com/office/drawing/2010/main"/>
              </a:ext>
            </a:extLst>
          </a:blip>
          <a:srcRect l="16718" t="9316" r="17218" b="38223"/>
          <a:stretch/>
        </p:blipFill>
        <p:spPr>
          <a:xfrm flipH="1">
            <a:off x="548101" y="3476458"/>
            <a:ext cx="1198352" cy="1427396"/>
          </a:xfrm>
          <a:prstGeom prst="rect">
            <a:avLst/>
          </a:prstGeom>
          <a:solidFill>
            <a:schemeClr val="bg1">
              <a:lumMod val="85000"/>
            </a:schemeClr>
          </a:solidFill>
        </p:spPr>
      </p:pic>
      <p:sp>
        <p:nvSpPr>
          <p:cNvPr id="39" name="TextBox 38">
            <a:extLst>
              <a:ext uri="{FF2B5EF4-FFF2-40B4-BE49-F238E27FC236}">
                <a16:creationId xmlns:a16="http://schemas.microsoft.com/office/drawing/2014/main" id="{071316B4-BE70-4C80-B7CD-835241734E70}"/>
              </a:ext>
            </a:extLst>
          </p:cNvPr>
          <p:cNvSpPr txBox="1"/>
          <p:nvPr/>
        </p:nvSpPr>
        <p:spPr>
          <a:xfrm>
            <a:off x="693012" y="3955853"/>
            <a:ext cx="938314" cy="646331"/>
          </a:xfrm>
          <a:prstGeom prst="rect">
            <a:avLst/>
          </a:prstGeom>
          <a:noFill/>
        </p:spPr>
        <p:txBody>
          <a:bodyPr wrap="square" rtlCol="0">
            <a:spAutoFit/>
          </a:bodyPr>
          <a:lstStyle/>
          <a:p>
            <a:pPr algn="ctr" rtl="0"/>
            <a:r>
              <a:rPr lang="es-CO" sz="1200" b="1" dirty="0">
                <a:solidFill>
                  <a:schemeClr val="bg1"/>
                </a:solidFill>
                <a:latin typeface="Red Hat Display" panose="02010503040201060303" pitchFamily="2" charset="0"/>
              </a:rPr>
              <a:t>Insertar foto del rostro </a:t>
            </a:r>
          </a:p>
        </p:txBody>
      </p:sp>
      <p:pic>
        <p:nvPicPr>
          <p:cNvPr id="40" name="Picture 39" descr="A person posing for the camera  Description automatically generated">
            <a:extLst>
              <a:ext uri="{FF2B5EF4-FFF2-40B4-BE49-F238E27FC236}">
                <a16:creationId xmlns:a16="http://schemas.microsoft.com/office/drawing/2014/main" id="{809B1AB5-B802-4D29-96C6-BABC37D00B84}"/>
              </a:ext>
            </a:extLst>
          </p:cNvPr>
          <p:cNvPicPr>
            <a:picLocks noChangeAspect="1"/>
          </p:cNvPicPr>
          <p:nvPr/>
        </p:nvPicPr>
        <p:blipFill rotWithShape="1">
          <a:blip r:embed="rId9" cstate="print">
            <a:alphaModFix amt="0"/>
            <a:extLst>
              <a:ext uri="{28A0092B-C50C-407E-A947-70E740481C1C}">
                <a14:useLocalDpi xmlns:a14="http://schemas.microsoft.com/office/drawing/2010/main"/>
              </a:ext>
            </a:extLst>
          </a:blip>
          <a:srcRect l="16718" t="9316" r="17218" b="38223"/>
          <a:stretch/>
        </p:blipFill>
        <p:spPr>
          <a:xfrm flipH="1">
            <a:off x="1856397" y="3483863"/>
            <a:ext cx="1198352" cy="1439494"/>
          </a:xfrm>
          <a:prstGeom prst="rect">
            <a:avLst/>
          </a:prstGeom>
          <a:solidFill>
            <a:schemeClr val="bg1">
              <a:lumMod val="85000"/>
            </a:schemeClr>
          </a:solidFill>
        </p:spPr>
      </p:pic>
      <p:sp>
        <p:nvSpPr>
          <p:cNvPr id="41" name="TextBox 40">
            <a:extLst>
              <a:ext uri="{FF2B5EF4-FFF2-40B4-BE49-F238E27FC236}">
                <a16:creationId xmlns:a16="http://schemas.microsoft.com/office/drawing/2014/main" id="{21EDB994-4B67-457C-8C66-1FBEB8F610E6}"/>
              </a:ext>
            </a:extLst>
          </p:cNvPr>
          <p:cNvSpPr txBox="1"/>
          <p:nvPr/>
        </p:nvSpPr>
        <p:spPr>
          <a:xfrm>
            <a:off x="2001308" y="3963258"/>
            <a:ext cx="938314" cy="646331"/>
          </a:xfrm>
          <a:prstGeom prst="rect">
            <a:avLst/>
          </a:prstGeom>
          <a:noFill/>
        </p:spPr>
        <p:txBody>
          <a:bodyPr wrap="square" rtlCol="0">
            <a:spAutoFit/>
          </a:bodyPr>
          <a:lstStyle/>
          <a:p>
            <a:pPr algn="ctr" rtl="0"/>
            <a:r>
              <a:rPr lang="es-CO" sz="1200" b="1" dirty="0">
                <a:solidFill>
                  <a:schemeClr val="bg1"/>
                </a:solidFill>
                <a:latin typeface="Red Hat Display" panose="02010503040201060303" pitchFamily="2" charset="0"/>
              </a:rPr>
              <a:t>Insertar foto del rostro </a:t>
            </a:r>
          </a:p>
        </p:txBody>
      </p:sp>
      <p:pic>
        <p:nvPicPr>
          <p:cNvPr id="42" name="Picture 41" descr="A person posing for the camera  Description automatically generated">
            <a:extLst>
              <a:ext uri="{FF2B5EF4-FFF2-40B4-BE49-F238E27FC236}">
                <a16:creationId xmlns:a16="http://schemas.microsoft.com/office/drawing/2014/main" id="{C7AA0ACF-604C-4591-82D5-56A4CC645DE4}"/>
              </a:ext>
            </a:extLst>
          </p:cNvPr>
          <p:cNvPicPr>
            <a:picLocks noChangeAspect="1"/>
          </p:cNvPicPr>
          <p:nvPr/>
        </p:nvPicPr>
        <p:blipFill rotWithShape="1">
          <a:blip r:embed="rId10" cstate="print">
            <a:alphaModFix amt="0"/>
            <a:extLst>
              <a:ext uri="{28A0092B-C50C-407E-A947-70E740481C1C}">
                <a14:useLocalDpi xmlns:a14="http://schemas.microsoft.com/office/drawing/2010/main"/>
              </a:ext>
            </a:extLst>
          </a:blip>
          <a:srcRect l="16718" t="9316" r="17218" b="38223"/>
          <a:stretch/>
        </p:blipFill>
        <p:spPr>
          <a:xfrm flipH="1">
            <a:off x="3178600" y="3483863"/>
            <a:ext cx="1208509" cy="1439494"/>
          </a:xfrm>
          <a:prstGeom prst="rect">
            <a:avLst/>
          </a:prstGeom>
          <a:solidFill>
            <a:schemeClr val="bg1">
              <a:lumMod val="85000"/>
            </a:schemeClr>
          </a:solidFill>
        </p:spPr>
      </p:pic>
      <p:sp>
        <p:nvSpPr>
          <p:cNvPr id="43" name="TextBox 42">
            <a:extLst>
              <a:ext uri="{FF2B5EF4-FFF2-40B4-BE49-F238E27FC236}">
                <a16:creationId xmlns:a16="http://schemas.microsoft.com/office/drawing/2014/main" id="{0777BCEC-0A84-4D6A-A69A-A38B13725C28}"/>
              </a:ext>
            </a:extLst>
          </p:cNvPr>
          <p:cNvSpPr txBox="1"/>
          <p:nvPr/>
        </p:nvSpPr>
        <p:spPr>
          <a:xfrm>
            <a:off x="3333668" y="3963258"/>
            <a:ext cx="938314" cy="646331"/>
          </a:xfrm>
          <a:prstGeom prst="rect">
            <a:avLst/>
          </a:prstGeom>
          <a:noFill/>
        </p:spPr>
        <p:txBody>
          <a:bodyPr wrap="square" rtlCol="0">
            <a:spAutoFit/>
          </a:bodyPr>
          <a:lstStyle/>
          <a:p>
            <a:pPr algn="ctr" rtl="0"/>
            <a:r>
              <a:rPr lang="es-CO" sz="1200" b="1" dirty="0">
                <a:solidFill>
                  <a:schemeClr val="bg1"/>
                </a:solidFill>
                <a:latin typeface="Red Hat Display" panose="02010503040201060303" pitchFamily="2" charset="0"/>
              </a:rPr>
              <a:t>Insertar foto del rostro </a:t>
            </a:r>
          </a:p>
        </p:txBody>
      </p:sp>
      <p:pic>
        <p:nvPicPr>
          <p:cNvPr id="45" name="Picture 44" descr="A person posing for the camera  Description automatically generated">
            <a:extLst>
              <a:ext uri="{FF2B5EF4-FFF2-40B4-BE49-F238E27FC236}">
                <a16:creationId xmlns:a16="http://schemas.microsoft.com/office/drawing/2014/main" id="{70603DEF-5C3D-4680-8D23-B4A7BE47CCE0}"/>
              </a:ext>
            </a:extLst>
          </p:cNvPr>
          <p:cNvPicPr>
            <a:picLocks noChangeAspect="1"/>
          </p:cNvPicPr>
          <p:nvPr/>
        </p:nvPicPr>
        <p:blipFill rotWithShape="1">
          <a:blip r:embed="rId9" cstate="print">
            <a:alphaModFix amt="0"/>
            <a:extLst>
              <a:ext uri="{28A0092B-C50C-407E-A947-70E740481C1C}">
                <a14:useLocalDpi xmlns:a14="http://schemas.microsoft.com/office/drawing/2010/main"/>
              </a:ext>
            </a:extLst>
          </a:blip>
          <a:srcRect l="16718" t="9316" r="17218" b="38223"/>
          <a:stretch/>
        </p:blipFill>
        <p:spPr>
          <a:xfrm flipH="1">
            <a:off x="1862503" y="5045528"/>
            <a:ext cx="1198352" cy="1439494"/>
          </a:xfrm>
          <a:prstGeom prst="rect">
            <a:avLst/>
          </a:prstGeom>
          <a:solidFill>
            <a:schemeClr val="bg1">
              <a:lumMod val="85000"/>
            </a:schemeClr>
          </a:solidFill>
        </p:spPr>
      </p:pic>
      <p:sp>
        <p:nvSpPr>
          <p:cNvPr id="46" name="TextBox 45">
            <a:extLst>
              <a:ext uri="{FF2B5EF4-FFF2-40B4-BE49-F238E27FC236}">
                <a16:creationId xmlns:a16="http://schemas.microsoft.com/office/drawing/2014/main" id="{C851612E-71CB-4B39-A52E-8D4A4AB1B6D5}"/>
              </a:ext>
            </a:extLst>
          </p:cNvPr>
          <p:cNvSpPr txBox="1"/>
          <p:nvPr/>
        </p:nvSpPr>
        <p:spPr>
          <a:xfrm>
            <a:off x="2007414" y="5524923"/>
            <a:ext cx="938314" cy="646331"/>
          </a:xfrm>
          <a:prstGeom prst="rect">
            <a:avLst/>
          </a:prstGeom>
          <a:noFill/>
        </p:spPr>
        <p:txBody>
          <a:bodyPr wrap="square" rtlCol="0">
            <a:spAutoFit/>
          </a:bodyPr>
          <a:lstStyle/>
          <a:p>
            <a:pPr algn="ctr" rtl="0"/>
            <a:r>
              <a:rPr lang="es-CO" sz="1200" b="1" dirty="0">
                <a:solidFill>
                  <a:schemeClr val="bg1"/>
                </a:solidFill>
                <a:latin typeface="Red Hat Display" panose="02010503040201060303" pitchFamily="2" charset="0"/>
              </a:rPr>
              <a:t>Insertar foto del rostro </a:t>
            </a:r>
          </a:p>
        </p:txBody>
      </p:sp>
      <p:pic>
        <p:nvPicPr>
          <p:cNvPr id="47" name="Picture 46" descr="A person posing for the camera  Description automatically generated">
            <a:extLst>
              <a:ext uri="{FF2B5EF4-FFF2-40B4-BE49-F238E27FC236}">
                <a16:creationId xmlns:a16="http://schemas.microsoft.com/office/drawing/2014/main" id="{6029E712-F37B-40E6-B762-C656FBF366CF}"/>
              </a:ext>
            </a:extLst>
          </p:cNvPr>
          <p:cNvPicPr>
            <a:picLocks noChangeAspect="1"/>
          </p:cNvPicPr>
          <p:nvPr/>
        </p:nvPicPr>
        <p:blipFill rotWithShape="1">
          <a:blip r:embed="rId10" cstate="print">
            <a:alphaModFix amt="0"/>
            <a:extLst>
              <a:ext uri="{28A0092B-C50C-407E-A947-70E740481C1C}">
                <a14:useLocalDpi xmlns:a14="http://schemas.microsoft.com/office/drawing/2010/main"/>
              </a:ext>
            </a:extLst>
          </a:blip>
          <a:srcRect l="16718" t="9316" r="17218" b="38223"/>
          <a:stretch/>
        </p:blipFill>
        <p:spPr>
          <a:xfrm flipH="1">
            <a:off x="3184706" y="5045528"/>
            <a:ext cx="1208509" cy="1439494"/>
          </a:xfrm>
          <a:prstGeom prst="rect">
            <a:avLst/>
          </a:prstGeom>
          <a:solidFill>
            <a:schemeClr val="bg1">
              <a:lumMod val="85000"/>
            </a:schemeClr>
          </a:solidFill>
        </p:spPr>
      </p:pic>
      <p:sp>
        <p:nvSpPr>
          <p:cNvPr id="48" name="TextBox 47">
            <a:extLst>
              <a:ext uri="{FF2B5EF4-FFF2-40B4-BE49-F238E27FC236}">
                <a16:creationId xmlns:a16="http://schemas.microsoft.com/office/drawing/2014/main" id="{56ED375D-A3F7-4D20-9831-035C9E1F42D6}"/>
              </a:ext>
            </a:extLst>
          </p:cNvPr>
          <p:cNvSpPr txBox="1"/>
          <p:nvPr/>
        </p:nvSpPr>
        <p:spPr>
          <a:xfrm>
            <a:off x="3339774" y="5524923"/>
            <a:ext cx="938314" cy="646331"/>
          </a:xfrm>
          <a:prstGeom prst="rect">
            <a:avLst/>
          </a:prstGeom>
          <a:noFill/>
        </p:spPr>
        <p:txBody>
          <a:bodyPr wrap="square" rtlCol="0">
            <a:spAutoFit/>
          </a:bodyPr>
          <a:lstStyle/>
          <a:p>
            <a:pPr algn="ctr" rtl="0"/>
            <a:r>
              <a:rPr lang="es-CO" sz="1200" b="1" dirty="0">
                <a:solidFill>
                  <a:schemeClr val="bg1"/>
                </a:solidFill>
                <a:latin typeface="Red Hat Display" panose="02010503040201060303" pitchFamily="2" charset="0"/>
              </a:rPr>
              <a:t>Insertar foto del rostro </a:t>
            </a:r>
          </a:p>
        </p:txBody>
      </p:sp>
    </p:spTree>
    <p:extLst>
      <p:ext uri="{BB962C8B-B14F-4D97-AF65-F5344CB8AC3E}">
        <p14:creationId xmlns:p14="http://schemas.microsoft.com/office/powerpoint/2010/main" val="40458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sp>
        <p:nvSpPr>
          <p:cNvPr id="11" name="Текст 7">
            <a:extLst>
              <a:ext uri="{FF2B5EF4-FFF2-40B4-BE49-F238E27FC236}">
                <a16:creationId xmlns:a16="http://schemas.microsoft.com/office/drawing/2014/main" id="{3C66181E-AA58-47E0-8A28-498BC2826661}"/>
              </a:ext>
            </a:extLst>
          </p:cNvPr>
          <p:cNvSpPr txBox="1">
            <a:spLocks/>
          </p:cNvSpPr>
          <p:nvPr/>
        </p:nvSpPr>
        <p:spPr>
          <a:xfrm>
            <a:off x="436846" y="498575"/>
            <a:ext cx="6493108" cy="8820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s-CO" sz="44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Clientes</a:t>
            </a:r>
            <a:r>
              <a:rPr kumimoji="0" lang="es-CO" sz="4400" b="1"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rPr>
              <a:t> </a:t>
            </a:r>
            <a:r>
              <a:rPr lang="es-CO" sz="4400" dirty="0">
                <a:solidFill>
                  <a:srgbClr val="424244"/>
                </a:solidFill>
                <a:latin typeface="Red Hat Display" panose="02010503040201060303" pitchFamily="2" charset="77"/>
              </a:rPr>
              <a:t>satisfechos </a:t>
            </a:r>
            <a:endParaRPr kumimoji="0" lang="es-CO" sz="15200" b="0" i="0" u="none" strike="noStrike" kern="1200" cap="none" spc="0" normalizeH="0" baseline="0" noProof="0" dirty="0">
              <a:ln>
                <a:noFill/>
              </a:ln>
              <a:solidFill>
                <a:srgbClr val="424244"/>
              </a:solidFill>
              <a:effectLst/>
              <a:uLnTx/>
              <a:uFillTx/>
              <a:latin typeface="Red Hat Display" panose="02010503040201060303" pitchFamily="2" charset="77"/>
              <a:ea typeface="+mn-ea"/>
              <a:cs typeface="+mn-cs"/>
            </a:endParaRPr>
          </a:p>
        </p:txBody>
      </p:sp>
      <p:pic>
        <p:nvPicPr>
          <p:cNvPr id="12" name="Graphic 11">
            <a:extLst>
              <a:ext uri="{FF2B5EF4-FFF2-40B4-BE49-F238E27FC236}">
                <a16:creationId xmlns:a16="http://schemas.microsoft.com/office/drawing/2014/main" id="{9F374854-4D56-411E-8166-1E082CD1FC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69340" y="169340"/>
            <a:ext cx="383346" cy="383346"/>
          </a:xfrm>
          <a:prstGeom prst="rect">
            <a:avLst/>
          </a:prstGeom>
        </p:spPr>
      </p:pic>
      <p:grpSp>
        <p:nvGrpSpPr>
          <p:cNvPr id="14" name="Group 13">
            <a:extLst>
              <a:ext uri="{FF2B5EF4-FFF2-40B4-BE49-F238E27FC236}">
                <a16:creationId xmlns:a16="http://schemas.microsoft.com/office/drawing/2014/main" id="{23D9D49E-2118-4BC5-9548-EFEA92E176F3}"/>
              </a:ext>
            </a:extLst>
          </p:cNvPr>
          <p:cNvGrpSpPr/>
          <p:nvPr/>
        </p:nvGrpSpPr>
        <p:grpSpPr>
          <a:xfrm>
            <a:off x="1479180" y="1520431"/>
            <a:ext cx="9233640" cy="4518944"/>
            <a:chOff x="1422396" y="1616681"/>
            <a:chExt cx="9233640" cy="4518944"/>
          </a:xfrm>
        </p:grpSpPr>
        <p:sp>
          <p:nvSpPr>
            <p:cNvPr id="3" name="Rectangle: Single Corner Rounded 2">
              <a:extLst>
                <a:ext uri="{FF2B5EF4-FFF2-40B4-BE49-F238E27FC236}">
                  <a16:creationId xmlns:a16="http://schemas.microsoft.com/office/drawing/2014/main" id="{99F91AE5-4857-4B5F-B550-9EF4E224C87E}"/>
                </a:ext>
              </a:extLst>
            </p:cNvPr>
            <p:cNvSpPr/>
            <p:nvPr/>
          </p:nvSpPr>
          <p:spPr>
            <a:xfrm rot="5400000" flipH="1">
              <a:off x="5427855" y="-2275210"/>
              <a:ext cx="1336288" cy="9120070"/>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5" name="Rectangle 4">
              <a:extLst>
                <a:ext uri="{FF2B5EF4-FFF2-40B4-BE49-F238E27FC236}">
                  <a16:creationId xmlns:a16="http://schemas.microsoft.com/office/drawing/2014/main" id="{1F651ED7-F03E-4F91-8C49-7CA18DEB08B8}"/>
                </a:ext>
              </a:extLst>
            </p:cNvPr>
            <p:cNvSpPr/>
            <p:nvPr/>
          </p:nvSpPr>
          <p:spPr>
            <a:xfrm rot="16200000">
              <a:off x="811038" y="2228042"/>
              <a:ext cx="1336290" cy="11356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30" name="Rectangle: Single Corner Rounded 29">
              <a:extLst>
                <a:ext uri="{FF2B5EF4-FFF2-40B4-BE49-F238E27FC236}">
                  <a16:creationId xmlns:a16="http://schemas.microsoft.com/office/drawing/2014/main" id="{C4FCC38E-5A8D-4F86-AB66-3CFBCE48EEB1}"/>
                </a:ext>
              </a:extLst>
            </p:cNvPr>
            <p:cNvSpPr/>
            <p:nvPr/>
          </p:nvSpPr>
          <p:spPr>
            <a:xfrm rot="5400000" flipH="1">
              <a:off x="5427856" y="-683882"/>
              <a:ext cx="1336288" cy="9120070"/>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39" name="Rectangle 38">
              <a:extLst>
                <a:ext uri="{FF2B5EF4-FFF2-40B4-BE49-F238E27FC236}">
                  <a16:creationId xmlns:a16="http://schemas.microsoft.com/office/drawing/2014/main" id="{83244B0D-4141-4655-937C-A34D3C8A1DE1}"/>
                </a:ext>
              </a:extLst>
            </p:cNvPr>
            <p:cNvSpPr/>
            <p:nvPr/>
          </p:nvSpPr>
          <p:spPr>
            <a:xfrm rot="16200000" flipV="1">
              <a:off x="811036" y="3819369"/>
              <a:ext cx="1336290" cy="1135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0" name="Rectangle: Single Corner Rounded 39">
              <a:extLst>
                <a:ext uri="{FF2B5EF4-FFF2-40B4-BE49-F238E27FC236}">
                  <a16:creationId xmlns:a16="http://schemas.microsoft.com/office/drawing/2014/main" id="{06514D25-FCAF-4143-9678-ADD1B8B7A859}"/>
                </a:ext>
              </a:extLst>
            </p:cNvPr>
            <p:cNvSpPr/>
            <p:nvPr/>
          </p:nvSpPr>
          <p:spPr>
            <a:xfrm rot="5400000" flipH="1">
              <a:off x="5427857" y="907444"/>
              <a:ext cx="1336288" cy="9120070"/>
            </a:xfrm>
            <a:prstGeom prst="round1Rect">
              <a:avLst>
                <a:gd name="adj" fmla="val 5000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sp>
          <p:nvSpPr>
            <p:cNvPr id="41" name="Rectangle 40">
              <a:extLst>
                <a:ext uri="{FF2B5EF4-FFF2-40B4-BE49-F238E27FC236}">
                  <a16:creationId xmlns:a16="http://schemas.microsoft.com/office/drawing/2014/main" id="{E172C572-22A8-42FF-8336-968FB435CCE3}"/>
                </a:ext>
              </a:extLst>
            </p:cNvPr>
            <p:cNvSpPr/>
            <p:nvPr/>
          </p:nvSpPr>
          <p:spPr>
            <a:xfrm rot="16200000">
              <a:off x="811037" y="5410695"/>
              <a:ext cx="1336290" cy="11356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Red Hat Display" panose="02010503040201060303" pitchFamily="2" charset="0"/>
              </a:endParaRPr>
            </a:p>
          </p:txBody>
        </p:sp>
      </p:grpSp>
      <p:sp>
        <p:nvSpPr>
          <p:cNvPr id="15" name="TextBox 14">
            <a:extLst>
              <a:ext uri="{FF2B5EF4-FFF2-40B4-BE49-F238E27FC236}">
                <a16:creationId xmlns:a16="http://schemas.microsoft.com/office/drawing/2014/main" id="{747A0DB3-FB06-4B0D-BE89-875A3F932B17}"/>
              </a:ext>
            </a:extLst>
          </p:cNvPr>
          <p:cNvSpPr txBox="1"/>
          <p:nvPr/>
        </p:nvSpPr>
        <p:spPr>
          <a:xfrm>
            <a:off x="1833677" y="1712274"/>
            <a:ext cx="8309390" cy="861774"/>
          </a:xfrm>
          <a:prstGeom prst="rect">
            <a:avLst/>
          </a:prstGeom>
          <a:noFill/>
        </p:spPr>
        <p:txBody>
          <a:bodyPr wrap="square">
            <a:spAutoFit/>
          </a:bodyPr>
          <a:lstStyle/>
          <a:p>
            <a:pPr algn="l" rtl="0"/>
            <a:r>
              <a:rPr lang="en-US" sz="1400" b="1" dirty="0">
                <a:solidFill>
                  <a:srgbClr val="424244"/>
                </a:solidFill>
                <a:latin typeface="Red Hat Display" panose="020B0604020202020204" charset="0"/>
              </a:rPr>
              <a:t>Nombre del cliente, </a:t>
            </a:r>
            <a:r>
              <a:rPr lang="en-US" sz="1400" dirty="0">
                <a:solidFill>
                  <a:srgbClr val="424244"/>
                </a:solidFill>
                <a:latin typeface="Red Hat Display" panose="020B0604020202020204" charset="0"/>
              </a:rPr>
              <a:t>Ubicación</a:t>
            </a:r>
          </a:p>
          <a:p>
            <a:pPr algn="l" rtl="0"/>
            <a:r>
              <a:rPr lang="en-US" sz="1200" b="0" i="0" dirty="0">
                <a:solidFill>
                  <a:srgbClr val="424244"/>
                </a:solidFill>
                <a:effectLst/>
                <a:latin typeface="Red Hat Display" panose="02010503040201060303" pitchFamily="2" charset="0"/>
              </a:rPr>
              <a:t>“Lorem ipsum dolor sit amet, consectetur adipiscing elit. Vestibulum congue viverra consequat. Mecenas id metus non nunc convallis volutpat. Fusce quis dapibus lectus. Proin eu odio massa. Nunc condimentum, sapien a fringilla aliquet, elit purus sagittis erat, sed accumsan lacus justo eu libero. Phasellus euismod metus nec commodo auctor ”.</a:t>
            </a:r>
            <a:endParaRPr lang="en-US" sz="1200" b="1" dirty="0">
              <a:solidFill>
                <a:srgbClr val="424244"/>
              </a:solidFill>
              <a:latin typeface="Red Hat Display" panose="02010503040201060303" pitchFamily="2" charset="0"/>
            </a:endParaRPr>
          </a:p>
        </p:txBody>
      </p:sp>
      <p:sp>
        <p:nvSpPr>
          <p:cNvPr id="43" name="TextBox 42">
            <a:extLst>
              <a:ext uri="{FF2B5EF4-FFF2-40B4-BE49-F238E27FC236}">
                <a16:creationId xmlns:a16="http://schemas.microsoft.com/office/drawing/2014/main" id="{2953E68F-BB45-4408-AB03-4ECD003E240A}"/>
              </a:ext>
            </a:extLst>
          </p:cNvPr>
          <p:cNvSpPr txBox="1"/>
          <p:nvPr/>
        </p:nvSpPr>
        <p:spPr>
          <a:xfrm>
            <a:off x="1833677" y="3329407"/>
            <a:ext cx="8309390" cy="861774"/>
          </a:xfrm>
          <a:prstGeom prst="rect">
            <a:avLst/>
          </a:prstGeom>
          <a:noFill/>
        </p:spPr>
        <p:txBody>
          <a:bodyPr wrap="square">
            <a:spAutoFit/>
          </a:bodyPr>
          <a:lstStyle/>
          <a:p>
            <a:pPr algn="l" rtl="0"/>
            <a:r>
              <a:rPr lang="en-US" sz="1400" b="1" dirty="0">
                <a:solidFill>
                  <a:srgbClr val="424244"/>
                </a:solidFill>
                <a:latin typeface="Red Hat Display" panose="020B0604020202020204" charset="0"/>
              </a:rPr>
              <a:t>Nombre del cliente, </a:t>
            </a:r>
            <a:r>
              <a:rPr lang="en-US" sz="1400" dirty="0">
                <a:solidFill>
                  <a:srgbClr val="424244"/>
                </a:solidFill>
                <a:latin typeface="Red Hat Display" panose="020B0604020202020204" charset="0"/>
              </a:rPr>
              <a:t>Ubicación</a:t>
            </a:r>
          </a:p>
          <a:p>
            <a:pPr algn="l" rtl="0"/>
            <a:r>
              <a:rPr lang="en-US" sz="1200" b="0" i="0" dirty="0">
                <a:solidFill>
                  <a:srgbClr val="424244"/>
                </a:solidFill>
                <a:effectLst/>
                <a:latin typeface="Red Hat Display" panose="02010503040201060303" pitchFamily="2" charset="0"/>
              </a:rPr>
              <a:t>“Lorem ipsum dolor sit amet, consectetur adipiscing elit. Vestibulum congue viverra consequat. Mecenas id metus non nunc convallis volutpat. Fusce quis dapibus lectus. Proin eu odio massa. Nunc condimentum, sapien a fringilla aliquet, elit purus sagittis erat, sed accumsan lacus justo eu libero. Phasellus euismod metus nec commodo auctor ”.</a:t>
            </a:r>
            <a:endParaRPr lang="en-US" sz="1200" b="1" dirty="0">
              <a:solidFill>
                <a:srgbClr val="424244"/>
              </a:solidFill>
              <a:latin typeface="Red Hat Display" panose="02010503040201060303" pitchFamily="2" charset="0"/>
            </a:endParaRPr>
          </a:p>
        </p:txBody>
      </p:sp>
      <p:sp>
        <p:nvSpPr>
          <p:cNvPr id="44" name="TextBox 43">
            <a:extLst>
              <a:ext uri="{FF2B5EF4-FFF2-40B4-BE49-F238E27FC236}">
                <a16:creationId xmlns:a16="http://schemas.microsoft.com/office/drawing/2014/main" id="{30A80D70-03F7-4A8A-9DB1-E599E4B7A416}"/>
              </a:ext>
            </a:extLst>
          </p:cNvPr>
          <p:cNvSpPr txBox="1"/>
          <p:nvPr/>
        </p:nvSpPr>
        <p:spPr>
          <a:xfrm>
            <a:off x="1833677" y="4921140"/>
            <a:ext cx="8309390" cy="861774"/>
          </a:xfrm>
          <a:prstGeom prst="rect">
            <a:avLst/>
          </a:prstGeom>
          <a:noFill/>
        </p:spPr>
        <p:txBody>
          <a:bodyPr wrap="square">
            <a:spAutoFit/>
          </a:bodyPr>
          <a:lstStyle/>
          <a:p>
            <a:pPr algn="l" rtl="0"/>
            <a:r>
              <a:rPr lang="en-US" sz="1400" b="1" dirty="0">
                <a:solidFill>
                  <a:srgbClr val="424244"/>
                </a:solidFill>
                <a:latin typeface="Red Hat Display" panose="020B0604020202020204" charset="0"/>
              </a:rPr>
              <a:t>Nombre del cliente, </a:t>
            </a:r>
            <a:r>
              <a:rPr lang="en-US" sz="1400" dirty="0">
                <a:solidFill>
                  <a:srgbClr val="424244"/>
                </a:solidFill>
                <a:latin typeface="Red Hat Display" panose="020B0604020202020204" charset="0"/>
              </a:rPr>
              <a:t>Ubicación</a:t>
            </a:r>
          </a:p>
          <a:p>
            <a:pPr algn="l" rtl="0"/>
            <a:r>
              <a:rPr lang="en-US" sz="1200" b="0" i="0" dirty="0">
                <a:solidFill>
                  <a:srgbClr val="424244"/>
                </a:solidFill>
                <a:effectLst/>
                <a:latin typeface="Red Hat Display" panose="02010503040201060303" pitchFamily="2" charset="0"/>
              </a:rPr>
              <a:t>“Lorem ipsum dolor sit amet, consectetur adipiscing elit. Vestibulum congue viverra consequat. Mecenas id metus non nunc convallis volutpat. Fusce quis dapibus lectus. Proin eu odio massa. Nunc condimentum, sapien a fringilla aliquet, elit purus sagittis erat, sed accumsan lacus justo eu libero. Phasellus euismod metus nec commodo auctor ”.</a:t>
            </a:r>
            <a:endParaRPr lang="en-US" sz="1200" b="1" dirty="0">
              <a:solidFill>
                <a:srgbClr val="424244"/>
              </a:solidFill>
              <a:latin typeface="Red Hat Display" panose="02010503040201060303" pitchFamily="2" charset="0"/>
            </a:endParaRPr>
          </a:p>
        </p:txBody>
      </p:sp>
      <p:pic>
        <p:nvPicPr>
          <p:cNvPr id="20" name="Graphic 19">
            <a:extLst>
              <a:ext uri="{FF2B5EF4-FFF2-40B4-BE49-F238E27FC236}">
                <a16:creationId xmlns:a16="http://schemas.microsoft.com/office/drawing/2014/main" id="{158D7150-9607-4676-B14A-8845019DAFD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0483098" y="192500"/>
            <a:ext cx="1516402" cy="1516402"/>
          </a:xfrm>
          <a:prstGeom prst="rect">
            <a:avLst/>
          </a:prstGeom>
        </p:spPr>
      </p:pic>
      <p:sp>
        <p:nvSpPr>
          <p:cNvPr id="19" name="Rectangle 18">
            <a:extLst>
              <a:ext uri="{FF2B5EF4-FFF2-40B4-BE49-F238E27FC236}">
                <a16:creationId xmlns:a16="http://schemas.microsoft.com/office/drawing/2014/main" id="{498A7FF1-49D9-440B-96F0-1BFA38F7EA1E}"/>
              </a:ext>
            </a:extLst>
          </p:cNvPr>
          <p:cNvSpPr/>
          <p:nvPr/>
        </p:nvSpPr>
        <p:spPr>
          <a:xfrm>
            <a:off x="-2983067" y="2181116"/>
            <a:ext cx="2608163" cy="2266932"/>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latin typeface="Red Hat Display" panose="02010503040201060303" pitchFamily="2" charset="0"/>
              </a:rPr>
              <a:t>Complete la información con los  nombres de  sus </a:t>
            </a:r>
            <a:r>
              <a:rPr lang="en-US" sz="1400" dirty="0" err="1">
                <a:latin typeface="Red Hat Display" panose="02010503040201060303" pitchFamily="2" charset="0"/>
              </a:rPr>
              <a:t>clientes</a:t>
            </a:r>
            <a:r>
              <a:rPr lang="en-US" sz="1400" dirty="0">
                <a:latin typeface="Red Hat Display" panose="02010503040201060303" pitchFamily="2" charset="0"/>
              </a:rPr>
              <a:t>, ubicaciones y reseñas. </a:t>
            </a:r>
          </a:p>
          <a:p>
            <a:pPr algn="ctr" rtl="0"/>
            <a:endParaRPr lang="en-US" sz="1400" dirty="0">
              <a:latin typeface="Red Hat Display" panose="02010503040201060303" pitchFamily="2" charset="0"/>
            </a:endParaRPr>
          </a:p>
          <a:p>
            <a:pPr algn="ctr" rtl="0"/>
            <a:r>
              <a:rPr lang="en-US" sz="1400" dirty="0">
                <a:latin typeface="Red Hat Display" panose="02010503040201060303" pitchFamily="2" charset="0"/>
              </a:rPr>
              <a:t>Los cuadros se pueden eliminar y cambiar de tamaño según sea necesario. Si tiene menos testimonios en esta página, puede agrandar cada cuadro que muestre.</a:t>
            </a:r>
          </a:p>
        </p:txBody>
      </p:sp>
      <p:grpSp>
        <p:nvGrpSpPr>
          <p:cNvPr id="6" name="Group 5">
            <a:extLst>
              <a:ext uri="{FF2B5EF4-FFF2-40B4-BE49-F238E27FC236}">
                <a16:creationId xmlns:a16="http://schemas.microsoft.com/office/drawing/2014/main" id="{8FEA43FE-8D6D-4FA1-84AC-4BC35D8715F6}"/>
              </a:ext>
            </a:extLst>
          </p:cNvPr>
          <p:cNvGrpSpPr/>
          <p:nvPr/>
        </p:nvGrpSpPr>
        <p:grpSpPr>
          <a:xfrm>
            <a:off x="0" y="5315481"/>
            <a:ext cx="1542520" cy="1542520"/>
            <a:chOff x="0" y="5315481"/>
            <a:chExt cx="1542520" cy="1542520"/>
          </a:xfrm>
        </p:grpSpPr>
        <p:pic>
          <p:nvPicPr>
            <p:cNvPr id="2" name="Graphic 1">
              <a:extLst>
                <a:ext uri="{FF2B5EF4-FFF2-40B4-BE49-F238E27FC236}">
                  <a16:creationId xmlns:a16="http://schemas.microsoft.com/office/drawing/2014/main" id="{215A6E17-E298-4739-9412-A2087E4060F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a:off x="0" y="5315481"/>
              <a:ext cx="1542520" cy="1542520"/>
            </a:xfrm>
            <a:prstGeom prst="rect">
              <a:avLst/>
            </a:prstGeom>
          </p:spPr>
        </p:pic>
        <p:pic>
          <p:nvPicPr>
            <p:cNvPr id="4" name="Graphic 3">
              <a:extLst>
                <a:ext uri="{FF2B5EF4-FFF2-40B4-BE49-F238E27FC236}">
                  <a16:creationId xmlns:a16="http://schemas.microsoft.com/office/drawing/2014/main" id="{C117A83F-09EB-46B3-95EB-0F2B598F411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882" y="5888491"/>
              <a:ext cx="969509" cy="969509"/>
            </a:xfrm>
            <a:prstGeom prst="rect">
              <a:avLst/>
            </a:prstGeom>
          </p:spPr>
        </p:pic>
      </p:grpSp>
      <p:sp>
        <p:nvSpPr>
          <p:cNvPr id="7" name="Rectangle 6">
            <a:extLst>
              <a:ext uri="{FF2B5EF4-FFF2-40B4-BE49-F238E27FC236}">
                <a16:creationId xmlns:a16="http://schemas.microsoft.com/office/drawing/2014/main" id="{2FF8ED21-31E5-4083-8163-43A6B12360F5}"/>
              </a:ext>
            </a:extLst>
          </p:cNvPr>
          <p:cNvSpPr/>
          <p:nvPr/>
        </p:nvSpPr>
        <p:spPr>
          <a:xfrm>
            <a:off x="-2987718" y="4549972"/>
            <a:ext cx="2608163" cy="1829950"/>
          </a:xfrm>
          <a:prstGeom prst="rect">
            <a:avLst/>
          </a:prstGeom>
          <a:solidFill>
            <a:srgbClr val="0A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err="1">
                <a:latin typeface="Red Hat Display" panose="02010503040201060303" pitchFamily="2" charset="0"/>
              </a:rPr>
              <a:t>Reemplace</a:t>
            </a:r>
            <a:r>
              <a:rPr lang="en-US" sz="1400" dirty="0">
                <a:latin typeface="Red Hat Display" panose="02010503040201060303" pitchFamily="2" charset="0"/>
              </a:rPr>
              <a:t> "Lorem ipsum" con su propia copia</a:t>
            </a:r>
          </a:p>
        </p:txBody>
      </p:sp>
    </p:spTree>
    <p:extLst>
      <p:ext uri="{BB962C8B-B14F-4D97-AF65-F5344CB8AC3E}">
        <p14:creationId xmlns:p14="http://schemas.microsoft.com/office/powerpoint/2010/main" val="221794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mp;D-Powerpoint Template_16x9">
  <a:themeElements>
    <a:clrScheme name="ERA">
      <a:dk1>
        <a:srgbClr val="353535"/>
      </a:dk1>
      <a:lt1>
        <a:srgbClr val="FFFFFF"/>
      </a:lt1>
      <a:dk2>
        <a:srgbClr val="202020"/>
      </a:dk2>
      <a:lt2>
        <a:srgbClr val="FFFFFF"/>
      </a:lt2>
      <a:accent1>
        <a:srgbClr val="DA1A32"/>
      </a:accent1>
      <a:accent2>
        <a:srgbClr val="FF5757"/>
      </a:accent2>
      <a:accent3>
        <a:srgbClr val="C9D2FD"/>
      </a:accent3>
      <a:accent4>
        <a:srgbClr val="5E78FA"/>
      </a:accent4>
      <a:accent5>
        <a:srgbClr val="0420AB"/>
      </a:accent5>
      <a:accent6>
        <a:srgbClr val="0B3279"/>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8D5A0EA9744F49828A05DD6FB7540E" ma:contentTypeVersion="11" ma:contentTypeDescription="Create a new document." ma:contentTypeScope="" ma:versionID="2f623b13efc87a6a692a009e0c3b853a">
  <xsd:schema xmlns:xsd="http://www.w3.org/2001/XMLSchema" xmlns:xs="http://www.w3.org/2001/XMLSchema" xmlns:p="http://schemas.microsoft.com/office/2006/metadata/properties" xmlns:ns3="449ba4f5-5113-453a-a186-2c5d091311a0" xmlns:ns4="98aff379-a7ce-4a19-a6e4-e566bb8b7ff7" targetNamespace="http://schemas.microsoft.com/office/2006/metadata/properties" ma:root="true" ma:fieldsID="5fdd9038cf9ff19731a758dac32349f4" ns3:_="" ns4:_="">
    <xsd:import namespace="449ba4f5-5113-453a-a186-2c5d091311a0"/>
    <xsd:import namespace="98aff379-a7ce-4a19-a6e4-e566bb8b7ff7"/>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ba4f5-5113-453a-a186-2c5d091311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aff379-a7ce-4a19-a6e4-e566bb8b7f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EA6011-0F62-4A0A-8D27-9F7080BDBF7C}">
  <ds:schemaRefs>
    <ds:schemaRef ds:uri="http://schemas.microsoft.com/sharepoint/v3/contenttype/forms"/>
  </ds:schemaRefs>
</ds:datastoreItem>
</file>

<file path=customXml/itemProps2.xml><?xml version="1.0" encoding="utf-8"?>
<ds:datastoreItem xmlns:ds="http://schemas.openxmlformats.org/officeDocument/2006/customXml" ds:itemID="{CB52FCE3-5EA9-47AB-B58E-F89FD7D36A6A}">
  <ds:schemaRefs>
    <ds:schemaRef ds:uri="http://purl.org/dc/elements/1.1/"/>
    <ds:schemaRef ds:uri="http://schemas.openxmlformats.org/package/2006/metadata/core-properties"/>
    <ds:schemaRef ds:uri="449ba4f5-5113-453a-a186-2c5d091311a0"/>
    <ds:schemaRef ds:uri="http://purl.org/dc/terms/"/>
    <ds:schemaRef ds:uri="98aff379-a7ce-4a19-a6e4-e566bb8b7ff7"/>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DE4738C-01CB-4A09-B994-660B68C19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9ba4f5-5113-453a-a186-2c5d091311a0"/>
    <ds:schemaRef ds:uri="98aff379-a7ce-4a19-a6e4-e566bb8b7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57032</TotalTime>
  <Words>12459</Words>
  <Application>Microsoft Office PowerPoint</Application>
  <PresentationFormat>Widescreen</PresentationFormat>
  <Paragraphs>977</Paragraphs>
  <Slides>54</Slides>
  <Notes>54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Wingdings</vt:lpstr>
      <vt:lpstr>Open Sans</vt:lpstr>
      <vt:lpstr>Red Hat Display</vt:lpstr>
      <vt:lpstr>Calibri</vt:lpstr>
      <vt:lpstr>Arial</vt:lpstr>
      <vt:lpstr>Office Theme</vt:lpstr>
      <vt:lpstr>B&amp;D-Powerpoint Template_16x9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Nelida Coelho</cp:lastModifiedBy>
  <cp:revision>985</cp:revision>
  <dcterms:created xsi:type="dcterms:W3CDTF">2020-04-08T12:57:45Z</dcterms:created>
  <dcterms:modified xsi:type="dcterms:W3CDTF">2020-11-10T22:10:39Z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0x0101000C8D5A0EA9744F49828A05DD6FB7540E</vt:lpwstr>
  </property>
</Properties>
</file>